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285" r:id="rId27"/>
    <p:sldId id="313" r:id="rId28"/>
    <p:sldId id="326" r:id="rId29"/>
    <p:sldId id="314" r:id="rId30"/>
    <p:sldId id="315" r:id="rId31"/>
    <p:sldId id="316" r:id="rId32"/>
    <p:sldId id="317" r:id="rId33"/>
    <p:sldId id="318" r:id="rId34"/>
    <p:sldId id="319" r:id="rId35"/>
    <p:sldId id="320" r:id="rId36"/>
    <p:sldId id="321" r:id="rId37"/>
    <p:sldId id="322" r:id="rId38"/>
    <p:sldId id="323" r:id="rId39"/>
    <p:sldId id="324" r:id="rId40"/>
    <p:sldId id="325" r:id="rId41"/>
    <p:sldId id="287" r:id="rId42"/>
    <p:sldId id="335" r:id="rId43"/>
    <p:sldId id="336" r:id="rId44"/>
    <p:sldId id="337" r:id="rId45"/>
    <p:sldId id="338" r:id="rId46"/>
    <p:sldId id="339" r:id="rId47"/>
    <p:sldId id="340" r:id="rId48"/>
    <p:sldId id="341" r:id="rId49"/>
    <p:sldId id="342" r:id="rId50"/>
    <p:sldId id="343" r:id="rId51"/>
    <p:sldId id="344" r:id="rId52"/>
    <p:sldId id="345" r:id="rId53"/>
    <p:sldId id="346" r:id="rId54"/>
    <p:sldId id="347" r:id="rId55"/>
    <p:sldId id="348" r:id="rId56"/>
    <p:sldId id="349" r:id="rId57"/>
    <p:sldId id="350" r:id="rId58"/>
    <p:sldId id="351" r:id="rId59"/>
    <p:sldId id="289" r:id="rId60"/>
    <p:sldId id="327" r:id="rId61"/>
    <p:sldId id="328" r:id="rId62"/>
    <p:sldId id="329" r:id="rId63"/>
    <p:sldId id="330" r:id="rId64"/>
    <p:sldId id="331" r:id="rId65"/>
    <p:sldId id="332" r:id="rId66"/>
    <p:sldId id="333" r:id="rId67"/>
    <p:sldId id="334" r:id="rId68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FF6600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4037" autoAdjust="0"/>
  </p:normalViewPr>
  <p:slideViewPr>
    <p:cSldViewPr snapToGrid="0">
      <p:cViewPr varScale="1">
        <p:scale>
          <a:sx n="107" d="100"/>
          <a:sy n="107" d="100"/>
        </p:scale>
        <p:origin x="1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934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667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268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59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13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27/07/2020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65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27/07/2020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977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27/07/2020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381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27/07/2020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146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27/07/2020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038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27/07/2020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77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7000">
              <a:schemeClr val="bg1">
                <a:lumMod val="95000"/>
              </a:schemeClr>
            </a:gs>
            <a:gs pos="95000">
              <a:schemeClr val="bg1">
                <a:lumMod val="95000"/>
              </a:schemeClr>
            </a:gs>
            <a:gs pos="100000">
              <a:schemeClr val="tx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0C350-365A-4F35-859D-17F134836970}" type="datetimeFigureOut">
              <a:rPr lang="en-GB" smtClean="0"/>
              <a:t>27/07/2020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97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image" Target="../media/image77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5" Type="http://schemas.openxmlformats.org/officeDocument/2006/relationships/image" Target="../media/image9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image" Target="../media/image9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3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12" Type="http://schemas.openxmlformats.org/officeDocument/2006/relationships/image" Target="../media/image102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95.png"/><Relationship Id="rId10" Type="http://schemas.openxmlformats.org/officeDocument/2006/relationships/image" Target="../media/image100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Relationship Id="rId14" Type="http://schemas.openxmlformats.org/officeDocument/2006/relationships/image" Target="../media/image10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4.png"/><Relationship Id="rId4" Type="http://schemas.openxmlformats.org/officeDocument/2006/relationships/image" Target="../media/image9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04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12" Type="http://schemas.openxmlformats.org/officeDocument/2006/relationships/image" Target="../media/image99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image" Target="../media/image98.png"/><Relationship Id="rId5" Type="http://schemas.openxmlformats.org/officeDocument/2006/relationships/image" Target="../media/image109.png"/><Relationship Id="rId10" Type="http://schemas.openxmlformats.org/officeDocument/2006/relationships/image" Target="../media/image114.png"/><Relationship Id="rId4" Type="http://schemas.openxmlformats.org/officeDocument/2006/relationships/image" Target="../media/image108.png"/><Relationship Id="rId9" Type="http://schemas.openxmlformats.org/officeDocument/2006/relationships/image" Target="../media/image1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11" Type="http://schemas.openxmlformats.org/officeDocument/2006/relationships/image" Target="../media/image107.png"/><Relationship Id="rId5" Type="http://schemas.openxmlformats.org/officeDocument/2006/relationships/image" Target="../media/image118.png"/><Relationship Id="rId10" Type="http://schemas.openxmlformats.org/officeDocument/2006/relationships/image" Target="../media/image104.png"/><Relationship Id="rId4" Type="http://schemas.openxmlformats.org/officeDocument/2006/relationships/image" Target="../media/image117.png"/><Relationship Id="rId9" Type="http://schemas.openxmlformats.org/officeDocument/2006/relationships/image" Target="../media/image9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11" Type="http://schemas.openxmlformats.org/officeDocument/2006/relationships/image" Target="../media/image130.png"/><Relationship Id="rId5" Type="http://schemas.openxmlformats.org/officeDocument/2006/relationships/image" Target="../media/image124.png"/><Relationship Id="rId10" Type="http://schemas.openxmlformats.org/officeDocument/2006/relationships/image" Target="../media/image129.png"/><Relationship Id="rId4" Type="http://schemas.openxmlformats.org/officeDocument/2006/relationships/image" Target="../media/image123.png"/><Relationship Id="rId9" Type="http://schemas.openxmlformats.org/officeDocument/2006/relationships/image" Target="../media/image12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13" Type="http://schemas.openxmlformats.org/officeDocument/2006/relationships/image" Target="../media/image124.png"/><Relationship Id="rId3" Type="http://schemas.openxmlformats.org/officeDocument/2006/relationships/image" Target="../media/image132.png"/><Relationship Id="rId7" Type="http://schemas.openxmlformats.org/officeDocument/2006/relationships/image" Target="../media/image136.png"/><Relationship Id="rId12" Type="http://schemas.openxmlformats.org/officeDocument/2006/relationships/image" Target="../media/image130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11" Type="http://schemas.openxmlformats.org/officeDocument/2006/relationships/image" Target="../media/image123.png"/><Relationship Id="rId5" Type="http://schemas.openxmlformats.org/officeDocument/2006/relationships/image" Target="../media/image134.png"/><Relationship Id="rId10" Type="http://schemas.openxmlformats.org/officeDocument/2006/relationships/image" Target="../media/image122.png"/><Relationship Id="rId4" Type="http://schemas.openxmlformats.org/officeDocument/2006/relationships/image" Target="../media/image133.png"/><Relationship Id="rId9" Type="http://schemas.openxmlformats.org/officeDocument/2006/relationships/image" Target="../media/image13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13" Type="http://schemas.openxmlformats.org/officeDocument/2006/relationships/image" Target="../media/image130.png"/><Relationship Id="rId3" Type="http://schemas.openxmlformats.org/officeDocument/2006/relationships/image" Target="../media/image140.png"/><Relationship Id="rId7" Type="http://schemas.openxmlformats.org/officeDocument/2006/relationships/image" Target="../media/image144.png"/><Relationship Id="rId12" Type="http://schemas.openxmlformats.org/officeDocument/2006/relationships/image" Target="../media/image123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png"/><Relationship Id="rId11" Type="http://schemas.openxmlformats.org/officeDocument/2006/relationships/image" Target="../media/image122.png"/><Relationship Id="rId5" Type="http://schemas.openxmlformats.org/officeDocument/2006/relationships/image" Target="../media/image142.png"/><Relationship Id="rId10" Type="http://schemas.openxmlformats.org/officeDocument/2006/relationships/image" Target="../media/image147.png"/><Relationship Id="rId4" Type="http://schemas.openxmlformats.org/officeDocument/2006/relationships/image" Target="../media/image141.png"/><Relationship Id="rId9" Type="http://schemas.openxmlformats.org/officeDocument/2006/relationships/image" Target="../media/image14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13" Type="http://schemas.openxmlformats.org/officeDocument/2006/relationships/image" Target="../media/image130.png"/><Relationship Id="rId3" Type="http://schemas.openxmlformats.org/officeDocument/2006/relationships/image" Target="../media/image149.png"/><Relationship Id="rId7" Type="http://schemas.openxmlformats.org/officeDocument/2006/relationships/image" Target="../media/image152.png"/><Relationship Id="rId12" Type="http://schemas.openxmlformats.org/officeDocument/2006/relationships/image" Target="../media/image123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11" Type="http://schemas.openxmlformats.org/officeDocument/2006/relationships/image" Target="../media/image122.png"/><Relationship Id="rId5" Type="http://schemas.openxmlformats.org/officeDocument/2006/relationships/image" Target="../media/image150.png"/><Relationship Id="rId10" Type="http://schemas.openxmlformats.org/officeDocument/2006/relationships/image" Target="../media/image155.png"/><Relationship Id="rId4" Type="http://schemas.openxmlformats.org/officeDocument/2006/relationships/image" Target="../media/image142.png"/><Relationship Id="rId9" Type="http://schemas.openxmlformats.org/officeDocument/2006/relationships/image" Target="../media/image154.png"/><Relationship Id="rId14" Type="http://schemas.openxmlformats.org/officeDocument/2006/relationships/image" Target="../media/image14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13" Type="http://schemas.openxmlformats.org/officeDocument/2006/relationships/image" Target="../media/image163.png"/><Relationship Id="rId3" Type="http://schemas.openxmlformats.org/officeDocument/2006/relationships/image" Target="../media/image157.png"/><Relationship Id="rId7" Type="http://schemas.openxmlformats.org/officeDocument/2006/relationships/image" Target="../media/image140.png"/><Relationship Id="rId12" Type="http://schemas.openxmlformats.org/officeDocument/2006/relationships/image" Target="../media/image162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11" Type="http://schemas.openxmlformats.org/officeDocument/2006/relationships/image" Target="../media/image161.png"/><Relationship Id="rId5" Type="http://schemas.openxmlformats.org/officeDocument/2006/relationships/image" Target="../media/image123.png"/><Relationship Id="rId10" Type="http://schemas.openxmlformats.org/officeDocument/2006/relationships/image" Target="../media/image160.png"/><Relationship Id="rId4" Type="http://schemas.openxmlformats.org/officeDocument/2006/relationships/image" Target="../media/image122.png"/><Relationship Id="rId9" Type="http://schemas.openxmlformats.org/officeDocument/2006/relationships/image" Target="../media/image15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175.png"/><Relationship Id="rId3" Type="http://schemas.openxmlformats.org/officeDocument/2006/relationships/image" Target="../media/image165.png"/><Relationship Id="rId7" Type="http://schemas.openxmlformats.org/officeDocument/2006/relationships/image" Target="../media/image169.png"/><Relationship Id="rId12" Type="http://schemas.openxmlformats.org/officeDocument/2006/relationships/image" Target="../media/image174.png"/><Relationship Id="rId2" Type="http://schemas.openxmlformats.org/officeDocument/2006/relationships/image" Target="../media/image16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8.png"/><Relationship Id="rId11" Type="http://schemas.openxmlformats.org/officeDocument/2006/relationships/image" Target="../media/image173.png"/><Relationship Id="rId5" Type="http://schemas.openxmlformats.org/officeDocument/2006/relationships/image" Target="../media/image167.png"/><Relationship Id="rId10" Type="http://schemas.openxmlformats.org/officeDocument/2006/relationships/image" Target="../media/image172.png"/><Relationship Id="rId4" Type="http://schemas.openxmlformats.org/officeDocument/2006/relationships/image" Target="../media/image166.png"/><Relationship Id="rId9" Type="http://schemas.openxmlformats.org/officeDocument/2006/relationships/image" Target="../media/image171.png"/><Relationship Id="rId14" Type="http://schemas.openxmlformats.org/officeDocument/2006/relationships/image" Target="../media/image17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png"/><Relationship Id="rId3" Type="http://schemas.openxmlformats.org/officeDocument/2006/relationships/image" Target="../media/image181.png"/><Relationship Id="rId7" Type="http://schemas.openxmlformats.org/officeDocument/2006/relationships/image" Target="../media/image185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4.png"/><Relationship Id="rId11" Type="http://schemas.openxmlformats.org/officeDocument/2006/relationships/image" Target="../media/image189.png"/><Relationship Id="rId5" Type="http://schemas.openxmlformats.org/officeDocument/2006/relationships/image" Target="../media/image183.png"/><Relationship Id="rId10" Type="http://schemas.openxmlformats.org/officeDocument/2006/relationships/image" Target="../media/image188.png"/><Relationship Id="rId4" Type="http://schemas.openxmlformats.org/officeDocument/2006/relationships/image" Target="../media/image182.png"/><Relationship Id="rId9" Type="http://schemas.openxmlformats.org/officeDocument/2006/relationships/image" Target="../media/image18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png"/><Relationship Id="rId13" Type="http://schemas.openxmlformats.org/officeDocument/2006/relationships/image" Target="../media/image201.png"/><Relationship Id="rId3" Type="http://schemas.openxmlformats.org/officeDocument/2006/relationships/image" Target="../media/image191.png"/><Relationship Id="rId7" Type="http://schemas.openxmlformats.org/officeDocument/2006/relationships/image" Target="../media/image195.png"/><Relationship Id="rId12" Type="http://schemas.openxmlformats.org/officeDocument/2006/relationships/image" Target="../media/image20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4.png"/><Relationship Id="rId11" Type="http://schemas.openxmlformats.org/officeDocument/2006/relationships/image" Target="../media/image199.png"/><Relationship Id="rId5" Type="http://schemas.openxmlformats.org/officeDocument/2006/relationships/image" Target="../media/image193.png"/><Relationship Id="rId10" Type="http://schemas.openxmlformats.org/officeDocument/2006/relationships/image" Target="../media/image198.png"/><Relationship Id="rId4" Type="http://schemas.openxmlformats.org/officeDocument/2006/relationships/image" Target="../media/image192.png"/><Relationship Id="rId9" Type="http://schemas.openxmlformats.org/officeDocument/2006/relationships/image" Target="../media/image197.png"/><Relationship Id="rId14" Type="http://schemas.openxmlformats.org/officeDocument/2006/relationships/image" Target="../media/image20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7.png"/><Relationship Id="rId13" Type="http://schemas.openxmlformats.org/officeDocument/2006/relationships/image" Target="../media/image212.png"/><Relationship Id="rId18" Type="http://schemas.openxmlformats.org/officeDocument/2006/relationships/image" Target="../media/image194.png"/><Relationship Id="rId3" Type="http://schemas.openxmlformats.org/officeDocument/2006/relationships/image" Target="../media/image191.png"/><Relationship Id="rId7" Type="http://schemas.openxmlformats.org/officeDocument/2006/relationships/image" Target="../media/image206.png"/><Relationship Id="rId12" Type="http://schemas.openxmlformats.org/officeDocument/2006/relationships/image" Target="../media/image211.png"/><Relationship Id="rId17" Type="http://schemas.openxmlformats.org/officeDocument/2006/relationships/image" Target="../media/image193.png"/><Relationship Id="rId2" Type="http://schemas.openxmlformats.org/officeDocument/2006/relationships/image" Target="../media/image203.png"/><Relationship Id="rId16" Type="http://schemas.openxmlformats.org/officeDocument/2006/relationships/image" Target="../media/image1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5.png"/><Relationship Id="rId11" Type="http://schemas.openxmlformats.org/officeDocument/2006/relationships/image" Target="../media/image210.png"/><Relationship Id="rId5" Type="http://schemas.openxmlformats.org/officeDocument/2006/relationships/image" Target="../media/image204.png"/><Relationship Id="rId15" Type="http://schemas.openxmlformats.org/officeDocument/2006/relationships/image" Target="../media/image214.png"/><Relationship Id="rId10" Type="http://schemas.openxmlformats.org/officeDocument/2006/relationships/image" Target="../media/image209.png"/><Relationship Id="rId4" Type="http://schemas.openxmlformats.org/officeDocument/2006/relationships/image" Target="../media/image201.png"/><Relationship Id="rId9" Type="http://schemas.openxmlformats.org/officeDocument/2006/relationships/image" Target="../media/image208.png"/><Relationship Id="rId14" Type="http://schemas.openxmlformats.org/officeDocument/2006/relationships/image" Target="../media/image21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png"/><Relationship Id="rId13" Type="http://schemas.openxmlformats.org/officeDocument/2006/relationships/image" Target="../media/image226.png"/><Relationship Id="rId18" Type="http://schemas.openxmlformats.org/officeDocument/2006/relationships/image" Target="../media/image231.png"/><Relationship Id="rId3" Type="http://schemas.openxmlformats.org/officeDocument/2006/relationships/image" Target="../media/image216.png"/><Relationship Id="rId21" Type="http://schemas.openxmlformats.org/officeDocument/2006/relationships/image" Target="../media/image234.png"/><Relationship Id="rId7" Type="http://schemas.openxmlformats.org/officeDocument/2006/relationships/image" Target="../media/image220.png"/><Relationship Id="rId12" Type="http://schemas.openxmlformats.org/officeDocument/2006/relationships/image" Target="../media/image225.png"/><Relationship Id="rId17" Type="http://schemas.openxmlformats.org/officeDocument/2006/relationships/image" Target="../media/image230.png"/><Relationship Id="rId2" Type="http://schemas.openxmlformats.org/officeDocument/2006/relationships/image" Target="../media/image215.png"/><Relationship Id="rId16" Type="http://schemas.openxmlformats.org/officeDocument/2006/relationships/image" Target="../media/image229.png"/><Relationship Id="rId20" Type="http://schemas.openxmlformats.org/officeDocument/2006/relationships/image" Target="../media/image2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9.png"/><Relationship Id="rId11" Type="http://schemas.openxmlformats.org/officeDocument/2006/relationships/image" Target="../media/image224.png"/><Relationship Id="rId24" Type="http://schemas.openxmlformats.org/officeDocument/2006/relationships/image" Target="../media/image237.png"/><Relationship Id="rId5" Type="http://schemas.openxmlformats.org/officeDocument/2006/relationships/image" Target="../media/image218.png"/><Relationship Id="rId15" Type="http://schemas.openxmlformats.org/officeDocument/2006/relationships/image" Target="../media/image228.png"/><Relationship Id="rId23" Type="http://schemas.openxmlformats.org/officeDocument/2006/relationships/image" Target="../media/image236.png"/><Relationship Id="rId10" Type="http://schemas.openxmlformats.org/officeDocument/2006/relationships/image" Target="../media/image223.png"/><Relationship Id="rId19" Type="http://schemas.openxmlformats.org/officeDocument/2006/relationships/image" Target="../media/image232.png"/><Relationship Id="rId4" Type="http://schemas.openxmlformats.org/officeDocument/2006/relationships/image" Target="../media/image217.png"/><Relationship Id="rId9" Type="http://schemas.openxmlformats.org/officeDocument/2006/relationships/image" Target="../media/image222.png"/><Relationship Id="rId14" Type="http://schemas.openxmlformats.org/officeDocument/2006/relationships/image" Target="../media/image227.png"/><Relationship Id="rId22" Type="http://schemas.openxmlformats.org/officeDocument/2006/relationships/image" Target="../media/image23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5.png"/><Relationship Id="rId13" Type="http://schemas.openxmlformats.org/officeDocument/2006/relationships/image" Target="../media/image246.png"/><Relationship Id="rId18" Type="http://schemas.openxmlformats.org/officeDocument/2006/relationships/image" Target="../media/image251.png"/><Relationship Id="rId3" Type="http://schemas.openxmlformats.org/officeDocument/2006/relationships/image" Target="../media/image239.png"/><Relationship Id="rId21" Type="http://schemas.openxmlformats.org/officeDocument/2006/relationships/image" Target="../media/image217.png"/><Relationship Id="rId7" Type="http://schemas.openxmlformats.org/officeDocument/2006/relationships/image" Target="../media/image243.png"/><Relationship Id="rId12" Type="http://schemas.openxmlformats.org/officeDocument/2006/relationships/image" Target="../media/image245.png"/><Relationship Id="rId17" Type="http://schemas.openxmlformats.org/officeDocument/2006/relationships/image" Target="../media/image250.png"/><Relationship Id="rId2" Type="http://schemas.openxmlformats.org/officeDocument/2006/relationships/image" Target="../media/image238.png"/><Relationship Id="rId16" Type="http://schemas.openxmlformats.org/officeDocument/2006/relationships/image" Target="../media/image249.png"/><Relationship Id="rId20" Type="http://schemas.openxmlformats.org/officeDocument/2006/relationships/image" Target="../media/image2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2.png"/><Relationship Id="rId11" Type="http://schemas.openxmlformats.org/officeDocument/2006/relationships/image" Target="../media/image244.png"/><Relationship Id="rId5" Type="http://schemas.openxmlformats.org/officeDocument/2006/relationships/image" Target="../media/image241.png"/><Relationship Id="rId15" Type="http://schemas.openxmlformats.org/officeDocument/2006/relationships/image" Target="../media/image248.png"/><Relationship Id="rId10" Type="http://schemas.openxmlformats.org/officeDocument/2006/relationships/image" Target="../media/image237.png"/><Relationship Id="rId19" Type="http://schemas.openxmlformats.org/officeDocument/2006/relationships/image" Target="../media/image252.png"/><Relationship Id="rId4" Type="http://schemas.openxmlformats.org/officeDocument/2006/relationships/image" Target="../media/image240.png"/><Relationship Id="rId9" Type="http://schemas.openxmlformats.org/officeDocument/2006/relationships/image" Target="../media/image236.png"/><Relationship Id="rId14" Type="http://schemas.openxmlformats.org/officeDocument/2006/relationships/image" Target="../media/image24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7.png"/><Relationship Id="rId13" Type="http://schemas.openxmlformats.org/officeDocument/2006/relationships/image" Target="../media/image262.png"/><Relationship Id="rId3" Type="http://schemas.openxmlformats.org/officeDocument/2006/relationships/image" Target="../media/image254.png"/><Relationship Id="rId7" Type="http://schemas.openxmlformats.org/officeDocument/2006/relationships/image" Target="../media/image256.png"/><Relationship Id="rId12" Type="http://schemas.openxmlformats.org/officeDocument/2006/relationships/image" Target="../media/image261.png"/><Relationship Id="rId2" Type="http://schemas.openxmlformats.org/officeDocument/2006/relationships/image" Target="../media/image2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5.png"/><Relationship Id="rId11" Type="http://schemas.openxmlformats.org/officeDocument/2006/relationships/image" Target="../media/image260.png"/><Relationship Id="rId5" Type="http://schemas.openxmlformats.org/officeDocument/2006/relationships/image" Target="../media/image193.png"/><Relationship Id="rId10" Type="http://schemas.openxmlformats.org/officeDocument/2006/relationships/image" Target="../media/image259.png"/><Relationship Id="rId4" Type="http://schemas.openxmlformats.org/officeDocument/2006/relationships/image" Target="../media/image192.png"/><Relationship Id="rId9" Type="http://schemas.openxmlformats.org/officeDocument/2006/relationships/image" Target="../media/image258.png"/><Relationship Id="rId14" Type="http://schemas.openxmlformats.org/officeDocument/2006/relationships/image" Target="../media/image26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13" Type="http://schemas.openxmlformats.org/officeDocument/2006/relationships/image" Target="../media/image272.png"/><Relationship Id="rId18" Type="http://schemas.openxmlformats.org/officeDocument/2006/relationships/image" Target="../media/image277.png"/><Relationship Id="rId3" Type="http://schemas.openxmlformats.org/officeDocument/2006/relationships/image" Target="../media/image265.png"/><Relationship Id="rId7" Type="http://schemas.openxmlformats.org/officeDocument/2006/relationships/image" Target="../media/image269.png"/><Relationship Id="rId12" Type="http://schemas.openxmlformats.org/officeDocument/2006/relationships/image" Target="../media/image271.png"/><Relationship Id="rId17" Type="http://schemas.openxmlformats.org/officeDocument/2006/relationships/image" Target="../media/image276.png"/><Relationship Id="rId2" Type="http://schemas.openxmlformats.org/officeDocument/2006/relationships/image" Target="../media/image264.png"/><Relationship Id="rId16" Type="http://schemas.openxmlformats.org/officeDocument/2006/relationships/image" Target="../media/image2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8.png"/><Relationship Id="rId11" Type="http://schemas.openxmlformats.org/officeDocument/2006/relationships/image" Target="../media/image194.png"/><Relationship Id="rId5" Type="http://schemas.openxmlformats.org/officeDocument/2006/relationships/image" Target="../media/image267.png"/><Relationship Id="rId15" Type="http://schemas.openxmlformats.org/officeDocument/2006/relationships/image" Target="../media/image274.png"/><Relationship Id="rId10" Type="http://schemas.openxmlformats.org/officeDocument/2006/relationships/image" Target="../media/image193.png"/><Relationship Id="rId4" Type="http://schemas.openxmlformats.org/officeDocument/2006/relationships/image" Target="../media/image266.png"/><Relationship Id="rId9" Type="http://schemas.openxmlformats.org/officeDocument/2006/relationships/image" Target="../media/image192.png"/><Relationship Id="rId14" Type="http://schemas.openxmlformats.org/officeDocument/2006/relationships/image" Target="../media/image27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9.png"/><Relationship Id="rId2" Type="http://schemas.openxmlformats.org/officeDocument/2006/relationships/image" Target="../media/image2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4.png"/><Relationship Id="rId5" Type="http://schemas.openxmlformats.org/officeDocument/2006/relationships/image" Target="../media/image193.png"/><Relationship Id="rId4" Type="http://schemas.openxmlformats.org/officeDocument/2006/relationships/image" Target="../media/image19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6.png"/><Relationship Id="rId13" Type="http://schemas.openxmlformats.org/officeDocument/2006/relationships/image" Target="../media/image194.png"/><Relationship Id="rId3" Type="http://schemas.openxmlformats.org/officeDocument/2006/relationships/image" Target="../media/image281.png"/><Relationship Id="rId7" Type="http://schemas.openxmlformats.org/officeDocument/2006/relationships/image" Target="../media/image285.png"/><Relationship Id="rId12" Type="http://schemas.openxmlformats.org/officeDocument/2006/relationships/image" Target="../media/image193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4.png"/><Relationship Id="rId11" Type="http://schemas.openxmlformats.org/officeDocument/2006/relationships/image" Target="../media/image192.png"/><Relationship Id="rId5" Type="http://schemas.openxmlformats.org/officeDocument/2006/relationships/image" Target="../media/image283.png"/><Relationship Id="rId10" Type="http://schemas.openxmlformats.org/officeDocument/2006/relationships/image" Target="../media/image288.png"/><Relationship Id="rId4" Type="http://schemas.openxmlformats.org/officeDocument/2006/relationships/image" Target="../media/image282.png"/><Relationship Id="rId9" Type="http://schemas.openxmlformats.org/officeDocument/2006/relationships/image" Target="../media/image28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3.png"/><Relationship Id="rId13" Type="http://schemas.openxmlformats.org/officeDocument/2006/relationships/image" Target="../media/image193.png"/><Relationship Id="rId3" Type="http://schemas.openxmlformats.org/officeDocument/2006/relationships/image" Target="../media/image281.png"/><Relationship Id="rId7" Type="http://schemas.openxmlformats.org/officeDocument/2006/relationships/image" Target="../media/image292.png"/><Relationship Id="rId12" Type="http://schemas.openxmlformats.org/officeDocument/2006/relationships/image" Target="../media/image192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1.png"/><Relationship Id="rId11" Type="http://schemas.openxmlformats.org/officeDocument/2006/relationships/image" Target="../media/image296.png"/><Relationship Id="rId5" Type="http://schemas.openxmlformats.org/officeDocument/2006/relationships/image" Target="../media/image290.png"/><Relationship Id="rId10" Type="http://schemas.openxmlformats.org/officeDocument/2006/relationships/image" Target="../media/image295.png"/><Relationship Id="rId4" Type="http://schemas.openxmlformats.org/officeDocument/2006/relationships/image" Target="../media/image289.png"/><Relationship Id="rId9" Type="http://schemas.openxmlformats.org/officeDocument/2006/relationships/image" Target="../media/image294.png"/><Relationship Id="rId14" Type="http://schemas.openxmlformats.org/officeDocument/2006/relationships/image" Target="../media/image19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8.png"/><Relationship Id="rId2" Type="http://schemas.openxmlformats.org/officeDocument/2006/relationships/image" Target="../media/image2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1.png"/><Relationship Id="rId5" Type="http://schemas.openxmlformats.org/officeDocument/2006/relationships/image" Target="../media/image300.png"/><Relationship Id="rId4" Type="http://schemas.openxmlformats.org/officeDocument/2006/relationships/image" Target="../media/image29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8.png"/><Relationship Id="rId3" Type="http://schemas.openxmlformats.org/officeDocument/2006/relationships/image" Target="../media/image303.png"/><Relationship Id="rId7" Type="http://schemas.openxmlformats.org/officeDocument/2006/relationships/image" Target="../media/image307.png"/><Relationship Id="rId2" Type="http://schemas.openxmlformats.org/officeDocument/2006/relationships/image" Target="../media/image3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6.png"/><Relationship Id="rId11" Type="http://schemas.openxmlformats.org/officeDocument/2006/relationships/image" Target="../media/image311.png"/><Relationship Id="rId5" Type="http://schemas.openxmlformats.org/officeDocument/2006/relationships/image" Target="../media/image305.png"/><Relationship Id="rId10" Type="http://schemas.openxmlformats.org/officeDocument/2006/relationships/image" Target="../media/image310.png"/><Relationship Id="rId4" Type="http://schemas.openxmlformats.org/officeDocument/2006/relationships/image" Target="../media/image304.png"/><Relationship Id="rId9" Type="http://schemas.openxmlformats.org/officeDocument/2006/relationships/image" Target="../media/image309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8.png"/><Relationship Id="rId13" Type="http://schemas.openxmlformats.org/officeDocument/2006/relationships/image" Target="../media/image323.png"/><Relationship Id="rId3" Type="http://schemas.openxmlformats.org/officeDocument/2006/relationships/image" Target="../media/image313.png"/><Relationship Id="rId7" Type="http://schemas.openxmlformats.org/officeDocument/2006/relationships/image" Target="../media/image317.png"/><Relationship Id="rId12" Type="http://schemas.openxmlformats.org/officeDocument/2006/relationships/image" Target="../media/image322.png"/><Relationship Id="rId2" Type="http://schemas.openxmlformats.org/officeDocument/2006/relationships/image" Target="../media/image3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6.png"/><Relationship Id="rId11" Type="http://schemas.openxmlformats.org/officeDocument/2006/relationships/image" Target="../media/image321.png"/><Relationship Id="rId5" Type="http://schemas.openxmlformats.org/officeDocument/2006/relationships/image" Target="../media/image315.png"/><Relationship Id="rId10" Type="http://schemas.openxmlformats.org/officeDocument/2006/relationships/image" Target="../media/image320.png"/><Relationship Id="rId4" Type="http://schemas.openxmlformats.org/officeDocument/2006/relationships/image" Target="../media/image314.png"/><Relationship Id="rId9" Type="http://schemas.openxmlformats.org/officeDocument/2006/relationships/image" Target="../media/image319.png"/><Relationship Id="rId14" Type="http://schemas.openxmlformats.org/officeDocument/2006/relationships/image" Target="../media/image32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7.png"/><Relationship Id="rId13" Type="http://schemas.openxmlformats.org/officeDocument/2006/relationships/image" Target="../media/image332.png"/><Relationship Id="rId3" Type="http://schemas.openxmlformats.org/officeDocument/2006/relationships/image" Target="../media/image325.png"/><Relationship Id="rId7" Type="http://schemas.openxmlformats.org/officeDocument/2006/relationships/image" Target="../media/image326.png"/><Relationship Id="rId12" Type="http://schemas.openxmlformats.org/officeDocument/2006/relationships/image" Target="../media/image331.png"/><Relationship Id="rId17" Type="http://schemas.openxmlformats.org/officeDocument/2006/relationships/image" Target="../media/image324.png"/><Relationship Id="rId2" Type="http://schemas.openxmlformats.org/officeDocument/2006/relationships/image" Target="../media/image313.png"/><Relationship Id="rId16" Type="http://schemas.openxmlformats.org/officeDocument/2006/relationships/image" Target="../media/image3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11" Type="http://schemas.openxmlformats.org/officeDocument/2006/relationships/image" Target="../media/image330.png"/><Relationship Id="rId5" Type="http://schemas.openxmlformats.org/officeDocument/2006/relationships/image" Target="../media/image319.png"/><Relationship Id="rId15" Type="http://schemas.openxmlformats.org/officeDocument/2006/relationships/image" Target="../media/image334.png"/><Relationship Id="rId10" Type="http://schemas.openxmlformats.org/officeDocument/2006/relationships/image" Target="../media/image329.png"/><Relationship Id="rId4" Type="http://schemas.openxmlformats.org/officeDocument/2006/relationships/image" Target="../media/image318.png"/><Relationship Id="rId9" Type="http://schemas.openxmlformats.org/officeDocument/2006/relationships/image" Target="../media/image328.png"/><Relationship Id="rId14" Type="http://schemas.openxmlformats.org/officeDocument/2006/relationships/image" Target="../media/image333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3.png"/><Relationship Id="rId3" Type="http://schemas.openxmlformats.org/officeDocument/2006/relationships/image" Target="../media/image337.png"/><Relationship Id="rId7" Type="http://schemas.openxmlformats.org/officeDocument/2006/relationships/image" Target="../media/image324.png"/><Relationship Id="rId2" Type="http://schemas.openxmlformats.org/officeDocument/2006/relationships/image" Target="../media/image3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11" Type="http://schemas.openxmlformats.org/officeDocument/2006/relationships/image" Target="../media/image340.png"/><Relationship Id="rId5" Type="http://schemas.openxmlformats.org/officeDocument/2006/relationships/image" Target="../media/image319.png"/><Relationship Id="rId10" Type="http://schemas.openxmlformats.org/officeDocument/2006/relationships/image" Target="../media/image339.png"/><Relationship Id="rId4" Type="http://schemas.openxmlformats.org/officeDocument/2006/relationships/image" Target="../media/image318.png"/><Relationship Id="rId9" Type="http://schemas.openxmlformats.org/officeDocument/2006/relationships/image" Target="../media/image338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4.png"/><Relationship Id="rId13" Type="http://schemas.openxmlformats.org/officeDocument/2006/relationships/image" Target="../media/image349.png"/><Relationship Id="rId18" Type="http://schemas.openxmlformats.org/officeDocument/2006/relationships/image" Target="../media/image354.png"/><Relationship Id="rId3" Type="http://schemas.openxmlformats.org/officeDocument/2006/relationships/image" Target="../media/image342.png"/><Relationship Id="rId7" Type="http://schemas.openxmlformats.org/officeDocument/2006/relationships/image" Target="../media/image343.png"/><Relationship Id="rId12" Type="http://schemas.openxmlformats.org/officeDocument/2006/relationships/image" Target="../media/image348.png"/><Relationship Id="rId17" Type="http://schemas.openxmlformats.org/officeDocument/2006/relationships/image" Target="../media/image353.png"/><Relationship Id="rId2" Type="http://schemas.openxmlformats.org/officeDocument/2006/relationships/image" Target="../media/image341.png"/><Relationship Id="rId16" Type="http://schemas.openxmlformats.org/officeDocument/2006/relationships/image" Target="../media/image3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11" Type="http://schemas.openxmlformats.org/officeDocument/2006/relationships/image" Target="../media/image347.png"/><Relationship Id="rId5" Type="http://schemas.openxmlformats.org/officeDocument/2006/relationships/image" Target="../media/image319.png"/><Relationship Id="rId15" Type="http://schemas.openxmlformats.org/officeDocument/2006/relationships/image" Target="../media/image351.png"/><Relationship Id="rId10" Type="http://schemas.openxmlformats.org/officeDocument/2006/relationships/image" Target="../media/image346.png"/><Relationship Id="rId19" Type="http://schemas.openxmlformats.org/officeDocument/2006/relationships/image" Target="../media/image355.png"/><Relationship Id="rId4" Type="http://schemas.openxmlformats.org/officeDocument/2006/relationships/image" Target="../media/image318.png"/><Relationship Id="rId9" Type="http://schemas.openxmlformats.org/officeDocument/2006/relationships/image" Target="../media/image345.png"/><Relationship Id="rId14" Type="http://schemas.openxmlformats.org/officeDocument/2006/relationships/image" Target="../media/image35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8.png"/><Relationship Id="rId7" Type="http://schemas.openxmlformats.org/officeDocument/2006/relationships/image" Target="../media/image343.png"/><Relationship Id="rId2" Type="http://schemas.openxmlformats.org/officeDocument/2006/relationships/image" Target="../media/image3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7.png"/><Relationship Id="rId5" Type="http://schemas.openxmlformats.org/officeDocument/2006/relationships/image" Target="../media/image320.png"/><Relationship Id="rId4" Type="http://schemas.openxmlformats.org/officeDocument/2006/relationships/image" Target="../media/image319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3.png"/><Relationship Id="rId13" Type="http://schemas.openxmlformats.org/officeDocument/2006/relationships/image" Target="../media/image331.png"/><Relationship Id="rId3" Type="http://schemas.openxmlformats.org/officeDocument/2006/relationships/image" Target="../media/image318.png"/><Relationship Id="rId7" Type="http://schemas.openxmlformats.org/officeDocument/2006/relationships/image" Target="../media/image343.png"/><Relationship Id="rId12" Type="http://schemas.openxmlformats.org/officeDocument/2006/relationships/image" Target="../media/image363.png"/><Relationship Id="rId2" Type="http://schemas.openxmlformats.org/officeDocument/2006/relationships/image" Target="../media/image358.png"/><Relationship Id="rId16" Type="http://schemas.openxmlformats.org/officeDocument/2006/relationships/image" Target="../media/image3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9.png"/><Relationship Id="rId11" Type="http://schemas.openxmlformats.org/officeDocument/2006/relationships/image" Target="../media/image362.png"/><Relationship Id="rId5" Type="http://schemas.openxmlformats.org/officeDocument/2006/relationships/image" Target="../media/image320.png"/><Relationship Id="rId15" Type="http://schemas.openxmlformats.org/officeDocument/2006/relationships/image" Target="../media/image365.png"/><Relationship Id="rId10" Type="http://schemas.openxmlformats.org/officeDocument/2006/relationships/image" Target="../media/image361.png"/><Relationship Id="rId4" Type="http://schemas.openxmlformats.org/officeDocument/2006/relationships/image" Target="../media/image319.png"/><Relationship Id="rId9" Type="http://schemas.openxmlformats.org/officeDocument/2006/relationships/image" Target="../media/image360.png"/><Relationship Id="rId14" Type="http://schemas.openxmlformats.org/officeDocument/2006/relationships/image" Target="../media/image364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3.png"/><Relationship Id="rId13" Type="http://schemas.openxmlformats.org/officeDocument/2006/relationships/image" Target="../media/image370.png"/><Relationship Id="rId18" Type="http://schemas.openxmlformats.org/officeDocument/2006/relationships/image" Target="../media/image374.png"/><Relationship Id="rId3" Type="http://schemas.openxmlformats.org/officeDocument/2006/relationships/image" Target="../media/image318.png"/><Relationship Id="rId7" Type="http://schemas.openxmlformats.org/officeDocument/2006/relationships/image" Target="../media/image343.png"/><Relationship Id="rId12" Type="http://schemas.openxmlformats.org/officeDocument/2006/relationships/image" Target="../media/image369.png"/><Relationship Id="rId17" Type="http://schemas.openxmlformats.org/officeDocument/2006/relationships/image" Target="../media/image373.png"/><Relationship Id="rId2" Type="http://schemas.openxmlformats.org/officeDocument/2006/relationships/image" Target="../media/image367.png"/><Relationship Id="rId16" Type="http://schemas.openxmlformats.org/officeDocument/2006/relationships/image" Target="../media/image372.png"/><Relationship Id="rId20" Type="http://schemas.openxmlformats.org/officeDocument/2006/relationships/image" Target="../media/image3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9.png"/><Relationship Id="rId11" Type="http://schemas.openxmlformats.org/officeDocument/2006/relationships/image" Target="../media/image368.png"/><Relationship Id="rId5" Type="http://schemas.openxmlformats.org/officeDocument/2006/relationships/image" Target="../media/image320.png"/><Relationship Id="rId15" Type="http://schemas.openxmlformats.org/officeDocument/2006/relationships/image" Target="../media/image371.png"/><Relationship Id="rId10" Type="http://schemas.openxmlformats.org/officeDocument/2006/relationships/image" Target="../media/image361.png"/><Relationship Id="rId19" Type="http://schemas.openxmlformats.org/officeDocument/2006/relationships/image" Target="../media/image375.png"/><Relationship Id="rId4" Type="http://schemas.openxmlformats.org/officeDocument/2006/relationships/image" Target="../media/image319.png"/><Relationship Id="rId9" Type="http://schemas.openxmlformats.org/officeDocument/2006/relationships/image" Target="../media/image360.png"/><Relationship Id="rId14" Type="http://schemas.openxmlformats.org/officeDocument/2006/relationships/image" Target="../media/image36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3.png"/><Relationship Id="rId13" Type="http://schemas.openxmlformats.org/officeDocument/2006/relationships/image" Target="../media/image383.png"/><Relationship Id="rId3" Type="http://schemas.openxmlformats.org/officeDocument/2006/relationships/image" Target="../media/image318.png"/><Relationship Id="rId7" Type="http://schemas.openxmlformats.org/officeDocument/2006/relationships/image" Target="../media/image343.png"/><Relationship Id="rId12" Type="http://schemas.openxmlformats.org/officeDocument/2006/relationships/image" Target="../media/image382.png"/><Relationship Id="rId17" Type="http://schemas.openxmlformats.org/officeDocument/2006/relationships/image" Target="../media/image387.png"/><Relationship Id="rId2" Type="http://schemas.openxmlformats.org/officeDocument/2006/relationships/image" Target="../media/image377.png"/><Relationship Id="rId16" Type="http://schemas.openxmlformats.org/officeDocument/2006/relationships/image" Target="../media/image3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8.png"/><Relationship Id="rId11" Type="http://schemas.openxmlformats.org/officeDocument/2006/relationships/image" Target="../media/image381.png"/><Relationship Id="rId5" Type="http://schemas.openxmlformats.org/officeDocument/2006/relationships/image" Target="../media/image320.png"/><Relationship Id="rId15" Type="http://schemas.openxmlformats.org/officeDocument/2006/relationships/image" Target="../media/image385.png"/><Relationship Id="rId10" Type="http://schemas.openxmlformats.org/officeDocument/2006/relationships/image" Target="../media/image380.png"/><Relationship Id="rId4" Type="http://schemas.openxmlformats.org/officeDocument/2006/relationships/image" Target="../media/image319.png"/><Relationship Id="rId9" Type="http://schemas.openxmlformats.org/officeDocument/2006/relationships/image" Target="../media/image379.png"/><Relationship Id="rId14" Type="http://schemas.openxmlformats.org/officeDocument/2006/relationships/image" Target="../media/image384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3.png"/><Relationship Id="rId13" Type="http://schemas.openxmlformats.org/officeDocument/2006/relationships/image" Target="../media/image334.png"/><Relationship Id="rId18" Type="http://schemas.openxmlformats.org/officeDocument/2006/relationships/image" Target="../media/image393.png"/><Relationship Id="rId3" Type="http://schemas.openxmlformats.org/officeDocument/2006/relationships/image" Target="../media/image318.png"/><Relationship Id="rId21" Type="http://schemas.openxmlformats.org/officeDocument/2006/relationships/image" Target="../media/image396.png"/><Relationship Id="rId7" Type="http://schemas.openxmlformats.org/officeDocument/2006/relationships/image" Target="../media/image343.png"/><Relationship Id="rId12" Type="http://schemas.openxmlformats.org/officeDocument/2006/relationships/image" Target="../media/image389.png"/><Relationship Id="rId17" Type="http://schemas.openxmlformats.org/officeDocument/2006/relationships/image" Target="../media/image392.png"/><Relationship Id="rId2" Type="http://schemas.openxmlformats.org/officeDocument/2006/relationships/image" Target="../media/image377.png"/><Relationship Id="rId16" Type="http://schemas.openxmlformats.org/officeDocument/2006/relationships/image" Target="../media/image391.png"/><Relationship Id="rId20" Type="http://schemas.openxmlformats.org/officeDocument/2006/relationships/image" Target="../media/image3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8.png"/><Relationship Id="rId11" Type="http://schemas.openxmlformats.org/officeDocument/2006/relationships/image" Target="../media/image388.png"/><Relationship Id="rId5" Type="http://schemas.openxmlformats.org/officeDocument/2006/relationships/image" Target="../media/image320.png"/><Relationship Id="rId15" Type="http://schemas.openxmlformats.org/officeDocument/2006/relationships/image" Target="../media/image390.png"/><Relationship Id="rId10" Type="http://schemas.openxmlformats.org/officeDocument/2006/relationships/image" Target="../media/image380.png"/><Relationship Id="rId19" Type="http://schemas.openxmlformats.org/officeDocument/2006/relationships/image" Target="../media/image394.png"/><Relationship Id="rId4" Type="http://schemas.openxmlformats.org/officeDocument/2006/relationships/image" Target="../media/image319.png"/><Relationship Id="rId9" Type="http://schemas.openxmlformats.org/officeDocument/2006/relationships/image" Target="../media/image379.png"/><Relationship Id="rId14" Type="http://schemas.openxmlformats.org/officeDocument/2006/relationships/image" Target="../media/image387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3.png"/><Relationship Id="rId3" Type="http://schemas.openxmlformats.org/officeDocument/2006/relationships/image" Target="../media/image318.png"/><Relationship Id="rId7" Type="http://schemas.openxmlformats.org/officeDocument/2006/relationships/image" Target="../media/image343.png"/><Relationship Id="rId2" Type="http://schemas.openxmlformats.org/officeDocument/2006/relationships/image" Target="../media/image3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8.png"/><Relationship Id="rId5" Type="http://schemas.openxmlformats.org/officeDocument/2006/relationships/image" Target="../media/image320.png"/><Relationship Id="rId10" Type="http://schemas.openxmlformats.org/officeDocument/2006/relationships/image" Target="../media/image397.png"/><Relationship Id="rId4" Type="http://schemas.openxmlformats.org/officeDocument/2006/relationships/image" Target="../media/image319.png"/><Relationship Id="rId9" Type="http://schemas.openxmlformats.org/officeDocument/2006/relationships/image" Target="../media/image395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3.png"/><Relationship Id="rId13" Type="http://schemas.openxmlformats.org/officeDocument/2006/relationships/image" Target="../media/image403.png"/><Relationship Id="rId18" Type="http://schemas.openxmlformats.org/officeDocument/2006/relationships/image" Target="../media/image408.png"/><Relationship Id="rId3" Type="http://schemas.openxmlformats.org/officeDocument/2006/relationships/image" Target="../media/image318.png"/><Relationship Id="rId7" Type="http://schemas.openxmlformats.org/officeDocument/2006/relationships/image" Target="../media/image343.png"/><Relationship Id="rId12" Type="http://schemas.openxmlformats.org/officeDocument/2006/relationships/image" Target="../media/image402.png"/><Relationship Id="rId17" Type="http://schemas.openxmlformats.org/officeDocument/2006/relationships/image" Target="../media/image407.png"/><Relationship Id="rId2" Type="http://schemas.openxmlformats.org/officeDocument/2006/relationships/image" Target="../media/image377.png"/><Relationship Id="rId16" Type="http://schemas.openxmlformats.org/officeDocument/2006/relationships/image" Target="../media/image4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8.png"/><Relationship Id="rId11" Type="http://schemas.openxmlformats.org/officeDocument/2006/relationships/image" Target="../media/image401.png"/><Relationship Id="rId5" Type="http://schemas.openxmlformats.org/officeDocument/2006/relationships/image" Target="../media/image320.png"/><Relationship Id="rId15" Type="http://schemas.openxmlformats.org/officeDocument/2006/relationships/image" Target="../media/image405.png"/><Relationship Id="rId10" Type="http://schemas.openxmlformats.org/officeDocument/2006/relationships/image" Target="../media/image400.png"/><Relationship Id="rId19" Type="http://schemas.openxmlformats.org/officeDocument/2006/relationships/image" Target="../media/image409.png"/><Relationship Id="rId4" Type="http://schemas.openxmlformats.org/officeDocument/2006/relationships/image" Target="../media/image319.png"/><Relationship Id="rId9" Type="http://schemas.openxmlformats.org/officeDocument/2006/relationships/image" Target="../media/image399.png"/><Relationship Id="rId14" Type="http://schemas.openxmlformats.org/officeDocument/2006/relationships/image" Target="../media/image404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3.png"/><Relationship Id="rId13" Type="http://schemas.openxmlformats.org/officeDocument/2006/relationships/image" Target="../media/image416.png"/><Relationship Id="rId3" Type="http://schemas.openxmlformats.org/officeDocument/2006/relationships/image" Target="../media/image411.png"/><Relationship Id="rId7" Type="http://schemas.openxmlformats.org/officeDocument/2006/relationships/image" Target="../media/image412.png"/><Relationship Id="rId12" Type="http://schemas.openxmlformats.org/officeDocument/2006/relationships/image" Target="../media/image415.png"/><Relationship Id="rId17" Type="http://schemas.openxmlformats.org/officeDocument/2006/relationships/image" Target="../media/image420.png"/><Relationship Id="rId2" Type="http://schemas.openxmlformats.org/officeDocument/2006/relationships/image" Target="../media/image410.png"/><Relationship Id="rId16" Type="http://schemas.openxmlformats.org/officeDocument/2006/relationships/image" Target="../media/image4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11" Type="http://schemas.openxmlformats.org/officeDocument/2006/relationships/image" Target="../media/image414.png"/><Relationship Id="rId5" Type="http://schemas.openxmlformats.org/officeDocument/2006/relationships/image" Target="../media/image319.png"/><Relationship Id="rId15" Type="http://schemas.openxmlformats.org/officeDocument/2006/relationships/image" Target="../media/image418.png"/><Relationship Id="rId10" Type="http://schemas.openxmlformats.org/officeDocument/2006/relationships/image" Target="../media/image413.png"/><Relationship Id="rId4" Type="http://schemas.openxmlformats.org/officeDocument/2006/relationships/image" Target="../media/image318.png"/><Relationship Id="rId9" Type="http://schemas.openxmlformats.org/officeDocument/2006/relationships/image" Target="../media/image323.png"/><Relationship Id="rId14" Type="http://schemas.openxmlformats.org/officeDocument/2006/relationships/image" Target="../media/image417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3.png"/><Relationship Id="rId13" Type="http://schemas.openxmlformats.org/officeDocument/2006/relationships/image" Target="../media/image423.png"/><Relationship Id="rId18" Type="http://schemas.openxmlformats.org/officeDocument/2006/relationships/image" Target="../media/image428.png"/><Relationship Id="rId3" Type="http://schemas.openxmlformats.org/officeDocument/2006/relationships/image" Target="../media/image318.png"/><Relationship Id="rId21" Type="http://schemas.openxmlformats.org/officeDocument/2006/relationships/image" Target="../media/image431.png"/><Relationship Id="rId7" Type="http://schemas.openxmlformats.org/officeDocument/2006/relationships/image" Target="../media/image343.png"/><Relationship Id="rId12" Type="http://schemas.openxmlformats.org/officeDocument/2006/relationships/image" Target="../media/image422.png"/><Relationship Id="rId17" Type="http://schemas.openxmlformats.org/officeDocument/2006/relationships/image" Target="../media/image427.png"/><Relationship Id="rId2" Type="http://schemas.openxmlformats.org/officeDocument/2006/relationships/image" Target="../media/image411.png"/><Relationship Id="rId16" Type="http://schemas.openxmlformats.org/officeDocument/2006/relationships/image" Target="../media/image426.png"/><Relationship Id="rId20" Type="http://schemas.openxmlformats.org/officeDocument/2006/relationships/image" Target="../media/image4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2.png"/><Relationship Id="rId11" Type="http://schemas.openxmlformats.org/officeDocument/2006/relationships/image" Target="../media/image414.png"/><Relationship Id="rId5" Type="http://schemas.openxmlformats.org/officeDocument/2006/relationships/image" Target="../media/image320.png"/><Relationship Id="rId15" Type="http://schemas.openxmlformats.org/officeDocument/2006/relationships/image" Target="../media/image425.png"/><Relationship Id="rId10" Type="http://schemas.openxmlformats.org/officeDocument/2006/relationships/image" Target="../media/image413.png"/><Relationship Id="rId19" Type="http://schemas.openxmlformats.org/officeDocument/2006/relationships/image" Target="../media/image429.png"/><Relationship Id="rId4" Type="http://schemas.openxmlformats.org/officeDocument/2006/relationships/image" Target="../media/image319.png"/><Relationship Id="rId9" Type="http://schemas.openxmlformats.org/officeDocument/2006/relationships/image" Target="../media/image421.png"/><Relationship Id="rId14" Type="http://schemas.openxmlformats.org/officeDocument/2006/relationships/image" Target="../media/image424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4.png"/><Relationship Id="rId13" Type="http://schemas.openxmlformats.org/officeDocument/2006/relationships/image" Target="../media/image438.png"/><Relationship Id="rId3" Type="http://schemas.openxmlformats.org/officeDocument/2006/relationships/image" Target="../media/image318.png"/><Relationship Id="rId7" Type="http://schemas.openxmlformats.org/officeDocument/2006/relationships/image" Target="../media/image343.png"/><Relationship Id="rId12" Type="http://schemas.openxmlformats.org/officeDocument/2006/relationships/image" Target="../media/image321.png"/><Relationship Id="rId2" Type="http://schemas.openxmlformats.org/officeDocument/2006/relationships/image" Target="../media/image4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3.png"/><Relationship Id="rId11" Type="http://schemas.openxmlformats.org/officeDocument/2006/relationships/image" Target="../media/image437.png"/><Relationship Id="rId5" Type="http://schemas.openxmlformats.org/officeDocument/2006/relationships/image" Target="../media/image320.png"/><Relationship Id="rId15" Type="http://schemas.openxmlformats.org/officeDocument/2006/relationships/image" Target="../media/image440.png"/><Relationship Id="rId10" Type="http://schemas.openxmlformats.org/officeDocument/2006/relationships/image" Target="../media/image436.png"/><Relationship Id="rId4" Type="http://schemas.openxmlformats.org/officeDocument/2006/relationships/image" Target="../media/image319.png"/><Relationship Id="rId9" Type="http://schemas.openxmlformats.org/officeDocument/2006/relationships/image" Target="../media/image435.png"/><Relationship Id="rId14" Type="http://schemas.openxmlformats.org/officeDocument/2006/relationships/image" Target="../media/image439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13" Type="http://schemas.openxmlformats.org/officeDocument/2006/relationships/image" Target="../media/image445.png"/><Relationship Id="rId18" Type="http://schemas.openxmlformats.org/officeDocument/2006/relationships/image" Target="../media/image450.png"/><Relationship Id="rId3" Type="http://schemas.openxmlformats.org/officeDocument/2006/relationships/image" Target="../media/image318.png"/><Relationship Id="rId7" Type="http://schemas.openxmlformats.org/officeDocument/2006/relationships/image" Target="../media/image343.png"/><Relationship Id="rId12" Type="http://schemas.openxmlformats.org/officeDocument/2006/relationships/image" Target="../media/image444.png"/><Relationship Id="rId17" Type="http://schemas.openxmlformats.org/officeDocument/2006/relationships/image" Target="../media/image449.png"/><Relationship Id="rId2" Type="http://schemas.openxmlformats.org/officeDocument/2006/relationships/image" Target="../media/image432.png"/><Relationship Id="rId16" Type="http://schemas.openxmlformats.org/officeDocument/2006/relationships/image" Target="../media/image4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3.png"/><Relationship Id="rId11" Type="http://schemas.openxmlformats.org/officeDocument/2006/relationships/image" Target="../media/image443.png"/><Relationship Id="rId5" Type="http://schemas.openxmlformats.org/officeDocument/2006/relationships/image" Target="../media/image320.png"/><Relationship Id="rId15" Type="http://schemas.openxmlformats.org/officeDocument/2006/relationships/image" Target="../media/image447.png"/><Relationship Id="rId10" Type="http://schemas.openxmlformats.org/officeDocument/2006/relationships/image" Target="../media/image442.png"/><Relationship Id="rId4" Type="http://schemas.openxmlformats.org/officeDocument/2006/relationships/image" Target="../media/image319.png"/><Relationship Id="rId9" Type="http://schemas.openxmlformats.org/officeDocument/2006/relationships/image" Target="../media/image441.png"/><Relationship Id="rId14" Type="http://schemas.openxmlformats.org/officeDocument/2006/relationships/image" Target="../media/image446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2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90.png"/><Relationship Id="rId13" Type="http://schemas.openxmlformats.org/officeDocument/2006/relationships/image" Target="../media/image3140.png"/><Relationship Id="rId3" Type="http://schemas.openxmlformats.org/officeDocument/2006/relationships/image" Target="../media/image3040.png"/><Relationship Id="rId7" Type="http://schemas.openxmlformats.org/officeDocument/2006/relationships/image" Target="../media/image3080.png"/><Relationship Id="rId12" Type="http://schemas.openxmlformats.org/officeDocument/2006/relationships/image" Target="../media/image3130.png"/><Relationship Id="rId2" Type="http://schemas.openxmlformats.org/officeDocument/2006/relationships/image" Target="../media/image30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70.png"/><Relationship Id="rId11" Type="http://schemas.openxmlformats.org/officeDocument/2006/relationships/image" Target="../media/image3120.png"/><Relationship Id="rId5" Type="http://schemas.openxmlformats.org/officeDocument/2006/relationships/image" Target="../media/image3060.png"/><Relationship Id="rId10" Type="http://schemas.openxmlformats.org/officeDocument/2006/relationships/image" Target="../media/image3110.png"/><Relationship Id="rId4" Type="http://schemas.openxmlformats.org/officeDocument/2006/relationships/image" Target="../media/image3050.png"/><Relationship Id="rId9" Type="http://schemas.openxmlformats.org/officeDocument/2006/relationships/image" Target="../media/image3100.png"/><Relationship Id="rId14" Type="http://schemas.openxmlformats.org/officeDocument/2006/relationships/image" Target="../media/image3150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50.png"/><Relationship Id="rId13" Type="http://schemas.openxmlformats.org/officeDocument/2006/relationships/image" Target="../media/image3210.png"/><Relationship Id="rId18" Type="http://schemas.openxmlformats.org/officeDocument/2006/relationships/image" Target="../media/image3260.png"/><Relationship Id="rId26" Type="http://schemas.openxmlformats.org/officeDocument/2006/relationships/image" Target="../media/image3340.png"/><Relationship Id="rId3" Type="http://schemas.openxmlformats.org/officeDocument/2006/relationships/image" Target="../media/image3160.png"/><Relationship Id="rId21" Type="http://schemas.openxmlformats.org/officeDocument/2006/relationships/image" Target="../media/image3290.png"/><Relationship Id="rId7" Type="http://schemas.openxmlformats.org/officeDocument/2006/relationships/image" Target="../media/image3140.png"/><Relationship Id="rId12" Type="http://schemas.openxmlformats.org/officeDocument/2006/relationships/image" Target="../media/image3200.png"/><Relationship Id="rId17" Type="http://schemas.openxmlformats.org/officeDocument/2006/relationships/image" Target="../media/image3250.png"/><Relationship Id="rId25" Type="http://schemas.openxmlformats.org/officeDocument/2006/relationships/image" Target="../media/image3330.png"/><Relationship Id="rId2" Type="http://schemas.openxmlformats.org/officeDocument/2006/relationships/image" Target="../media/image3040.png"/><Relationship Id="rId16" Type="http://schemas.openxmlformats.org/officeDocument/2006/relationships/image" Target="../media/image3240.png"/><Relationship Id="rId20" Type="http://schemas.openxmlformats.org/officeDocument/2006/relationships/image" Target="../media/image32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30.png"/><Relationship Id="rId11" Type="http://schemas.openxmlformats.org/officeDocument/2006/relationships/image" Target="../media/image3190.png"/><Relationship Id="rId24" Type="http://schemas.openxmlformats.org/officeDocument/2006/relationships/image" Target="../media/image3320.png"/><Relationship Id="rId5" Type="http://schemas.openxmlformats.org/officeDocument/2006/relationships/image" Target="../media/image3120.png"/><Relationship Id="rId15" Type="http://schemas.openxmlformats.org/officeDocument/2006/relationships/image" Target="../media/image3230.png"/><Relationship Id="rId23" Type="http://schemas.openxmlformats.org/officeDocument/2006/relationships/image" Target="../media/image3310.png"/><Relationship Id="rId10" Type="http://schemas.openxmlformats.org/officeDocument/2006/relationships/image" Target="../media/image3180.png"/><Relationship Id="rId19" Type="http://schemas.openxmlformats.org/officeDocument/2006/relationships/image" Target="../media/image3270.png"/><Relationship Id="rId4" Type="http://schemas.openxmlformats.org/officeDocument/2006/relationships/image" Target="../media/image3050.png"/><Relationship Id="rId9" Type="http://schemas.openxmlformats.org/officeDocument/2006/relationships/image" Target="../media/image3170.png"/><Relationship Id="rId14" Type="http://schemas.openxmlformats.org/officeDocument/2006/relationships/image" Target="../media/image3220.png"/><Relationship Id="rId22" Type="http://schemas.openxmlformats.org/officeDocument/2006/relationships/image" Target="../media/image3300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40.png"/><Relationship Id="rId13" Type="http://schemas.openxmlformats.org/officeDocument/2006/relationships/image" Target="../media/image3410.png"/><Relationship Id="rId3" Type="http://schemas.openxmlformats.org/officeDocument/2006/relationships/image" Target="../media/image3050.png"/><Relationship Id="rId7" Type="http://schemas.openxmlformats.org/officeDocument/2006/relationships/image" Target="../media/image3360.png"/><Relationship Id="rId12" Type="http://schemas.openxmlformats.org/officeDocument/2006/relationships/image" Target="../media/image3400.png"/><Relationship Id="rId2" Type="http://schemas.openxmlformats.org/officeDocument/2006/relationships/image" Target="../media/image33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40.png"/><Relationship Id="rId11" Type="http://schemas.openxmlformats.org/officeDocument/2006/relationships/image" Target="../media/image3390.png"/><Relationship Id="rId5" Type="http://schemas.openxmlformats.org/officeDocument/2006/relationships/image" Target="../media/image3130.png"/><Relationship Id="rId15" Type="http://schemas.openxmlformats.org/officeDocument/2006/relationships/image" Target="../media/image3040.png"/><Relationship Id="rId10" Type="http://schemas.openxmlformats.org/officeDocument/2006/relationships/image" Target="../media/image3380.png"/><Relationship Id="rId4" Type="http://schemas.openxmlformats.org/officeDocument/2006/relationships/image" Target="../media/image3120.png"/><Relationship Id="rId9" Type="http://schemas.openxmlformats.org/officeDocument/2006/relationships/image" Target="../media/image3370.png"/><Relationship Id="rId14" Type="http://schemas.openxmlformats.org/officeDocument/2006/relationships/image" Target="../media/image3420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80.png"/><Relationship Id="rId13" Type="http://schemas.openxmlformats.org/officeDocument/2006/relationships/image" Target="../media/image3470.png"/><Relationship Id="rId3" Type="http://schemas.openxmlformats.org/officeDocument/2006/relationships/image" Target="../media/image3050.png"/><Relationship Id="rId7" Type="http://schemas.openxmlformats.org/officeDocument/2006/relationships/image" Target="../media/image3360.png"/><Relationship Id="rId12" Type="http://schemas.openxmlformats.org/officeDocument/2006/relationships/image" Target="../media/image3460.png"/><Relationship Id="rId2" Type="http://schemas.openxmlformats.org/officeDocument/2006/relationships/image" Target="../media/image33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40.png"/><Relationship Id="rId11" Type="http://schemas.openxmlformats.org/officeDocument/2006/relationships/image" Target="../media/image3450.png"/><Relationship Id="rId5" Type="http://schemas.openxmlformats.org/officeDocument/2006/relationships/image" Target="../media/image3130.png"/><Relationship Id="rId10" Type="http://schemas.openxmlformats.org/officeDocument/2006/relationships/image" Target="../media/image3440.png"/><Relationship Id="rId4" Type="http://schemas.openxmlformats.org/officeDocument/2006/relationships/image" Target="../media/image3120.png"/><Relationship Id="rId9" Type="http://schemas.openxmlformats.org/officeDocument/2006/relationships/image" Target="../media/image3430.png"/><Relationship Id="rId14" Type="http://schemas.openxmlformats.org/officeDocument/2006/relationships/image" Target="../media/image3040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10.png"/><Relationship Id="rId13" Type="http://schemas.openxmlformats.org/officeDocument/2006/relationships/image" Target="../media/image3560.png"/><Relationship Id="rId3" Type="http://schemas.openxmlformats.org/officeDocument/2006/relationships/image" Target="../media/image3120.png"/><Relationship Id="rId7" Type="http://schemas.openxmlformats.org/officeDocument/2006/relationships/image" Target="../media/image3500.png"/><Relationship Id="rId12" Type="http://schemas.openxmlformats.org/officeDocument/2006/relationships/image" Target="../media/image3550.png"/><Relationship Id="rId2" Type="http://schemas.openxmlformats.org/officeDocument/2006/relationships/image" Target="../media/image34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90.png"/><Relationship Id="rId11" Type="http://schemas.openxmlformats.org/officeDocument/2006/relationships/image" Target="../media/image3540.png"/><Relationship Id="rId5" Type="http://schemas.openxmlformats.org/officeDocument/2006/relationships/image" Target="../media/image3140.png"/><Relationship Id="rId10" Type="http://schemas.openxmlformats.org/officeDocument/2006/relationships/image" Target="../media/image3530.png"/><Relationship Id="rId4" Type="http://schemas.openxmlformats.org/officeDocument/2006/relationships/image" Target="../media/image3130.png"/><Relationship Id="rId9" Type="http://schemas.openxmlformats.org/officeDocument/2006/relationships/image" Target="../media/image3520.png"/><Relationship Id="rId14" Type="http://schemas.openxmlformats.org/officeDocument/2006/relationships/image" Target="../media/image3570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90.png"/><Relationship Id="rId13" Type="http://schemas.openxmlformats.org/officeDocument/2006/relationships/image" Target="../media/image3640.png"/><Relationship Id="rId18" Type="http://schemas.openxmlformats.org/officeDocument/2006/relationships/image" Target="../media/image3690.png"/><Relationship Id="rId3" Type="http://schemas.openxmlformats.org/officeDocument/2006/relationships/image" Target="../media/image3500.png"/><Relationship Id="rId7" Type="http://schemas.openxmlformats.org/officeDocument/2006/relationships/image" Target="../media/image3140.png"/><Relationship Id="rId12" Type="http://schemas.openxmlformats.org/officeDocument/2006/relationships/image" Target="../media/image3630.png"/><Relationship Id="rId17" Type="http://schemas.openxmlformats.org/officeDocument/2006/relationships/image" Target="../media/image3680.png"/><Relationship Id="rId2" Type="http://schemas.openxmlformats.org/officeDocument/2006/relationships/image" Target="../media/image3490.png"/><Relationship Id="rId16" Type="http://schemas.openxmlformats.org/officeDocument/2006/relationships/image" Target="../media/image36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30.png"/><Relationship Id="rId11" Type="http://schemas.openxmlformats.org/officeDocument/2006/relationships/image" Target="../media/image3620.png"/><Relationship Id="rId5" Type="http://schemas.openxmlformats.org/officeDocument/2006/relationships/image" Target="../media/image3120.png"/><Relationship Id="rId15" Type="http://schemas.openxmlformats.org/officeDocument/2006/relationships/image" Target="../media/image3660.png"/><Relationship Id="rId10" Type="http://schemas.openxmlformats.org/officeDocument/2006/relationships/image" Target="../media/image3610.png"/><Relationship Id="rId19" Type="http://schemas.openxmlformats.org/officeDocument/2006/relationships/image" Target="../media/image3700.png"/><Relationship Id="rId4" Type="http://schemas.openxmlformats.org/officeDocument/2006/relationships/image" Target="../media/image3580.png"/><Relationship Id="rId9" Type="http://schemas.openxmlformats.org/officeDocument/2006/relationships/image" Target="../media/image3600.png"/><Relationship Id="rId14" Type="http://schemas.openxmlformats.org/officeDocument/2006/relationships/image" Target="../media/image3650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0.png"/><Relationship Id="rId13" Type="http://schemas.openxmlformats.org/officeDocument/2006/relationships/image" Target="../media/image3780.png"/><Relationship Id="rId18" Type="http://schemas.openxmlformats.org/officeDocument/2006/relationships/image" Target="../media/image3720.png"/><Relationship Id="rId3" Type="http://schemas.openxmlformats.org/officeDocument/2006/relationships/image" Target="../media/image3120.png"/><Relationship Id="rId12" Type="http://schemas.openxmlformats.org/officeDocument/2006/relationships/image" Target="../media/image3770.png"/><Relationship Id="rId17" Type="http://schemas.openxmlformats.org/officeDocument/2006/relationships/image" Target="../media/image3820.png"/><Relationship Id="rId2" Type="http://schemas.openxmlformats.org/officeDocument/2006/relationships/image" Target="../media/image3710.png"/><Relationship Id="rId16" Type="http://schemas.openxmlformats.org/officeDocument/2006/relationships/image" Target="../media/image381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760.png"/><Relationship Id="rId5" Type="http://schemas.openxmlformats.org/officeDocument/2006/relationships/image" Target="../media/image3140.png"/><Relationship Id="rId15" Type="http://schemas.openxmlformats.org/officeDocument/2006/relationships/image" Target="../media/image3800.png"/><Relationship Id="rId10" Type="http://schemas.openxmlformats.org/officeDocument/2006/relationships/image" Target="../media/image3750.png"/><Relationship Id="rId19" Type="http://schemas.openxmlformats.org/officeDocument/2006/relationships/image" Target="../media/image3730.png"/><Relationship Id="rId4" Type="http://schemas.openxmlformats.org/officeDocument/2006/relationships/image" Target="../media/image3130.png"/><Relationship Id="rId9" Type="http://schemas.openxmlformats.org/officeDocument/2006/relationships/image" Target="../media/image3740.png"/><Relationship Id="rId14" Type="http://schemas.openxmlformats.org/officeDocument/2006/relationships/image" Target="../media/image379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13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3" Type="http://schemas.openxmlformats.org/officeDocument/2006/relationships/image" Target="../media/image13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image" Target="../media/image12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51BC11E-75C5-4612-8041-02DDC84458DD}"/>
              </a:ext>
            </a:extLst>
          </p:cNvPr>
          <p:cNvSpPr/>
          <p:nvPr/>
        </p:nvSpPr>
        <p:spPr>
          <a:xfrm>
            <a:off x="642099" y="786648"/>
            <a:ext cx="8090356" cy="302390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9600" b="1" dirty="0">
                <a:ln w="38100">
                  <a:solidFill>
                    <a:srgbClr val="FFFF00"/>
                  </a:solidFill>
                  <a:prstDash val="solid"/>
                </a:ln>
                <a:latin typeface="French Script MT" panose="03020402040607040605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Methods in </a:t>
            </a:r>
          </a:p>
          <a:p>
            <a:pPr algn="ctr"/>
            <a:r>
              <a:rPr lang="en-US" altLang="ja-JP" sz="9600" b="1" dirty="0">
                <a:ln w="38100">
                  <a:solidFill>
                    <a:srgbClr val="FFFF00"/>
                  </a:solidFill>
                  <a:prstDash val="solid"/>
                </a:ln>
                <a:latin typeface="French Script MT" panose="03020402040607040605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Differential Equations</a:t>
            </a:r>
            <a:endParaRPr lang="ja-JP" altLang="en-US" sz="9600" b="1" dirty="0">
              <a:ln w="38100">
                <a:solidFill>
                  <a:srgbClr val="FFFF00"/>
                </a:solidFill>
                <a:prstDash val="solid"/>
              </a:ln>
              <a:latin typeface="French Script MT" panose="03020402040607040605" pitchFamily="66" charset="0"/>
              <a:cs typeface="Segoe UI Black" panose="020B0A02040204020203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D70DD23-DBB1-48AE-BCF2-1500DD51E942}"/>
              </a:ext>
            </a:extLst>
          </p:cNvPr>
          <p:cNvSpPr txBox="1"/>
          <p:nvPr/>
        </p:nvSpPr>
        <p:spPr>
          <a:xfrm>
            <a:off x="2283392" y="4231359"/>
            <a:ext cx="4720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Arial Black" panose="020B0A04020102020204" pitchFamily="34" charset="0"/>
              </a:rPr>
              <a:t>Twitter: @Owen134866</a:t>
            </a:r>
          </a:p>
          <a:p>
            <a:pPr algn="ctr"/>
            <a:endParaRPr lang="en-US" dirty="0">
              <a:latin typeface="Arial Black" panose="020B0A04020102020204" pitchFamily="34" charset="0"/>
            </a:endParaRPr>
          </a:p>
          <a:p>
            <a:pPr algn="ctr"/>
            <a:r>
              <a:rPr lang="en-US" dirty="0">
                <a:latin typeface="Arial Black" panose="020B0A04020102020204" pitchFamily="34" charset="0"/>
              </a:rPr>
              <a:t>www.mathsfreeresourcelibrary.com</a:t>
            </a:r>
            <a:endParaRPr lang="en-GB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763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3816424" cy="4853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need to be able to solve differential equations by separation of variables, and sketch families of solution curves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anose="030F0702030302020204" pitchFamily="66" charset="0"/>
              </a:rPr>
              <a:t>Find the general solution of the differential equation:</a:t>
            </a: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anose="030F0702030302020204" pitchFamily="66" charset="0"/>
              </a:rPr>
              <a:t>Then sketch members of the family of solution curves represented by the general solution.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43608" y="0"/>
                <a:ext cx="1218090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r>
                        <a:rPr lang="en-GB" sz="12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1200" b="0" i="1" smtClean="0">
                          <a:latin typeface="Cambria Math"/>
                        </a:rPr>
                        <m:t>𝑔</m:t>
                      </m:r>
                      <m:r>
                        <a:rPr lang="en-GB" sz="1200" b="0" i="1" smtClean="0">
                          <a:latin typeface="Cambria Math"/>
                        </a:rPr>
                        <m:t>(</m:t>
                      </m:r>
                      <m:r>
                        <a:rPr lang="en-GB" sz="1200" b="0" i="1" smtClean="0">
                          <a:latin typeface="Cambria Math"/>
                        </a:rPr>
                        <m:t>𝑦</m:t>
                      </m:r>
                      <m:r>
                        <a:rPr lang="en-GB" sz="1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0"/>
                <a:ext cx="1218090" cy="44294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843808" y="0"/>
                <a:ext cx="1745670" cy="57676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200" i="1">
                                  <a:latin typeface="Cambria Math"/>
                                </a:rPr>
                                <m:t>𝑔</m:t>
                              </m:r>
                              <m:r>
                                <a:rPr lang="en-GB" sz="12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GB" sz="12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GB" sz="1200" i="1"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  <m:r>
                        <a:rPr lang="en-GB" sz="1200" i="1" smtClean="0">
                          <a:latin typeface="Cambria Math"/>
                        </a:rPr>
                        <m:t>𝑑</m:t>
                      </m:r>
                      <m:r>
                        <a:rPr lang="en-GB" sz="1200" b="0" i="1" smtClean="0">
                          <a:latin typeface="Cambria Math"/>
                        </a:rPr>
                        <m:t>𝑦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GB" sz="1200" b="0" i="1" smtClean="0">
                          <a:latin typeface="Cambria Math"/>
                        </a:rPr>
                        <m:t>𝑑𝑥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0"/>
                <a:ext cx="1745670" cy="576761"/>
              </a:xfrm>
              <a:prstGeom prst="rect">
                <a:avLst/>
              </a:prstGeom>
              <a:blipFill>
                <a:blip r:embed="rId3"/>
                <a:stretch>
                  <a:fillRect l="-30345" t="-117172" r="-16897" b="-16565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>
            <a:off x="2339752" y="224644"/>
            <a:ext cx="4320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583668" y="3104964"/>
                <a:ext cx="1043619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668" y="3104964"/>
                <a:ext cx="1043619" cy="5598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4716016" y="1484784"/>
                <a:ext cx="1296144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/>
                        </a:rPr>
                        <m:t>𝑦</m:t>
                      </m:r>
                      <m:r>
                        <a:rPr lang="en-GB" sz="2000" b="0" i="1" smtClean="0">
                          <a:latin typeface="Cambria Math"/>
                        </a:rPr>
                        <m:t>=±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1484784"/>
                <a:ext cx="1296144" cy="6705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Arrow Connector 84"/>
          <p:cNvCxnSpPr/>
          <p:nvPr/>
        </p:nvCxnSpPr>
        <p:spPr>
          <a:xfrm flipV="1">
            <a:off x="6444208" y="2600908"/>
            <a:ext cx="0" cy="34923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rot="5400000" flipV="1">
            <a:off x="6534218" y="2654914"/>
            <a:ext cx="0" cy="34923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6293922" y="2372418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anose="030F0702030302020204" pitchFamily="66" charset="0"/>
              </a:rPr>
              <a:t>y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8263248" y="4282365"/>
            <a:ext cx="276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7" name="Freeform 6"/>
          <p:cNvSpPr/>
          <p:nvPr/>
        </p:nvSpPr>
        <p:spPr>
          <a:xfrm>
            <a:off x="6555179" y="2683823"/>
            <a:ext cx="1638795" cy="1531917"/>
          </a:xfrm>
          <a:custGeom>
            <a:avLst/>
            <a:gdLst>
              <a:gd name="connsiteX0" fmla="*/ 0 w 1638795"/>
              <a:gd name="connsiteY0" fmla="*/ 0 h 1531917"/>
              <a:gd name="connsiteX1" fmla="*/ 83127 w 1638795"/>
              <a:gd name="connsiteY1" fmla="*/ 795647 h 1531917"/>
              <a:gd name="connsiteX2" fmla="*/ 237507 w 1638795"/>
              <a:gd name="connsiteY2" fmla="*/ 1318161 h 1531917"/>
              <a:gd name="connsiteX3" fmla="*/ 760021 w 1638795"/>
              <a:gd name="connsiteY3" fmla="*/ 1472541 h 1531917"/>
              <a:gd name="connsiteX4" fmla="*/ 1638795 w 1638795"/>
              <a:gd name="connsiteY4" fmla="*/ 1531917 h 153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8795" h="1531917">
                <a:moveTo>
                  <a:pt x="0" y="0"/>
                </a:moveTo>
                <a:cubicBezTo>
                  <a:pt x="21771" y="287977"/>
                  <a:pt x="43543" y="575954"/>
                  <a:pt x="83127" y="795647"/>
                </a:cubicBezTo>
                <a:cubicBezTo>
                  <a:pt x="122711" y="1015340"/>
                  <a:pt x="124691" y="1205345"/>
                  <a:pt x="237507" y="1318161"/>
                </a:cubicBezTo>
                <a:cubicBezTo>
                  <a:pt x="350323" y="1430977"/>
                  <a:pt x="526473" y="1436915"/>
                  <a:pt x="760021" y="1472541"/>
                </a:cubicBezTo>
                <a:cubicBezTo>
                  <a:pt x="993569" y="1508167"/>
                  <a:pt x="1316182" y="1520042"/>
                  <a:pt x="1638795" y="153191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Freeform 88"/>
          <p:cNvSpPr/>
          <p:nvPr/>
        </p:nvSpPr>
        <p:spPr>
          <a:xfrm flipH="1">
            <a:off x="4716016" y="2672916"/>
            <a:ext cx="1638795" cy="1531917"/>
          </a:xfrm>
          <a:custGeom>
            <a:avLst/>
            <a:gdLst>
              <a:gd name="connsiteX0" fmla="*/ 0 w 1638795"/>
              <a:gd name="connsiteY0" fmla="*/ 0 h 1531917"/>
              <a:gd name="connsiteX1" fmla="*/ 83127 w 1638795"/>
              <a:gd name="connsiteY1" fmla="*/ 795647 h 1531917"/>
              <a:gd name="connsiteX2" fmla="*/ 237507 w 1638795"/>
              <a:gd name="connsiteY2" fmla="*/ 1318161 h 1531917"/>
              <a:gd name="connsiteX3" fmla="*/ 760021 w 1638795"/>
              <a:gd name="connsiteY3" fmla="*/ 1472541 h 1531917"/>
              <a:gd name="connsiteX4" fmla="*/ 1638795 w 1638795"/>
              <a:gd name="connsiteY4" fmla="*/ 1531917 h 153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8795" h="1531917">
                <a:moveTo>
                  <a:pt x="0" y="0"/>
                </a:moveTo>
                <a:cubicBezTo>
                  <a:pt x="21771" y="287977"/>
                  <a:pt x="43543" y="575954"/>
                  <a:pt x="83127" y="795647"/>
                </a:cubicBezTo>
                <a:cubicBezTo>
                  <a:pt x="122711" y="1015340"/>
                  <a:pt x="124691" y="1205345"/>
                  <a:pt x="237507" y="1318161"/>
                </a:cubicBezTo>
                <a:cubicBezTo>
                  <a:pt x="350323" y="1430977"/>
                  <a:pt x="526473" y="1436915"/>
                  <a:pt x="760021" y="1472541"/>
                </a:cubicBezTo>
                <a:cubicBezTo>
                  <a:pt x="993569" y="1508167"/>
                  <a:pt x="1316182" y="1520042"/>
                  <a:pt x="1638795" y="153191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Freeform 89"/>
          <p:cNvSpPr/>
          <p:nvPr/>
        </p:nvSpPr>
        <p:spPr>
          <a:xfrm flipV="1">
            <a:off x="6552220" y="4581128"/>
            <a:ext cx="1638795" cy="1531917"/>
          </a:xfrm>
          <a:custGeom>
            <a:avLst/>
            <a:gdLst>
              <a:gd name="connsiteX0" fmla="*/ 0 w 1638795"/>
              <a:gd name="connsiteY0" fmla="*/ 0 h 1531917"/>
              <a:gd name="connsiteX1" fmla="*/ 83127 w 1638795"/>
              <a:gd name="connsiteY1" fmla="*/ 795647 h 1531917"/>
              <a:gd name="connsiteX2" fmla="*/ 237507 w 1638795"/>
              <a:gd name="connsiteY2" fmla="*/ 1318161 h 1531917"/>
              <a:gd name="connsiteX3" fmla="*/ 760021 w 1638795"/>
              <a:gd name="connsiteY3" fmla="*/ 1472541 h 1531917"/>
              <a:gd name="connsiteX4" fmla="*/ 1638795 w 1638795"/>
              <a:gd name="connsiteY4" fmla="*/ 1531917 h 153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8795" h="1531917">
                <a:moveTo>
                  <a:pt x="0" y="0"/>
                </a:moveTo>
                <a:cubicBezTo>
                  <a:pt x="21771" y="287977"/>
                  <a:pt x="43543" y="575954"/>
                  <a:pt x="83127" y="795647"/>
                </a:cubicBezTo>
                <a:cubicBezTo>
                  <a:pt x="122711" y="1015340"/>
                  <a:pt x="124691" y="1205345"/>
                  <a:pt x="237507" y="1318161"/>
                </a:cubicBezTo>
                <a:cubicBezTo>
                  <a:pt x="350323" y="1430977"/>
                  <a:pt x="526473" y="1436915"/>
                  <a:pt x="760021" y="1472541"/>
                </a:cubicBezTo>
                <a:cubicBezTo>
                  <a:pt x="993569" y="1508167"/>
                  <a:pt x="1316182" y="1520042"/>
                  <a:pt x="1638795" y="153191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Freeform 90"/>
          <p:cNvSpPr/>
          <p:nvPr/>
        </p:nvSpPr>
        <p:spPr>
          <a:xfrm flipH="1" flipV="1">
            <a:off x="4716016" y="4581128"/>
            <a:ext cx="1638795" cy="1531917"/>
          </a:xfrm>
          <a:custGeom>
            <a:avLst/>
            <a:gdLst>
              <a:gd name="connsiteX0" fmla="*/ 0 w 1638795"/>
              <a:gd name="connsiteY0" fmla="*/ 0 h 1531917"/>
              <a:gd name="connsiteX1" fmla="*/ 83127 w 1638795"/>
              <a:gd name="connsiteY1" fmla="*/ 795647 h 1531917"/>
              <a:gd name="connsiteX2" fmla="*/ 237507 w 1638795"/>
              <a:gd name="connsiteY2" fmla="*/ 1318161 h 1531917"/>
              <a:gd name="connsiteX3" fmla="*/ 760021 w 1638795"/>
              <a:gd name="connsiteY3" fmla="*/ 1472541 h 1531917"/>
              <a:gd name="connsiteX4" fmla="*/ 1638795 w 1638795"/>
              <a:gd name="connsiteY4" fmla="*/ 1531917 h 153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8795" h="1531917">
                <a:moveTo>
                  <a:pt x="0" y="0"/>
                </a:moveTo>
                <a:cubicBezTo>
                  <a:pt x="21771" y="287977"/>
                  <a:pt x="43543" y="575954"/>
                  <a:pt x="83127" y="795647"/>
                </a:cubicBezTo>
                <a:cubicBezTo>
                  <a:pt x="122711" y="1015340"/>
                  <a:pt x="124691" y="1205345"/>
                  <a:pt x="237507" y="1318161"/>
                </a:cubicBezTo>
                <a:cubicBezTo>
                  <a:pt x="350323" y="1430977"/>
                  <a:pt x="526473" y="1436915"/>
                  <a:pt x="760021" y="1472541"/>
                </a:cubicBezTo>
                <a:cubicBezTo>
                  <a:pt x="993569" y="1508167"/>
                  <a:pt x="1316182" y="1520042"/>
                  <a:pt x="1638795" y="153191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Freeform 91"/>
          <p:cNvSpPr/>
          <p:nvPr/>
        </p:nvSpPr>
        <p:spPr>
          <a:xfrm flipV="1">
            <a:off x="6768244" y="4761148"/>
            <a:ext cx="1638795" cy="1531917"/>
          </a:xfrm>
          <a:custGeom>
            <a:avLst/>
            <a:gdLst>
              <a:gd name="connsiteX0" fmla="*/ 0 w 1638795"/>
              <a:gd name="connsiteY0" fmla="*/ 0 h 1531917"/>
              <a:gd name="connsiteX1" fmla="*/ 83127 w 1638795"/>
              <a:gd name="connsiteY1" fmla="*/ 795647 h 1531917"/>
              <a:gd name="connsiteX2" fmla="*/ 237507 w 1638795"/>
              <a:gd name="connsiteY2" fmla="*/ 1318161 h 1531917"/>
              <a:gd name="connsiteX3" fmla="*/ 760021 w 1638795"/>
              <a:gd name="connsiteY3" fmla="*/ 1472541 h 1531917"/>
              <a:gd name="connsiteX4" fmla="*/ 1638795 w 1638795"/>
              <a:gd name="connsiteY4" fmla="*/ 1531917 h 153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8795" h="1531917">
                <a:moveTo>
                  <a:pt x="0" y="0"/>
                </a:moveTo>
                <a:cubicBezTo>
                  <a:pt x="21771" y="287977"/>
                  <a:pt x="43543" y="575954"/>
                  <a:pt x="83127" y="795647"/>
                </a:cubicBezTo>
                <a:cubicBezTo>
                  <a:pt x="122711" y="1015340"/>
                  <a:pt x="124691" y="1205345"/>
                  <a:pt x="237507" y="1318161"/>
                </a:cubicBezTo>
                <a:cubicBezTo>
                  <a:pt x="350323" y="1430977"/>
                  <a:pt x="526473" y="1436915"/>
                  <a:pt x="760021" y="1472541"/>
                </a:cubicBezTo>
                <a:cubicBezTo>
                  <a:pt x="993569" y="1508167"/>
                  <a:pt x="1316182" y="1520042"/>
                  <a:pt x="1638795" y="153191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Freeform 92"/>
          <p:cNvSpPr/>
          <p:nvPr/>
        </p:nvSpPr>
        <p:spPr>
          <a:xfrm flipH="1" flipV="1">
            <a:off x="4463988" y="4761148"/>
            <a:ext cx="1638795" cy="1531917"/>
          </a:xfrm>
          <a:custGeom>
            <a:avLst/>
            <a:gdLst>
              <a:gd name="connsiteX0" fmla="*/ 0 w 1638795"/>
              <a:gd name="connsiteY0" fmla="*/ 0 h 1531917"/>
              <a:gd name="connsiteX1" fmla="*/ 83127 w 1638795"/>
              <a:gd name="connsiteY1" fmla="*/ 795647 h 1531917"/>
              <a:gd name="connsiteX2" fmla="*/ 237507 w 1638795"/>
              <a:gd name="connsiteY2" fmla="*/ 1318161 h 1531917"/>
              <a:gd name="connsiteX3" fmla="*/ 760021 w 1638795"/>
              <a:gd name="connsiteY3" fmla="*/ 1472541 h 1531917"/>
              <a:gd name="connsiteX4" fmla="*/ 1638795 w 1638795"/>
              <a:gd name="connsiteY4" fmla="*/ 1531917 h 153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8795" h="1531917">
                <a:moveTo>
                  <a:pt x="0" y="0"/>
                </a:moveTo>
                <a:cubicBezTo>
                  <a:pt x="21771" y="287977"/>
                  <a:pt x="43543" y="575954"/>
                  <a:pt x="83127" y="795647"/>
                </a:cubicBezTo>
                <a:cubicBezTo>
                  <a:pt x="122711" y="1015340"/>
                  <a:pt x="124691" y="1205345"/>
                  <a:pt x="237507" y="1318161"/>
                </a:cubicBezTo>
                <a:cubicBezTo>
                  <a:pt x="350323" y="1430977"/>
                  <a:pt x="526473" y="1436915"/>
                  <a:pt x="760021" y="1472541"/>
                </a:cubicBezTo>
                <a:cubicBezTo>
                  <a:pt x="993569" y="1508167"/>
                  <a:pt x="1316182" y="1520042"/>
                  <a:pt x="1638795" y="153191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Freeform 93"/>
          <p:cNvSpPr/>
          <p:nvPr/>
        </p:nvSpPr>
        <p:spPr>
          <a:xfrm>
            <a:off x="6804248" y="2492896"/>
            <a:ext cx="1638795" cy="1531917"/>
          </a:xfrm>
          <a:custGeom>
            <a:avLst/>
            <a:gdLst>
              <a:gd name="connsiteX0" fmla="*/ 0 w 1638795"/>
              <a:gd name="connsiteY0" fmla="*/ 0 h 1531917"/>
              <a:gd name="connsiteX1" fmla="*/ 83127 w 1638795"/>
              <a:gd name="connsiteY1" fmla="*/ 795647 h 1531917"/>
              <a:gd name="connsiteX2" fmla="*/ 237507 w 1638795"/>
              <a:gd name="connsiteY2" fmla="*/ 1318161 h 1531917"/>
              <a:gd name="connsiteX3" fmla="*/ 760021 w 1638795"/>
              <a:gd name="connsiteY3" fmla="*/ 1472541 h 1531917"/>
              <a:gd name="connsiteX4" fmla="*/ 1638795 w 1638795"/>
              <a:gd name="connsiteY4" fmla="*/ 1531917 h 153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8795" h="1531917">
                <a:moveTo>
                  <a:pt x="0" y="0"/>
                </a:moveTo>
                <a:cubicBezTo>
                  <a:pt x="21771" y="287977"/>
                  <a:pt x="43543" y="575954"/>
                  <a:pt x="83127" y="795647"/>
                </a:cubicBezTo>
                <a:cubicBezTo>
                  <a:pt x="122711" y="1015340"/>
                  <a:pt x="124691" y="1205345"/>
                  <a:pt x="237507" y="1318161"/>
                </a:cubicBezTo>
                <a:cubicBezTo>
                  <a:pt x="350323" y="1430977"/>
                  <a:pt x="526473" y="1436915"/>
                  <a:pt x="760021" y="1472541"/>
                </a:cubicBezTo>
                <a:cubicBezTo>
                  <a:pt x="993569" y="1508167"/>
                  <a:pt x="1316182" y="1520042"/>
                  <a:pt x="1638795" y="153191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Freeform 94"/>
          <p:cNvSpPr/>
          <p:nvPr/>
        </p:nvSpPr>
        <p:spPr>
          <a:xfrm flipH="1">
            <a:off x="4499992" y="2492896"/>
            <a:ext cx="1638795" cy="1531917"/>
          </a:xfrm>
          <a:custGeom>
            <a:avLst/>
            <a:gdLst>
              <a:gd name="connsiteX0" fmla="*/ 0 w 1638795"/>
              <a:gd name="connsiteY0" fmla="*/ 0 h 1531917"/>
              <a:gd name="connsiteX1" fmla="*/ 83127 w 1638795"/>
              <a:gd name="connsiteY1" fmla="*/ 795647 h 1531917"/>
              <a:gd name="connsiteX2" fmla="*/ 237507 w 1638795"/>
              <a:gd name="connsiteY2" fmla="*/ 1318161 h 1531917"/>
              <a:gd name="connsiteX3" fmla="*/ 760021 w 1638795"/>
              <a:gd name="connsiteY3" fmla="*/ 1472541 h 1531917"/>
              <a:gd name="connsiteX4" fmla="*/ 1638795 w 1638795"/>
              <a:gd name="connsiteY4" fmla="*/ 1531917 h 153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8795" h="1531917">
                <a:moveTo>
                  <a:pt x="0" y="0"/>
                </a:moveTo>
                <a:cubicBezTo>
                  <a:pt x="21771" y="287977"/>
                  <a:pt x="43543" y="575954"/>
                  <a:pt x="83127" y="795647"/>
                </a:cubicBezTo>
                <a:cubicBezTo>
                  <a:pt x="122711" y="1015340"/>
                  <a:pt x="124691" y="1205345"/>
                  <a:pt x="237507" y="1318161"/>
                </a:cubicBezTo>
                <a:cubicBezTo>
                  <a:pt x="350323" y="1430977"/>
                  <a:pt x="526473" y="1436915"/>
                  <a:pt x="760021" y="1472541"/>
                </a:cubicBezTo>
                <a:cubicBezTo>
                  <a:pt x="993569" y="1508167"/>
                  <a:pt x="1316182" y="1520042"/>
                  <a:pt x="1638795" y="153191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Freeform 95"/>
          <p:cNvSpPr/>
          <p:nvPr/>
        </p:nvSpPr>
        <p:spPr>
          <a:xfrm>
            <a:off x="7056276" y="2276872"/>
            <a:ext cx="1638795" cy="1531917"/>
          </a:xfrm>
          <a:custGeom>
            <a:avLst/>
            <a:gdLst>
              <a:gd name="connsiteX0" fmla="*/ 0 w 1638795"/>
              <a:gd name="connsiteY0" fmla="*/ 0 h 1531917"/>
              <a:gd name="connsiteX1" fmla="*/ 83127 w 1638795"/>
              <a:gd name="connsiteY1" fmla="*/ 795647 h 1531917"/>
              <a:gd name="connsiteX2" fmla="*/ 237507 w 1638795"/>
              <a:gd name="connsiteY2" fmla="*/ 1318161 h 1531917"/>
              <a:gd name="connsiteX3" fmla="*/ 760021 w 1638795"/>
              <a:gd name="connsiteY3" fmla="*/ 1472541 h 1531917"/>
              <a:gd name="connsiteX4" fmla="*/ 1638795 w 1638795"/>
              <a:gd name="connsiteY4" fmla="*/ 1531917 h 153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8795" h="1531917">
                <a:moveTo>
                  <a:pt x="0" y="0"/>
                </a:moveTo>
                <a:cubicBezTo>
                  <a:pt x="21771" y="287977"/>
                  <a:pt x="43543" y="575954"/>
                  <a:pt x="83127" y="795647"/>
                </a:cubicBezTo>
                <a:cubicBezTo>
                  <a:pt x="122711" y="1015340"/>
                  <a:pt x="124691" y="1205345"/>
                  <a:pt x="237507" y="1318161"/>
                </a:cubicBezTo>
                <a:cubicBezTo>
                  <a:pt x="350323" y="1430977"/>
                  <a:pt x="526473" y="1436915"/>
                  <a:pt x="760021" y="1472541"/>
                </a:cubicBezTo>
                <a:cubicBezTo>
                  <a:pt x="993569" y="1508167"/>
                  <a:pt x="1316182" y="1520042"/>
                  <a:pt x="1638795" y="153191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Freeform 96"/>
          <p:cNvSpPr/>
          <p:nvPr/>
        </p:nvSpPr>
        <p:spPr>
          <a:xfrm flipH="1">
            <a:off x="4247964" y="2276872"/>
            <a:ext cx="1638795" cy="1531917"/>
          </a:xfrm>
          <a:custGeom>
            <a:avLst/>
            <a:gdLst>
              <a:gd name="connsiteX0" fmla="*/ 0 w 1638795"/>
              <a:gd name="connsiteY0" fmla="*/ 0 h 1531917"/>
              <a:gd name="connsiteX1" fmla="*/ 83127 w 1638795"/>
              <a:gd name="connsiteY1" fmla="*/ 795647 h 1531917"/>
              <a:gd name="connsiteX2" fmla="*/ 237507 w 1638795"/>
              <a:gd name="connsiteY2" fmla="*/ 1318161 h 1531917"/>
              <a:gd name="connsiteX3" fmla="*/ 760021 w 1638795"/>
              <a:gd name="connsiteY3" fmla="*/ 1472541 h 1531917"/>
              <a:gd name="connsiteX4" fmla="*/ 1638795 w 1638795"/>
              <a:gd name="connsiteY4" fmla="*/ 1531917 h 153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8795" h="1531917">
                <a:moveTo>
                  <a:pt x="0" y="0"/>
                </a:moveTo>
                <a:cubicBezTo>
                  <a:pt x="21771" y="287977"/>
                  <a:pt x="43543" y="575954"/>
                  <a:pt x="83127" y="795647"/>
                </a:cubicBezTo>
                <a:cubicBezTo>
                  <a:pt x="122711" y="1015340"/>
                  <a:pt x="124691" y="1205345"/>
                  <a:pt x="237507" y="1318161"/>
                </a:cubicBezTo>
                <a:cubicBezTo>
                  <a:pt x="350323" y="1430977"/>
                  <a:pt x="526473" y="1436915"/>
                  <a:pt x="760021" y="1472541"/>
                </a:cubicBezTo>
                <a:cubicBezTo>
                  <a:pt x="993569" y="1508167"/>
                  <a:pt x="1316182" y="1520042"/>
                  <a:pt x="1638795" y="153191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Freeform 97"/>
          <p:cNvSpPr/>
          <p:nvPr/>
        </p:nvSpPr>
        <p:spPr>
          <a:xfrm flipV="1">
            <a:off x="7056276" y="4977172"/>
            <a:ext cx="1638795" cy="1531917"/>
          </a:xfrm>
          <a:custGeom>
            <a:avLst/>
            <a:gdLst>
              <a:gd name="connsiteX0" fmla="*/ 0 w 1638795"/>
              <a:gd name="connsiteY0" fmla="*/ 0 h 1531917"/>
              <a:gd name="connsiteX1" fmla="*/ 83127 w 1638795"/>
              <a:gd name="connsiteY1" fmla="*/ 795647 h 1531917"/>
              <a:gd name="connsiteX2" fmla="*/ 237507 w 1638795"/>
              <a:gd name="connsiteY2" fmla="*/ 1318161 h 1531917"/>
              <a:gd name="connsiteX3" fmla="*/ 760021 w 1638795"/>
              <a:gd name="connsiteY3" fmla="*/ 1472541 h 1531917"/>
              <a:gd name="connsiteX4" fmla="*/ 1638795 w 1638795"/>
              <a:gd name="connsiteY4" fmla="*/ 1531917 h 153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8795" h="1531917">
                <a:moveTo>
                  <a:pt x="0" y="0"/>
                </a:moveTo>
                <a:cubicBezTo>
                  <a:pt x="21771" y="287977"/>
                  <a:pt x="43543" y="575954"/>
                  <a:pt x="83127" y="795647"/>
                </a:cubicBezTo>
                <a:cubicBezTo>
                  <a:pt x="122711" y="1015340"/>
                  <a:pt x="124691" y="1205345"/>
                  <a:pt x="237507" y="1318161"/>
                </a:cubicBezTo>
                <a:cubicBezTo>
                  <a:pt x="350323" y="1430977"/>
                  <a:pt x="526473" y="1436915"/>
                  <a:pt x="760021" y="1472541"/>
                </a:cubicBezTo>
                <a:cubicBezTo>
                  <a:pt x="993569" y="1508167"/>
                  <a:pt x="1316182" y="1520042"/>
                  <a:pt x="1638795" y="153191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Freeform 98"/>
          <p:cNvSpPr/>
          <p:nvPr/>
        </p:nvSpPr>
        <p:spPr>
          <a:xfrm flipH="1" flipV="1">
            <a:off x="4247964" y="4977172"/>
            <a:ext cx="1638795" cy="1531917"/>
          </a:xfrm>
          <a:custGeom>
            <a:avLst/>
            <a:gdLst>
              <a:gd name="connsiteX0" fmla="*/ 0 w 1638795"/>
              <a:gd name="connsiteY0" fmla="*/ 0 h 1531917"/>
              <a:gd name="connsiteX1" fmla="*/ 83127 w 1638795"/>
              <a:gd name="connsiteY1" fmla="*/ 795647 h 1531917"/>
              <a:gd name="connsiteX2" fmla="*/ 237507 w 1638795"/>
              <a:gd name="connsiteY2" fmla="*/ 1318161 h 1531917"/>
              <a:gd name="connsiteX3" fmla="*/ 760021 w 1638795"/>
              <a:gd name="connsiteY3" fmla="*/ 1472541 h 1531917"/>
              <a:gd name="connsiteX4" fmla="*/ 1638795 w 1638795"/>
              <a:gd name="connsiteY4" fmla="*/ 1531917 h 153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8795" h="1531917">
                <a:moveTo>
                  <a:pt x="0" y="0"/>
                </a:moveTo>
                <a:cubicBezTo>
                  <a:pt x="21771" y="287977"/>
                  <a:pt x="43543" y="575954"/>
                  <a:pt x="83127" y="795647"/>
                </a:cubicBezTo>
                <a:cubicBezTo>
                  <a:pt x="122711" y="1015340"/>
                  <a:pt x="124691" y="1205345"/>
                  <a:pt x="237507" y="1318161"/>
                </a:cubicBezTo>
                <a:cubicBezTo>
                  <a:pt x="350323" y="1430977"/>
                  <a:pt x="526473" y="1436915"/>
                  <a:pt x="760021" y="1472541"/>
                </a:cubicBezTo>
                <a:cubicBezTo>
                  <a:pt x="993569" y="1508167"/>
                  <a:pt x="1316182" y="1520042"/>
                  <a:pt x="1638795" y="153191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479261" y="1520788"/>
            <a:ext cx="26642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Increasing or decreasing the value of A (</a:t>
            </a:r>
            <a:r>
              <a:rPr lang="en-US" sz="1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en-US" sz="1400" baseline="30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) will move the curves in or out!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311586B2-06A1-4B28-9E20-8645DCED39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3600" dirty="0">
                <a:latin typeface="Comic Sans MS" pitchFamily="66" charset="0"/>
              </a:rPr>
              <a:t>Methods in Differential Equations</a:t>
            </a:r>
          </a:p>
        </p:txBody>
      </p:sp>
      <p:sp>
        <p:nvSpPr>
          <p:cNvPr id="30" name="テキスト ボックス 3">
            <a:extLst>
              <a:ext uri="{FF2B5EF4-FFF2-40B4-BE49-F238E27FC236}">
                <a16:creationId xmlns:a16="http://schemas.microsoft.com/office/drawing/2014/main" id="{C6AFA878-80D7-42D1-8D0D-CDDAC0973FC9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7A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49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7" grpId="0"/>
      <p:bldP spid="88" grpId="0"/>
      <p:bldP spid="7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3816424" cy="4853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need to be able to solve differential equations by separation of variables, and sketch families of solution curves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GB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However, you will find that some differential equations cannot be solved by separation of variables…</a:t>
            </a:r>
          </a:p>
          <a:p>
            <a:pPr algn="ctr">
              <a:buFont typeface="Wingdings" panose="05000000000000000000" pitchFamily="2" charset="2"/>
              <a:buChar char="à"/>
            </a:pPr>
            <a:endParaRPr lang="en-GB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GB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It is possible to solve these by considering the product rule, in reverse…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43608" y="0"/>
                <a:ext cx="1218090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r>
                        <a:rPr lang="en-GB" sz="12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1200" b="0" i="1" smtClean="0">
                          <a:latin typeface="Cambria Math"/>
                        </a:rPr>
                        <m:t>𝑔</m:t>
                      </m:r>
                      <m:r>
                        <a:rPr lang="en-GB" sz="1200" b="0" i="1" smtClean="0">
                          <a:latin typeface="Cambria Math"/>
                        </a:rPr>
                        <m:t>(</m:t>
                      </m:r>
                      <m:r>
                        <a:rPr lang="en-GB" sz="1200" b="0" i="1" smtClean="0">
                          <a:latin typeface="Cambria Math"/>
                        </a:rPr>
                        <m:t>𝑦</m:t>
                      </m:r>
                      <m:r>
                        <a:rPr lang="en-GB" sz="1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0"/>
                <a:ext cx="1218090" cy="44294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843808" y="0"/>
                <a:ext cx="1745670" cy="57676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200" i="1">
                                  <a:latin typeface="Cambria Math"/>
                                </a:rPr>
                                <m:t>𝑔</m:t>
                              </m:r>
                              <m:r>
                                <a:rPr lang="en-GB" sz="12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GB" sz="12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GB" sz="1200" i="1"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  <m:r>
                        <a:rPr lang="en-GB" sz="1200" i="1" smtClean="0">
                          <a:latin typeface="Cambria Math"/>
                        </a:rPr>
                        <m:t>𝑑</m:t>
                      </m:r>
                      <m:r>
                        <a:rPr lang="en-GB" sz="1200" b="0" i="1" smtClean="0">
                          <a:latin typeface="Cambria Math"/>
                        </a:rPr>
                        <m:t>𝑦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GB" sz="1200" b="0" i="1" smtClean="0">
                          <a:latin typeface="Cambria Math"/>
                        </a:rPr>
                        <m:t>𝑑𝑥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0"/>
                <a:ext cx="1745670" cy="576761"/>
              </a:xfrm>
              <a:prstGeom prst="rect">
                <a:avLst/>
              </a:prstGeom>
              <a:blipFill>
                <a:blip r:embed="rId3"/>
                <a:stretch>
                  <a:fillRect l="-30345" t="-117172" r="-16897" b="-16565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>
            <a:off x="2339752" y="224644"/>
            <a:ext cx="4320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">
            <a:extLst>
              <a:ext uri="{FF2B5EF4-FFF2-40B4-BE49-F238E27FC236}">
                <a16:creationId xmlns:a16="http://schemas.microsoft.com/office/drawing/2014/main" id="{311586B2-06A1-4B28-9E20-8645DCED39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3600" dirty="0">
                <a:latin typeface="Comic Sans MS" pitchFamily="66" charset="0"/>
              </a:rPr>
              <a:t>Methods in Differential Equations</a:t>
            </a:r>
          </a:p>
        </p:txBody>
      </p:sp>
      <p:sp>
        <p:nvSpPr>
          <p:cNvPr id="30" name="テキスト ボックス 3">
            <a:extLst>
              <a:ext uri="{FF2B5EF4-FFF2-40B4-BE49-F238E27FC236}">
                <a16:creationId xmlns:a16="http://schemas.microsoft.com/office/drawing/2014/main" id="{C6AFA878-80D7-42D1-8D0D-CDDAC0973FC9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7A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968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524" y="1600201"/>
            <a:ext cx="3420380" cy="391309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solve exact equations where one side is the exact derivative of a product, and the other side can be integrated with respect to x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Find the general solution of the following equation: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In this example you will not be able to separate the variables easily, if at all!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 You can use a pattern from the product rule however…</a:t>
            </a:r>
            <a:endParaRPr lang="en-US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35596" y="3284984"/>
                <a:ext cx="2071786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𝑦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𝑠𝑖𝑛𝑥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96" y="3284984"/>
                <a:ext cx="2071786" cy="5598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001483" y="1556792"/>
            <a:ext cx="1656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u="sng" dirty="0">
                <a:latin typeface="Comic Sans MS" panose="030F0702030302020204" pitchFamily="66" charset="0"/>
              </a:rPr>
              <a:t>The product rule</a:t>
            </a:r>
            <a:endParaRPr lang="en-GB" sz="1400" b="1" u="sng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88124" y="1412776"/>
                <a:ext cx="2204193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𝑢𝑣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𝑑𝑣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r>
                        <a:rPr lang="en-US" sz="16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𝑑𝑢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124" y="1412776"/>
                <a:ext cx="2204193" cy="5598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031940" y="2276872"/>
            <a:ext cx="22685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Imagine we were finding: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264188" y="2168860"/>
                <a:ext cx="753348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14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4188" y="2168860"/>
                <a:ext cx="753348" cy="501356"/>
              </a:xfrm>
              <a:prstGeom prst="rect">
                <a:avLst/>
              </a:prstGeom>
              <a:blipFill>
                <a:blip r:embed="rId4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7128284" y="2276872"/>
            <a:ext cx="1572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(so u = x</a:t>
            </a:r>
            <a:r>
              <a:rPr lang="en-US" sz="12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 and v = y)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270788" y="3372593"/>
                <a:ext cx="7806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𝑢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788" y="3372593"/>
                <a:ext cx="780682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267025" y="3378853"/>
                <a:ext cx="6662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7025" y="3378853"/>
                <a:ext cx="666272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186905" y="3702889"/>
                <a:ext cx="936104" cy="501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𝑑𝑢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=3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6905" y="3702889"/>
                <a:ext cx="936104" cy="501356"/>
              </a:xfrm>
              <a:prstGeom prst="rect">
                <a:avLst/>
              </a:prstGeom>
              <a:blipFill>
                <a:blip r:embed="rId7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159013" y="3702889"/>
                <a:ext cx="900100" cy="501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𝑑𝑣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013" y="3702889"/>
                <a:ext cx="900100" cy="501356"/>
              </a:xfrm>
              <a:prstGeom prst="rect">
                <a:avLst/>
              </a:prstGeom>
              <a:blipFill>
                <a:blip r:embed="rId8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4031940" y="2780928"/>
            <a:ext cx="3316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 We can use the product rule above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972563" y="3273109"/>
                <a:ext cx="1952650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𝑢𝑣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/>
                        </a:rPr>
                        <m:t>𝑢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𝑑𝑣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  <m:r>
                        <a:rPr lang="en-US" sz="1400" b="0" i="1" smtClean="0">
                          <a:latin typeface="Cambria Math"/>
                        </a:rPr>
                        <m:t>𝑣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𝑑𝑢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563" y="3273109"/>
                <a:ext cx="1952650" cy="501356"/>
              </a:xfrm>
              <a:prstGeom prst="rect">
                <a:avLst/>
              </a:prstGeom>
              <a:blipFill>
                <a:blip r:embed="rId9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008567" y="3921181"/>
                <a:ext cx="937885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8567" y="3921181"/>
                <a:ext cx="937885" cy="501356"/>
              </a:xfrm>
              <a:prstGeom prst="rect">
                <a:avLst/>
              </a:prstGeom>
              <a:blipFill>
                <a:blip r:embed="rId10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800655" y="3921559"/>
                <a:ext cx="651717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55" y="3921559"/>
                <a:ext cx="651717" cy="501356"/>
              </a:xfrm>
              <a:prstGeom prst="rect">
                <a:avLst/>
              </a:prstGeom>
              <a:blipFill>
                <a:blip r:embed="rId11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304711" y="4029571"/>
                <a:ext cx="79169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+ 3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711" y="4029571"/>
                <a:ext cx="791692" cy="307777"/>
              </a:xfrm>
              <a:prstGeom prst="rect">
                <a:avLst/>
              </a:prstGeom>
              <a:blipFill>
                <a:blip r:embed="rId12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6235655" y="3503221"/>
            <a:ext cx="1008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the values to the right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Arc 22"/>
          <p:cNvSpPr/>
          <p:nvPr/>
        </p:nvSpPr>
        <p:spPr>
          <a:xfrm>
            <a:off x="5809902" y="3524915"/>
            <a:ext cx="432048" cy="684076"/>
          </a:xfrm>
          <a:prstGeom prst="arc">
            <a:avLst>
              <a:gd name="adj1" fmla="val 16200000"/>
              <a:gd name="adj2" fmla="val 537182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4049486" y="3906982"/>
            <a:ext cx="1971304" cy="54626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1007423" y="3299361"/>
            <a:ext cx="1260764" cy="57199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871355" y="4605647"/>
            <a:ext cx="51182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Notice that </a:t>
            </a:r>
            <a:r>
              <a:rPr lang="en-US" sz="14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d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/</a:t>
            </a:r>
            <a:r>
              <a:rPr lang="en-US" sz="1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dx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(x</a:t>
            </a:r>
            <a:r>
              <a:rPr lang="en-US" sz="14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y) is equivalent to the left side of the original equation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This means we can replace it!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009327" y="5563067"/>
                <a:ext cx="1836465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/>
                        </a:rPr>
                        <m:t>𝑦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/>
                        </a:rPr>
                        <m:t>𝑠𝑖𝑛𝑥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9327" y="5563067"/>
                <a:ext cx="1836465" cy="501356"/>
              </a:xfrm>
              <a:prstGeom prst="rect">
                <a:avLst/>
              </a:prstGeom>
              <a:blipFill>
                <a:blip r:embed="rId13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517988" y="6071727"/>
                <a:ext cx="1331455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/>
                        </a:rPr>
                        <m:t>𝑠𝑖𝑛𝑥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988" y="6071727"/>
                <a:ext cx="1331455" cy="501356"/>
              </a:xfrm>
              <a:prstGeom prst="rect">
                <a:avLst/>
              </a:prstGeom>
              <a:blipFill>
                <a:blip r:embed="rId14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c 28"/>
          <p:cNvSpPr/>
          <p:nvPr/>
        </p:nvSpPr>
        <p:spPr>
          <a:xfrm>
            <a:off x="5629793" y="5826749"/>
            <a:ext cx="426623" cy="526550"/>
          </a:xfrm>
          <a:prstGeom prst="arc">
            <a:avLst>
              <a:gd name="adj1" fmla="val 16200000"/>
              <a:gd name="adj2" fmla="val 537182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5971309" y="5862453"/>
            <a:ext cx="2519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Replace the left hand side with equivalent expression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50588EC1-0493-41E1-8FD4-ED3291150B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3600" dirty="0">
                <a:latin typeface="Comic Sans MS" pitchFamily="66" charset="0"/>
              </a:rPr>
              <a:t>Methods in Differential Equations</a:t>
            </a:r>
          </a:p>
        </p:txBody>
      </p:sp>
      <p:sp>
        <p:nvSpPr>
          <p:cNvPr id="32" name="テキスト ボックス 3">
            <a:extLst>
              <a:ext uri="{FF2B5EF4-FFF2-40B4-BE49-F238E27FC236}">
                <a16:creationId xmlns:a16="http://schemas.microsoft.com/office/drawing/2014/main" id="{FC2F4844-67FA-44B7-83A1-4C2F77D02722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7A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90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 animBg="1"/>
      <p:bldP spid="24" grpId="0" animBg="1"/>
      <p:bldP spid="24" grpId="1" animBg="1"/>
      <p:bldP spid="25" grpId="0" animBg="1"/>
      <p:bldP spid="25" grpId="1" animBg="1"/>
      <p:bldP spid="27" grpId="0"/>
      <p:bldP spid="28" grpId="0"/>
      <p:bldP spid="29" grpId="0" animBg="1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524" y="1600200"/>
            <a:ext cx="3420380" cy="390412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solve exact equations where one side is the exact derivative of a product, and the other side can be integrated with respect to x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Find the general solution of the following equation: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In this example you will not be able to separate the variables easily, if at all!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 You can use a pattern from the product rule however…</a:t>
            </a:r>
            <a:endParaRPr lang="en-US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35596" y="3284984"/>
                <a:ext cx="2071786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𝑦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𝑠𝑖𝑛𝑥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96" y="3284984"/>
                <a:ext cx="2071786" cy="5598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914325" y="1525457"/>
                <a:ext cx="1836465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/>
                        </a:rPr>
                        <m:t>𝑦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/>
                        </a:rPr>
                        <m:t>𝑠𝑖𝑛𝑥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4325" y="1525457"/>
                <a:ext cx="1836465" cy="501356"/>
              </a:xfrm>
              <a:prstGeom prst="rect">
                <a:avLst/>
              </a:prstGeom>
              <a:blipFill>
                <a:blip r:embed="rId3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422986" y="2034117"/>
                <a:ext cx="1331455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/>
                        </a:rPr>
                        <m:t>𝑠𝑖𝑛𝑥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986" y="2034117"/>
                <a:ext cx="1331455" cy="501356"/>
              </a:xfrm>
              <a:prstGeom prst="rect">
                <a:avLst/>
              </a:prstGeom>
              <a:blipFill>
                <a:blip r:embed="rId4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c 28"/>
          <p:cNvSpPr/>
          <p:nvPr/>
        </p:nvSpPr>
        <p:spPr>
          <a:xfrm>
            <a:off x="5534791" y="1789139"/>
            <a:ext cx="426623" cy="526550"/>
          </a:xfrm>
          <a:prstGeom prst="arc">
            <a:avLst>
              <a:gd name="adj1" fmla="val 16200000"/>
              <a:gd name="adj2" fmla="val 537182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5900057" y="1812967"/>
            <a:ext cx="2519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Replace the left hand side with equivalent expression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000830" y="2681904"/>
                <a:ext cx="2187202" cy="657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400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400" i="1">
                              <a:latin typeface="Cambria Math"/>
                            </a:rPr>
                            <m:t>𝑠𝑖𝑛𝑥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e>
                      </m:nary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830" y="2681904"/>
                <a:ext cx="2187202" cy="6574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644659" y="3419573"/>
                <a:ext cx="70211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1400" i="1">
                          <a:latin typeface="Cambria Math"/>
                        </a:rPr>
                        <m:t>𝑦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659" y="3419573"/>
                <a:ext cx="702115" cy="307777"/>
              </a:xfrm>
              <a:prstGeom prst="rect">
                <a:avLst/>
              </a:prstGeom>
              <a:blipFill>
                <a:blip r:embed="rId6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200821" y="3417593"/>
                <a:ext cx="105362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</a:rPr>
                        <m:t>𝑐𝑜𝑠𝑥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821" y="3417593"/>
                <a:ext cx="1053622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 35"/>
          <p:cNvSpPr/>
          <p:nvPr/>
        </p:nvSpPr>
        <p:spPr>
          <a:xfrm>
            <a:off x="6019700" y="3045944"/>
            <a:ext cx="426623" cy="526550"/>
          </a:xfrm>
          <a:prstGeom prst="arc">
            <a:avLst>
              <a:gd name="adj1" fmla="val 16200000"/>
              <a:gd name="adj2" fmla="val 537182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6237805" y="2434442"/>
            <a:ext cx="1607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Take integrals of each side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8" name="Arc 37"/>
          <p:cNvSpPr/>
          <p:nvPr/>
        </p:nvSpPr>
        <p:spPr>
          <a:xfrm>
            <a:off x="5929005" y="2333425"/>
            <a:ext cx="428602" cy="682908"/>
          </a:xfrm>
          <a:prstGeom prst="arc">
            <a:avLst>
              <a:gd name="adj1" fmla="val 16200000"/>
              <a:gd name="adj2" fmla="val 537182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6394864" y="2883725"/>
            <a:ext cx="2642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On the left side, the integral and differential cancel each other</a:t>
            </a:r>
          </a:p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On the right side calculate the integral of </a:t>
            </a:r>
            <a:r>
              <a:rPr lang="en-US" sz="1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sinx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808935" y="3928233"/>
                <a:ext cx="51334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/>
                        </a:rPr>
                        <m:t>𝑦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8935" y="3928233"/>
                <a:ext cx="513346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186967" y="3819375"/>
                <a:ext cx="1520994" cy="497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𝑐𝑜𝑠𝑥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6967" y="3819375"/>
                <a:ext cx="1520994" cy="49705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Arc 41"/>
          <p:cNvSpPr/>
          <p:nvPr/>
        </p:nvSpPr>
        <p:spPr>
          <a:xfrm>
            <a:off x="6468983" y="3566479"/>
            <a:ext cx="426623" cy="526550"/>
          </a:xfrm>
          <a:prstGeom prst="arc">
            <a:avLst>
              <a:gd name="adj1" fmla="val 16200000"/>
              <a:gd name="adj2" fmla="val 537182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6834249" y="3740727"/>
            <a:ext cx="1359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Divide by x</a:t>
            </a:r>
            <a:r>
              <a:rPr lang="en-US" sz="12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endParaRPr lang="en-GB" sz="1200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275116" y="4546269"/>
            <a:ext cx="4120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Other forms of this answer, such as the one below, are also fine!</a:t>
            </a:r>
            <a:endParaRPr lang="en-GB" sz="1400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636250" y="5159308"/>
                <a:ext cx="1392112" cy="497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𝑐𝑜𝑠𝑥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𝐶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6250" y="5159308"/>
                <a:ext cx="1392112" cy="49705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">
            <a:extLst>
              <a:ext uri="{FF2B5EF4-FFF2-40B4-BE49-F238E27FC236}">
                <a16:creationId xmlns:a16="http://schemas.microsoft.com/office/drawing/2014/main" id="{B38FE928-9618-4B33-95B4-B0A7D05207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3600" dirty="0">
                <a:latin typeface="Comic Sans MS" pitchFamily="66" charset="0"/>
              </a:rPr>
              <a:t>Methods in Differential Equations</a:t>
            </a:r>
          </a:p>
        </p:txBody>
      </p:sp>
      <p:sp>
        <p:nvSpPr>
          <p:cNvPr id="26" name="テキスト ボックス 3">
            <a:extLst>
              <a:ext uri="{FF2B5EF4-FFF2-40B4-BE49-F238E27FC236}">
                <a16:creationId xmlns:a16="http://schemas.microsoft.com/office/drawing/2014/main" id="{0DC780BC-E641-4F07-8406-500A06807EA3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7A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07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6" grpId="0" animBg="1"/>
      <p:bldP spid="37" grpId="0"/>
      <p:bldP spid="38" grpId="0" animBg="1"/>
      <p:bldP spid="40" grpId="0"/>
      <p:bldP spid="41" grpId="0"/>
      <p:bldP spid="42" grpId="0" animBg="1"/>
      <p:bldP spid="43" grpId="0"/>
      <p:bldP spid="44" grpId="0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524" y="1600199"/>
            <a:ext cx="3420380" cy="495497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solve exact equations where one side is the exact derivative of a product, and the other side can be integrated with respect to x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You can use a general pattern to see whether this is doable. 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It is possible if the conditions to the right are met.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If the conditions are met, you can change the expression on the left side to: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To put this using ‘proper’ mathematical notation…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09475" y="3510614"/>
                <a:ext cx="2071786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𝑦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𝑠𝑖𝑛𝑥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9475" y="3510614"/>
                <a:ext cx="2071786" cy="5598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>
            <a:off x="5533901" y="2956955"/>
            <a:ext cx="344384" cy="66501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6707578" y="2897578"/>
            <a:ext cx="334488" cy="73429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95750" y="2386939"/>
            <a:ext cx="1413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This function of x…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173188" y="2373084"/>
            <a:ext cx="1830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… differentiates to this function of x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5937662" y="4130633"/>
            <a:ext cx="259277" cy="666997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 flipV="1">
            <a:off x="6982690" y="4037609"/>
            <a:ext cx="213756" cy="783773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797631" y="4841172"/>
            <a:ext cx="18763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… differentiates to this function of y (with respect to x)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656118" y="4969820"/>
            <a:ext cx="1965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This function of y…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02446" y="1828799"/>
            <a:ext cx="17588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u="sng" dirty="0">
                <a:latin typeface="Comic Sans MS" panose="030F0702030302020204" pitchFamily="66" charset="0"/>
              </a:rPr>
              <a:t>General pattern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32508" y="5058889"/>
                <a:ext cx="3564950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𝑡h𝑒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𝑓𝑢𝑛𝑐𝑡𝑖𝑜𝑛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𝑜𝑓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(</m:t>
                      </m:r>
                      <m:r>
                        <a:rPr lang="en-GB" sz="1400" b="0" i="1" smtClean="0">
                          <a:latin typeface="Cambria Math"/>
                        </a:rPr>
                        <m:t>𝑡h𝑒</m:t>
                      </m:r>
                      <m:r>
                        <a:rPr lang="en-GB" sz="1400" b="0" i="1" smtClean="0">
                          <a:latin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</a:rPr>
                        <m:t>𝑓𝑢𝑛𝑐𝑡𝑖𝑜𝑛</m:t>
                      </m:r>
                      <m:r>
                        <a:rPr lang="en-GB" sz="1400" b="0" i="1" smtClean="0">
                          <a:latin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</a:rPr>
                        <m:t>𝑜𝑓</m:t>
                      </m:r>
                      <m:r>
                        <a:rPr lang="en-GB" sz="1400" b="0" i="1" smtClean="0">
                          <a:latin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08" y="5058889"/>
                <a:ext cx="3564950" cy="501356"/>
              </a:xfrm>
              <a:prstGeom prst="rect">
                <a:avLst/>
              </a:prstGeom>
              <a:blipFill>
                <a:blip r:embed="rId3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2">
            <a:extLst>
              <a:ext uri="{FF2B5EF4-FFF2-40B4-BE49-F238E27FC236}">
                <a16:creationId xmlns:a16="http://schemas.microsoft.com/office/drawing/2014/main" id="{6D76DCEC-6365-4B4F-83E3-EEAAA3FB39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3600" dirty="0">
                <a:latin typeface="Comic Sans MS" pitchFamily="66" charset="0"/>
              </a:rPr>
              <a:t>Methods in Differential Equations</a:t>
            </a:r>
          </a:p>
        </p:txBody>
      </p:sp>
      <p:sp>
        <p:nvSpPr>
          <p:cNvPr id="20" name="テキスト ボックス 3">
            <a:extLst>
              <a:ext uri="{FF2B5EF4-FFF2-40B4-BE49-F238E27FC236}">
                <a16:creationId xmlns:a16="http://schemas.microsoft.com/office/drawing/2014/main" id="{EEA99DC7-C1C9-4B4E-9530-055288237599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7A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75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34" grpId="0"/>
      <p:bldP spid="47" grpId="0"/>
      <p:bldP spid="48" grpId="0"/>
      <p:bldP spid="15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524" y="1600200"/>
            <a:ext cx="3420380" cy="148365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solve exact equations where one side is the exact derivative of a product, and the other side can be integrated with respect to x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Using mathematical notation </a:t>
            </a: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14322" y="1555666"/>
            <a:ext cx="17588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u="sng" dirty="0">
                <a:latin typeface="Comic Sans MS" panose="030F0702030302020204" pitchFamily="66" charset="0"/>
              </a:rPr>
              <a:t>General pattern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77641" y="2030680"/>
                <a:ext cx="24979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𝑔</m:t>
                      </m:r>
                      <m:r>
                        <a:rPr lang="en-GB" b="0" i="1" smtClean="0">
                          <a:latin typeface="Cambria Math"/>
                        </a:rPr>
                        <m:t>′(</m:t>
                      </m:r>
                      <m:r>
                        <a:rPr lang="en-GB" b="0" i="1" smtClean="0">
                          <a:latin typeface="Cambria Math"/>
                        </a:rPr>
                        <m:t>𝑦</m:t>
                      </m:r>
                      <m:r>
                        <a:rPr lang="en-GB" b="0" i="1" smtClean="0">
                          <a:latin typeface="Cambria Math"/>
                        </a:rPr>
                        <m:t>)+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𝑔</m:t>
                      </m:r>
                      <m:r>
                        <a:rPr lang="en-GB" b="0" i="1" smtClean="0">
                          <a:latin typeface="Cambria Math"/>
                        </a:rPr>
                        <m:t>(</m:t>
                      </m:r>
                      <m:r>
                        <a:rPr lang="en-GB" b="0" i="1" smtClean="0">
                          <a:latin typeface="Cambria Math"/>
                        </a:rPr>
                        <m:t>𝑦</m:t>
                      </m:r>
                      <m:r>
                        <a:rPr lang="en-GB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641" y="2030680"/>
                <a:ext cx="2497992" cy="369332"/>
              </a:xfrm>
              <a:prstGeom prst="rect">
                <a:avLst/>
              </a:prstGeom>
              <a:blipFill>
                <a:blip r:embed="rId2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403272" y="2695699"/>
            <a:ext cx="19143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Can be written as: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769429" y="3097481"/>
                <a:ext cx="1454437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𝑔</m:t>
                      </m:r>
                      <m:r>
                        <a:rPr lang="en-GB" b="0" i="1" smtClean="0">
                          <a:latin typeface="Cambria Math"/>
                        </a:rPr>
                        <m:t>(</m:t>
                      </m:r>
                      <m:r>
                        <a:rPr lang="en-GB" b="0" i="1" smtClean="0">
                          <a:latin typeface="Cambria Math"/>
                        </a:rPr>
                        <m:t>𝑦</m:t>
                      </m:r>
                      <m:r>
                        <a:rPr lang="en-GB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429" y="3097481"/>
                <a:ext cx="1454437" cy="6182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>
            <a:off x="2256311" y="356259"/>
            <a:ext cx="498764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64276" y="211774"/>
                <a:ext cx="1983235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′(</m:t>
                      </m:r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)+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(</m:t>
                      </m:r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76" y="211774"/>
                <a:ext cx="1983235" cy="307777"/>
              </a:xfrm>
              <a:prstGeom prst="rect">
                <a:avLst/>
              </a:prstGeom>
              <a:blipFill>
                <a:blip r:embed="rId4"/>
                <a:stretch>
                  <a:fillRect b="-5556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834244" y="91044"/>
                <a:ext cx="1171988" cy="50135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(</m:t>
                      </m:r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4244" y="91044"/>
                <a:ext cx="1171988" cy="5013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4588428" y="4000004"/>
            <a:ext cx="37016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u="sng" dirty="0">
                <a:latin typeface="Comic Sans MS" panose="030F0702030302020204" pitchFamily="66" charset="0"/>
              </a:rPr>
              <a:t>The most common one you’ll see is: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413167" y="4451267"/>
                <a:ext cx="1939377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167" y="4451267"/>
                <a:ext cx="1939377" cy="6182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5448793" y="5140037"/>
            <a:ext cx="19143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Can be written as: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814950" y="5541819"/>
                <a:ext cx="1128707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4950" y="5541819"/>
                <a:ext cx="1128707" cy="6182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2">
            <a:extLst>
              <a:ext uri="{FF2B5EF4-FFF2-40B4-BE49-F238E27FC236}">
                <a16:creationId xmlns:a16="http://schemas.microsoft.com/office/drawing/2014/main" id="{7BFD5FF5-1042-469D-BBD9-A7CD5A2CB2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3600" dirty="0">
                <a:latin typeface="Comic Sans MS" pitchFamily="66" charset="0"/>
              </a:rPr>
              <a:t>Methods in Differential Equations</a:t>
            </a:r>
          </a:p>
        </p:txBody>
      </p:sp>
      <p:sp>
        <p:nvSpPr>
          <p:cNvPr id="21" name="テキスト ボックス 3">
            <a:extLst>
              <a:ext uri="{FF2B5EF4-FFF2-40B4-BE49-F238E27FC236}">
                <a16:creationId xmlns:a16="http://schemas.microsoft.com/office/drawing/2014/main" id="{D044EFF6-51B1-43DB-98E3-20F5888AE55F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7A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42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/>
      <p:bldP spid="9" grpId="0"/>
      <p:bldP spid="19" grpId="0"/>
      <p:bldP spid="13" grpId="0" animBg="1"/>
      <p:bldP spid="14" grpId="0" animBg="1"/>
      <p:bldP spid="16" grpId="0"/>
      <p:bldP spid="17" grpId="0"/>
      <p:bldP spid="18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524" y="1600199"/>
            <a:ext cx="3420380" cy="495497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solve exact equations where one side is the exact derivative of a product, and the other side can be integrated with respect to x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Find the general solution of the following differential equation: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At a first glance it might look like the pattern will not work here</a:t>
            </a:r>
          </a:p>
          <a:p>
            <a:pPr algn="ctr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6x</a:t>
            </a:r>
            <a:r>
              <a:rPr lang="en-US" sz="1400" baseline="30000" dirty="0">
                <a:latin typeface="Comic Sans MS" panose="030F0702030302020204" pitchFamily="66" charset="0"/>
                <a:sym typeface="Wingdings" panose="05000000000000000000" pitchFamily="2" charset="2"/>
              </a:rPr>
              <a:t>2</a:t>
            </a: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 does not differentiate to 6x, and y</a:t>
            </a:r>
            <a:r>
              <a:rPr lang="en-US" sz="1400" baseline="30000" dirty="0">
                <a:latin typeface="Comic Sans MS" panose="030F0702030302020204" pitchFamily="66" charset="0"/>
                <a:sym typeface="Wingdings" panose="05000000000000000000" pitchFamily="2" charset="2"/>
              </a:rPr>
              <a:t>2</a:t>
            </a: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 does not differentiate to </a:t>
            </a:r>
            <a:r>
              <a:rPr lang="en-US" sz="1400" dirty="0" err="1">
                <a:latin typeface="Comic Sans MS" panose="030F0702030302020204" pitchFamily="66" charset="0"/>
                <a:sym typeface="Wingdings" panose="05000000000000000000" pitchFamily="2" charset="2"/>
              </a:rPr>
              <a:t>y</a:t>
            </a:r>
            <a:r>
              <a:rPr lang="en-US" sz="1400" baseline="30000" dirty="0" err="1">
                <a:latin typeface="Comic Sans MS" panose="030F0702030302020204" pitchFamily="66" charset="0"/>
                <a:sym typeface="Wingdings" panose="05000000000000000000" pitchFamily="2" charset="2"/>
              </a:rPr>
              <a:t>dy</a:t>
            </a: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/</a:t>
            </a:r>
            <a:r>
              <a:rPr lang="en-US" sz="1400" baseline="-25000" dirty="0">
                <a:latin typeface="Comic Sans MS" panose="030F0702030302020204" pitchFamily="66" charset="0"/>
                <a:sym typeface="Wingdings" panose="05000000000000000000" pitchFamily="2" charset="2"/>
              </a:rPr>
              <a:t>dx</a:t>
            </a: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endParaRPr lang="en-US" sz="1400" baseline="-250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However, if we split up part of the equation, we can see that the pattern </a:t>
            </a:r>
            <a:r>
              <a:rPr lang="en-US" sz="1400" u="sng" dirty="0">
                <a:latin typeface="Comic Sans MS" panose="030F0702030302020204" pitchFamily="66" charset="0"/>
                <a:sym typeface="Wingdings" panose="05000000000000000000" pitchFamily="2" charset="2"/>
              </a:rPr>
              <a:t>does</a:t>
            </a: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 work</a:t>
            </a:r>
            <a:endParaRPr lang="en-US" sz="1400" baseline="-25000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256311" y="356259"/>
            <a:ext cx="498764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64276" y="211774"/>
                <a:ext cx="1983235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′(</m:t>
                      </m:r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)+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(</m:t>
                      </m:r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76" y="211774"/>
                <a:ext cx="1983235" cy="307777"/>
              </a:xfrm>
              <a:prstGeom prst="rect">
                <a:avLst/>
              </a:prstGeom>
              <a:blipFill>
                <a:blip r:embed="rId2"/>
                <a:stretch>
                  <a:fillRect b="-5556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834244" y="91044"/>
                <a:ext cx="1171988" cy="50135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(</m:t>
                      </m:r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4244" y="91044"/>
                <a:ext cx="1171988" cy="5013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0020" y="3360717"/>
                <a:ext cx="2425664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6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+6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𝑠𝑒𝑐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020" y="3360717"/>
                <a:ext cx="2425664" cy="5598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08004" y="1484784"/>
                <a:ext cx="2425664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6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+6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𝑠𝑒𝑐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004" y="1484784"/>
                <a:ext cx="2425664" cy="5598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4716016" y="1592796"/>
            <a:ext cx="324036" cy="32403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5688124" y="1592796"/>
            <a:ext cx="216024" cy="32403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5904148" y="1592796"/>
            <a:ext cx="216024" cy="32403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5040052" y="1520788"/>
            <a:ext cx="432048" cy="50405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175956" y="2240868"/>
                <a:ext cx="2879314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(3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)(2</m:t>
                      </m:r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+6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𝑠𝑒𝑐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956" y="2240868"/>
                <a:ext cx="2879314" cy="5598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4319972" y="2384884"/>
            <a:ext cx="468052" cy="32403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5688124" y="2384884"/>
            <a:ext cx="252028" cy="32403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4788024" y="2276872"/>
            <a:ext cx="720080" cy="54006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5940152" y="2384884"/>
            <a:ext cx="252028" cy="32403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c 22"/>
          <p:cNvSpPr/>
          <p:nvPr/>
        </p:nvSpPr>
        <p:spPr>
          <a:xfrm>
            <a:off x="6804248" y="1844824"/>
            <a:ext cx="432048" cy="684076"/>
          </a:xfrm>
          <a:prstGeom prst="arc">
            <a:avLst>
              <a:gd name="adj1" fmla="val 16200000"/>
              <a:gd name="adj2" fmla="val 537182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7200292" y="1772816"/>
            <a:ext cx="1764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Imagine the first part was split up – we can see the pattern will work!</a:t>
            </a:r>
            <a:endParaRPr lang="en-GB" sz="1200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184068" y="2996952"/>
                <a:ext cx="464999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068" y="2996952"/>
                <a:ext cx="464999" cy="5598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472100" y="3104964"/>
                <a:ext cx="56028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3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100" y="3104964"/>
                <a:ext cx="560282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796136" y="3104964"/>
                <a:ext cx="45172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3104964"/>
                <a:ext cx="451727" cy="338554"/>
              </a:xfrm>
              <a:prstGeom prst="rect">
                <a:avLst/>
              </a:prstGeom>
              <a:blipFill>
                <a:blip r:embed="rId9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120172" y="3104964"/>
                <a:ext cx="95417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𝑠𝑒𝑐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172" y="3104964"/>
                <a:ext cx="954171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c 28"/>
          <p:cNvSpPr/>
          <p:nvPr/>
        </p:nvSpPr>
        <p:spPr>
          <a:xfrm>
            <a:off x="6912260" y="2564904"/>
            <a:ext cx="432048" cy="684076"/>
          </a:xfrm>
          <a:prstGeom prst="arc">
            <a:avLst>
              <a:gd name="adj1" fmla="val 16200000"/>
              <a:gd name="adj2" fmla="val 537182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7236296" y="2600908"/>
            <a:ext cx="1764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Rewrite the left side using the rule you have seen</a:t>
            </a:r>
            <a:endParaRPr lang="en-GB" sz="1200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Arc 30"/>
          <p:cNvSpPr/>
          <p:nvPr/>
        </p:nvSpPr>
        <p:spPr>
          <a:xfrm>
            <a:off x="7333892" y="3329953"/>
            <a:ext cx="432048" cy="684076"/>
          </a:xfrm>
          <a:prstGeom prst="arc">
            <a:avLst>
              <a:gd name="adj1" fmla="val 16200000"/>
              <a:gd name="adj2" fmla="val 537182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7729936" y="3437965"/>
            <a:ext cx="1260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Take integrals of each side</a:t>
            </a:r>
            <a:endParaRPr lang="en-GB" sz="1200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797999" y="3636059"/>
                <a:ext cx="2774990" cy="738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>
                                  <a:latin typeface="Cambria Math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GB" sz="1600" i="1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</m:e>
                      </m:nary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𝑠𝑒𝑐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999" y="3636059"/>
                <a:ext cx="2774990" cy="73821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508104" y="4437112"/>
                <a:ext cx="99174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4437112"/>
                <a:ext cx="991746" cy="338554"/>
              </a:xfrm>
              <a:prstGeom prst="rect">
                <a:avLst/>
              </a:prstGeom>
              <a:blipFill>
                <a:blip r:embed="rId12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372200" y="4437112"/>
                <a:ext cx="103489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𝑡𝑎𝑛𝑥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4437112"/>
                <a:ext cx="1034899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796136" y="4941168"/>
                <a:ext cx="1595374" cy="5699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𝑡𝑎𝑛𝑥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𝐶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4941168"/>
                <a:ext cx="1595374" cy="5699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Arc 36"/>
          <p:cNvSpPr/>
          <p:nvPr/>
        </p:nvSpPr>
        <p:spPr>
          <a:xfrm>
            <a:off x="7290086" y="4005064"/>
            <a:ext cx="396044" cy="648072"/>
          </a:xfrm>
          <a:prstGeom prst="arc">
            <a:avLst>
              <a:gd name="adj1" fmla="val 16200000"/>
              <a:gd name="adj2" fmla="val 537182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Arc 37"/>
          <p:cNvSpPr/>
          <p:nvPr/>
        </p:nvSpPr>
        <p:spPr>
          <a:xfrm>
            <a:off x="7236296" y="4653136"/>
            <a:ext cx="396044" cy="612068"/>
          </a:xfrm>
          <a:prstGeom prst="arc">
            <a:avLst>
              <a:gd name="adj1" fmla="val 16200000"/>
              <a:gd name="adj2" fmla="val 537182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940152" y="5553236"/>
                <a:ext cx="1595374" cy="819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>
                                  <a:latin typeface="Cambria Math"/>
                                </a:rPr>
                                <m:t>𝑡𝑎𝑛𝑥</m:t>
                              </m:r>
                              <m:r>
                                <a:rPr lang="en-GB" sz="16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sz="1600" i="1">
                                  <a:latin typeface="Cambria Math"/>
                                </a:rPr>
                                <m:t>𝐶</m:t>
                              </m:r>
                            </m:num>
                            <m:den>
                              <m:r>
                                <a:rPr lang="en-GB" sz="1600" i="1">
                                  <a:latin typeface="Cambria Math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6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5553236"/>
                <a:ext cx="1595374" cy="81984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Arc 39"/>
          <p:cNvSpPr/>
          <p:nvPr/>
        </p:nvSpPr>
        <p:spPr>
          <a:xfrm>
            <a:off x="7380312" y="5265204"/>
            <a:ext cx="396044" cy="756084"/>
          </a:xfrm>
          <a:prstGeom prst="arc">
            <a:avLst>
              <a:gd name="adj1" fmla="val 16200000"/>
              <a:gd name="adj2" fmla="val 537182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7614122" y="4185084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524328" y="4689140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Divide by 3x</a:t>
            </a:r>
            <a:r>
              <a:rPr lang="en-US" sz="12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endParaRPr lang="en-GB" sz="1200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692343" y="5301208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Square root (or just leave as it is with y</a:t>
            </a:r>
            <a:r>
              <a:rPr lang="en-US" sz="12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!)</a:t>
            </a:r>
            <a:endParaRPr lang="en-GB" sz="1200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7E7B4514-0C5C-4B60-83D9-CB1B8E8C52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3600" dirty="0">
                <a:latin typeface="Comic Sans MS" pitchFamily="66" charset="0"/>
              </a:rPr>
              <a:t>Methods in Differential Equations</a:t>
            </a:r>
          </a:p>
        </p:txBody>
      </p:sp>
      <p:sp>
        <p:nvSpPr>
          <p:cNvPr id="45" name="テキスト ボックス 3">
            <a:extLst>
              <a:ext uri="{FF2B5EF4-FFF2-40B4-BE49-F238E27FC236}">
                <a16:creationId xmlns:a16="http://schemas.microsoft.com/office/drawing/2014/main" id="{CB58235B-0312-4CD3-AAC4-02FF9DFD749C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7A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88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8" grpId="0" animBg="1"/>
      <p:bldP spid="8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/>
      <p:bldP spid="19" grpId="0" animBg="1"/>
      <p:bldP spid="19" grpId="1" animBg="1"/>
      <p:bldP spid="19" grpId="2" animBg="1"/>
      <p:bldP spid="19" grpId="3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2" grpId="2" animBg="1"/>
      <p:bldP spid="22" grpId="3" animBg="1"/>
      <p:bldP spid="23" grpId="0" animBg="1"/>
      <p:bldP spid="24" grpId="0"/>
      <p:bldP spid="25" grpId="0"/>
      <p:bldP spid="26" grpId="0"/>
      <p:bldP spid="27" grpId="0"/>
      <p:bldP spid="28" grpId="0"/>
      <p:bldP spid="29" grpId="0" animBg="1"/>
      <p:bldP spid="30" grpId="0"/>
      <p:bldP spid="31" grpId="0" animBg="1"/>
      <p:bldP spid="32" grpId="0"/>
      <p:bldP spid="33" grpId="0"/>
      <p:bldP spid="34" grpId="0"/>
      <p:bldP spid="35" grpId="0"/>
      <p:bldP spid="36" grpId="0"/>
      <p:bldP spid="37" grpId="0" animBg="1"/>
      <p:bldP spid="38" grpId="0" animBg="1"/>
      <p:bldP spid="39" grpId="0"/>
      <p:bldP spid="40" grpId="0" animBg="1"/>
      <p:bldP spid="41" grpId="0"/>
      <p:bldP spid="42" grpId="0"/>
      <p:bldP spid="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7524" y="1600200"/>
                <a:ext cx="3456384" cy="4594412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anose="030F0702030302020204" pitchFamily="66" charset="0"/>
                  </a:rPr>
                  <a:t>You can solve first order linear differential equations of the type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 smtClean="0">
                            <a:latin typeface="Cambria Math"/>
                          </a:rPr>
                          <m:t>𝒅𝒚</m:t>
                        </m:r>
                      </m:num>
                      <m:den>
                        <m:r>
                          <a:rPr lang="en-GB" sz="1400" b="1" i="1" smtClean="0">
                            <a:latin typeface="Cambria Math"/>
                          </a:rPr>
                          <m:t>𝒅𝒙</m:t>
                        </m:r>
                      </m:den>
                    </m:f>
                    <m:r>
                      <a:rPr lang="en-GB" sz="1400" b="1" i="1" smtClean="0">
                        <a:latin typeface="Cambria Math"/>
                      </a:rPr>
                      <m:t>+</m:t>
                    </m:r>
                    <m:r>
                      <a:rPr lang="en-GB" sz="1400" b="1" i="1" smtClean="0">
                        <a:latin typeface="Cambria Math"/>
                      </a:rPr>
                      <m:t>𝑷𝒚</m:t>
                    </m:r>
                    <m:r>
                      <a:rPr lang="en-GB" sz="1400" b="1" i="1" smtClean="0">
                        <a:latin typeface="Cambria Math"/>
                      </a:rPr>
                      <m:t>=</m:t>
                    </m:r>
                    <m:r>
                      <a:rPr lang="en-GB" sz="1400" b="1" i="1" smtClean="0">
                        <a:latin typeface="Cambria Math"/>
                      </a:rPr>
                      <m:t>𝑸</m:t>
                    </m:r>
                  </m:oMath>
                </a14:m>
                <a:r>
                  <a:rPr lang="en-GB" sz="1400" b="1" dirty="0">
                    <a:latin typeface="Comic Sans MS" panose="030F0702030302020204" pitchFamily="66" charset="0"/>
                  </a:rPr>
                  <a:t>, where P and Q are functions of x. This is done by multiplying by an integrating factor to produce an exact equation</a:t>
                </a: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anose="030F0702030302020204" pitchFamily="66" charset="0"/>
                  </a:rPr>
                  <a:t>Find the general solution of the following equation: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/>
                  <a:buChar char="à"/>
                </a:pP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As you can see, at the moment the pattern we just saw is not there so we cannot use it…</a:t>
                </a:r>
              </a:p>
              <a:p>
                <a:pPr algn="ctr">
                  <a:buFont typeface="Wingdings"/>
                  <a:buChar char="à"/>
                </a:pPr>
                <a:endParaRPr lang="en-GB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/>
                  <a:buChar char="à"/>
                </a:pP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However, we can multiply the terms to try and ‘create’ the pattern</a:t>
                </a: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7524" y="1600200"/>
                <a:ext cx="3456384" cy="4594412"/>
              </a:xfrm>
              <a:blipFill>
                <a:blip r:embed="rId2"/>
                <a:stretch>
                  <a:fillRect t="-1195" r="-5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14808" y="3672644"/>
                <a:ext cx="1594860" cy="5749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4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808" y="3672644"/>
                <a:ext cx="1594860" cy="5749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60032" y="1448780"/>
                <a:ext cx="1373453" cy="5014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4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1448780"/>
                <a:ext cx="1373453" cy="501419"/>
              </a:xfrm>
              <a:prstGeom prst="rect">
                <a:avLst/>
              </a:prstGeom>
              <a:blipFill>
                <a:blip r:embed="rId4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59932" y="2168860"/>
                <a:ext cx="2556284" cy="524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4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𝑦</m:t>
                          </m:r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5</m:t>
                          </m:r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4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932" y="2168860"/>
                <a:ext cx="2556284" cy="5245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391980" y="2852936"/>
                <a:ext cx="1728192" cy="501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+8</m:t>
                      </m:r>
                      <m:r>
                        <a:rPr lang="en-GB" sz="1400" b="0" i="1" smtClean="0">
                          <a:latin typeface="Cambria Math"/>
                        </a:rPr>
                        <m:t>𝑥𝑦</m:t>
                      </m:r>
                      <m:r>
                        <a:rPr lang="en-GB" sz="1400" b="0" i="1" smtClean="0">
                          <a:latin typeface="Cambria Math"/>
                        </a:rPr>
                        <m:t>=5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980" y="2852936"/>
                <a:ext cx="1728192" cy="501356"/>
              </a:xfrm>
              <a:prstGeom prst="rect">
                <a:avLst/>
              </a:prstGeom>
              <a:blipFill>
                <a:blip r:embed="rId6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788024" y="3501008"/>
                <a:ext cx="1368152" cy="501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=5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3501008"/>
                <a:ext cx="1368152" cy="501356"/>
              </a:xfrm>
              <a:prstGeom prst="rect">
                <a:avLst/>
              </a:prstGeom>
              <a:blipFill>
                <a:blip r:embed="rId7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>
            <a:off x="7394079" y="265215"/>
            <a:ext cx="498764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302044" y="120730"/>
                <a:ext cx="1983235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′(</m:t>
                      </m:r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)+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(</m:t>
                      </m:r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044" y="120730"/>
                <a:ext cx="1983235" cy="307777"/>
              </a:xfrm>
              <a:prstGeom prst="rect">
                <a:avLst/>
              </a:prstGeom>
              <a:blipFill>
                <a:blip r:embed="rId8"/>
                <a:stretch>
                  <a:fillRect b="-5556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972012" y="0"/>
                <a:ext cx="1171988" cy="50135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(</m:t>
                      </m:r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2012" y="0"/>
                <a:ext cx="1171988" cy="50135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680012" y="4113076"/>
                <a:ext cx="1584176" cy="657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</a:rPr>
                                <m:t>𝑑𝑥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i="1">
                                  <a:latin typeface="Cambria Math"/>
                                </a:rPr>
                                <m:t>4</m:t>
                              </m:r>
                              <m:r>
                                <a:rPr lang="en-GB" sz="14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i="1">
                              <a:latin typeface="Cambria Math"/>
                            </a:rPr>
                            <m:t>𝑦</m:t>
                          </m:r>
                        </m:e>
                      </m:nary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5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012" y="4113076"/>
                <a:ext cx="1584176" cy="65742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004048" y="4869160"/>
                <a:ext cx="15841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</a:rPr>
                            <m:t>4</m:t>
                          </m:r>
                          <m:r>
                            <a:rPr lang="en-GB" sz="14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i="1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=5</m:t>
                      </m:r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4869160"/>
                <a:ext cx="1584176" cy="307777"/>
              </a:xfrm>
              <a:prstGeom prst="rect">
                <a:avLst/>
              </a:prstGeom>
              <a:blipFill>
                <a:blip r:embed="rId11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184068" y="5301208"/>
                <a:ext cx="1584176" cy="513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/>
                            </a:rPr>
                            <m:t>5</m:t>
                          </m:r>
                          <m:r>
                            <a:rPr lang="en-GB" sz="1400" i="1">
                              <a:latin typeface="Cambria Math"/>
                            </a:rPr>
                            <m:t>𝑥</m:t>
                          </m:r>
                          <m:r>
                            <a:rPr lang="en-GB" sz="1400" i="1">
                              <a:latin typeface="Cambria Math"/>
                            </a:rPr>
                            <m:t>+</m:t>
                          </m:r>
                          <m:r>
                            <a:rPr lang="en-GB" sz="1400" i="1">
                              <a:latin typeface="Cambria Math"/>
                            </a:rPr>
                            <m:t>𝐶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4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068" y="5301208"/>
                <a:ext cx="1584176" cy="51308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292080" y="5913276"/>
                <a:ext cx="1512168" cy="513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𝐶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4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5913276"/>
                <a:ext cx="1512168" cy="51308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c 20"/>
          <p:cNvSpPr/>
          <p:nvPr/>
        </p:nvSpPr>
        <p:spPr>
          <a:xfrm>
            <a:off x="6372200" y="1733796"/>
            <a:ext cx="372984" cy="723095"/>
          </a:xfrm>
          <a:prstGeom prst="arc">
            <a:avLst>
              <a:gd name="adj1" fmla="val 16200000"/>
              <a:gd name="adj2" fmla="val 537182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6732240" y="188082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all terms by 4x</a:t>
            </a:r>
            <a:r>
              <a:rPr lang="en-US" sz="12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endParaRPr lang="en-GB" sz="1200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Arc 22"/>
          <p:cNvSpPr/>
          <p:nvPr/>
        </p:nvSpPr>
        <p:spPr>
          <a:xfrm>
            <a:off x="6300192" y="2456892"/>
            <a:ext cx="396044" cy="684076"/>
          </a:xfrm>
          <a:prstGeom prst="arc">
            <a:avLst>
              <a:gd name="adj1" fmla="val 16200000"/>
              <a:gd name="adj2" fmla="val 537182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c 23"/>
          <p:cNvSpPr/>
          <p:nvPr/>
        </p:nvSpPr>
        <p:spPr>
          <a:xfrm>
            <a:off x="5940152" y="3140968"/>
            <a:ext cx="396044" cy="684076"/>
          </a:xfrm>
          <a:prstGeom prst="arc">
            <a:avLst>
              <a:gd name="adj1" fmla="val 16200000"/>
              <a:gd name="adj2" fmla="val 537182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c 24"/>
          <p:cNvSpPr/>
          <p:nvPr/>
        </p:nvSpPr>
        <p:spPr>
          <a:xfrm>
            <a:off x="6156176" y="3825044"/>
            <a:ext cx="360040" cy="576064"/>
          </a:xfrm>
          <a:prstGeom prst="arc">
            <a:avLst>
              <a:gd name="adj1" fmla="val 16200000"/>
              <a:gd name="adj2" fmla="val 537182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c 25"/>
          <p:cNvSpPr/>
          <p:nvPr/>
        </p:nvSpPr>
        <p:spPr>
          <a:xfrm>
            <a:off x="6408204" y="4401108"/>
            <a:ext cx="324036" cy="648072"/>
          </a:xfrm>
          <a:prstGeom prst="arc">
            <a:avLst>
              <a:gd name="adj1" fmla="val 16200000"/>
              <a:gd name="adj2" fmla="val 537182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c 26"/>
          <p:cNvSpPr/>
          <p:nvPr/>
        </p:nvSpPr>
        <p:spPr>
          <a:xfrm>
            <a:off x="6552220" y="5049180"/>
            <a:ext cx="324036" cy="540060"/>
          </a:xfrm>
          <a:prstGeom prst="arc">
            <a:avLst>
              <a:gd name="adj1" fmla="val 16200000"/>
              <a:gd name="adj2" fmla="val 537182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c 27"/>
          <p:cNvSpPr/>
          <p:nvPr/>
        </p:nvSpPr>
        <p:spPr>
          <a:xfrm>
            <a:off x="6660232" y="5625244"/>
            <a:ext cx="360040" cy="648072"/>
          </a:xfrm>
          <a:prstGeom prst="arc">
            <a:avLst>
              <a:gd name="adj1" fmla="val 16200000"/>
              <a:gd name="adj2" fmla="val 537182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6696236" y="2672916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 each one</a:t>
            </a:r>
            <a:endParaRPr lang="en-GB" sz="1200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67944" y="2312876"/>
            <a:ext cx="468052" cy="28803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5184068" y="2168860"/>
            <a:ext cx="396044" cy="28803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5976156" y="2168860"/>
            <a:ext cx="396044" cy="28803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5973000" y="2495567"/>
            <a:ext cx="216024" cy="18002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6006646" y="2256080"/>
            <a:ext cx="216024" cy="18002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244825" y="2543289"/>
            <a:ext cx="72008" cy="108012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456601" y="2220676"/>
            <a:ext cx="72008" cy="108012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300191" y="3248980"/>
            <a:ext cx="2476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Rewrite now using the pattern from the previous examples</a:t>
            </a:r>
            <a:endParaRPr lang="en-GB" sz="1200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80212" y="386104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Take integrals of each side</a:t>
            </a:r>
            <a:endParaRPr lang="en-GB" sz="1200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696236" y="4581128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876256" y="515719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Divide by 4x</a:t>
            </a:r>
            <a:r>
              <a:rPr lang="en-US" sz="12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endParaRPr lang="en-GB" sz="1200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984268" y="5697252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Alternative form (either is fine)</a:t>
            </a:r>
            <a:endParaRPr lang="en-GB" sz="1200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0" y="0"/>
                <a:ext cx="1551643" cy="50135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551643" cy="50135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2">
            <a:extLst>
              <a:ext uri="{FF2B5EF4-FFF2-40B4-BE49-F238E27FC236}">
                <a16:creationId xmlns:a16="http://schemas.microsoft.com/office/drawing/2014/main" id="{B6325AC3-323D-47DB-932E-1A799FD599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3600" dirty="0">
                <a:latin typeface="Comic Sans MS" pitchFamily="66" charset="0"/>
              </a:rPr>
              <a:t>Methods in Differential Equations</a:t>
            </a:r>
          </a:p>
        </p:txBody>
      </p:sp>
      <p:sp>
        <p:nvSpPr>
          <p:cNvPr id="45" name="テキスト ボックス 3">
            <a:extLst>
              <a:ext uri="{FF2B5EF4-FFF2-40B4-BE49-F238E27FC236}">
                <a16:creationId xmlns:a16="http://schemas.microsoft.com/office/drawing/2014/main" id="{DFE8D439-1454-45F7-ACF7-DF94797C6FAF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7A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27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9" grpId="0"/>
      <p:bldP spid="12" grpId="0"/>
      <p:bldP spid="13" grpId="0"/>
      <p:bldP spid="17" grpId="0"/>
      <p:bldP spid="18" grpId="0"/>
      <p:bldP spid="19" grpId="0"/>
      <p:bldP spid="20" grpId="0"/>
      <p:bldP spid="21" grpId="0" animBg="1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7" grpId="0" animBg="1"/>
      <p:bldP spid="7" grpId="1" animBg="1"/>
      <p:bldP spid="30" grpId="0" animBg="1"/>
      <p:bldP spid="30" grpId="1" animBg="1"/>
      <p:bldP spid="31" grpId="0" animBg="1"/>
      <p:bldP spid="31" grpId="1" animBg="1"/>
      <p:bldP spid="37" grpId="0"/>
      <p:bldP spid="38" grpId="0"/>
      <p:bldP spid="39" grpId="0"/>
      <p:bldP spid="40" grpId="0"/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7524" y="1600200"/>
                <a:ext cx="3456384" cy="4128247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anose="030F0702030302020204" pitchFamily="66" charset="0"/>
                  </a:rPr>
                  <a:t>You can solve first order linear differential equations of the type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 smtClean="0">
                            <a:latin typeface="Cambria Math"/>
                          </a:rPr>
                          <m:t>𝒅𝒚</m:t>
                        </m:r>
                      </m:num>
                      <m:den>
                        <m:r>
                          <a:rPr lang="en-GB" sz="1400" b="1" i="1" smtClean="0">
                            <a:latin typeface="Cambria Math"/>
                          </a:rPr>
                          <m:t>𝒅𝒙</m:t>
                        </m:r>
                      </m:den>
                    </m:f>
                    <m:r>
                      <a:rPr lang="en-GB" sz="1400" b="1" i="1" smtClean="0">
                        <a:latin typeface="Cambria Math"/>
                      </a:rPr>
                      <m:t>+</m:t>
                    </m:r>
                    <m:r>
                      <a:rPr lang="en-GB" sz="1400" b="1" i="1" smtClean="0">
                        <a:latin typeface="Cambria Math"/>
                      </a:rPr>
                      <m:t>𝑷𝒚</m:t>
                    </m:r>
                    <m:r>
                      <a:rPr lang="en-GB" sz="1400" b="1" i="1" smtClean="0">
                        <a:latin typeface="Cambria Math"/>
                      </a:rPr>
                      <m:t>=</m:t>
                    </m:r>
                    <m:r>
                      <a:rPr lang="en-GB" sz="1400" b="1" i="1" smtClean="0">
                        <a:latin typeface="Cambria Math"/>
                      </a:rPr>
                      <m:t>𝑸</m:t>
                    </m:r>
                  </m:oMath>
                </a14:m>
                <a:r>
                  <a:rPr lang="en-GB" sz="1400" b="1" dirty="0">
                    <a:latin typeface="Comic Sans MS" panose="030F0702030302020204" pitchFamily="66" charset="0"/>
                  </a:rPr>
                  <a:t>, where P and Q are functions of x. This is done by multiplying by an integrating factor to produce an exact equation</a:t>
                </a: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anose="030F0702030302020204" pitchFamily="66" charset="0"/>
                  </a:rPr>
                  <a:t>With the example you just saw, you can work out what to multiply by using a little bit of mental ‘trial and error’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  <a:r>
                  <a:rPr lang="en-GB" sz="1400" dirty="0">
                    <a:latin typeface="Comic Sans MS" panose="030F0702030302020204" pitchFamily="66" charset="0"/>
                  </a:rPr>
                  <a:t>Sometimes though it can be much harder to see what to do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Fortunately, there is a method to find what you need to multiply by to make the equation fit the pattern!</a:t>
                </a: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7524" y="1600200"/>
                <a:ext cx="3456384" cy="4128247"/>
              </a:xfrm>
              <a:blipFill>
                <a:blip r:embed="rId2"/>
                <a:stretch>
                  <a:fillRect l="-353" t="-1329" r="-17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3">
            <a:extLst>
              <a:ext uri="{FF2B5EF4-FFF2-40B4-BE49-F238E27FC236}">
                <a16:creationId xmlns:a16="http://schemas.microsoft.com/office/drawing/2014/main" id="{5DE020F8-8C3B-4227-A11F-A53EA09F9302}"/>
              </a:ext>
            </a:extLst>
          </p:cNvPr>
          <p:cNvCxnSpPr/>
          <p:nvPr/>
        </p:nvCxnSpPr>
        <p:spPr>
          <a:xfrm>
            <a:off x="7394079" y="265215"/>
            <a:ext cx="498764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4">
                <a:extLst>
                  <a:ext uri="{FF2B5EF4-FFF2-40B4-BE49-F238E27FC236}">
                    <a16:creationId xmlns:a16="http://schemas.microsoft.com/office/drawing/2014/main" id="{35C718DF-48B8-455F-B5B0-6EC25E4E0051}"/>
                  </a:ext>
                </a:extLst>
              </p:cNvPr>
              <p:cNvSpPr txBox="1"/>
              <p:nvPr/>
            </p:nvSpPr>
            <p:spPr>
              <a:xfrm>
                <a:off x="5302044" y="120730"/>
                <a:ext cx="1983235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′(</m:t>
                      </m:r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)+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(</m:t>
                      </m:r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4">
                <a:extLst>
                  <a:ext uri="{FF2B5EF4-FFF2-40B4-BE49-F238E27FC236}">
                    <a16:creationId xmlns:a16="http://schemas.microsoft.com/office/drawing/2014/main" id="{35C718DF-48B8-455F-B5B0-6EC25E4E00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044" y="120730"/>
                <a:ext cx="1983235" cy="307777"/>
              </a:xfrm>
              <a:prstGeom prst="rect">
                <a:avLst/>
              </a:prstGeom>
              <a:blipFill>
                <a:blip r:embed="rId3"/>
                <a:stretch>
                  <a:fillRect b="-5556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5">
                <a:extLst>
                  <a:ext uri="{FF2B5EF4-FFF2-40B4-BE49-F238E27FC236}">
                    <a16:creationId xmlns:a16="http://schemas.microsoft.com/office/drawing/2014/main" id="{773417A0-4DFC-4217-A5D3-7CCE71644A9E}"/>
                  </a:ext>
                </a:extLst>
              </p:cNvPr>
              <p:cNvSpPr txBox="1"/>
              <p:nvPr/>
            </p:nvSpPr>
            <p:spPr>
              <a:xfrm>
                <a:off x="7972012" y="0"/>
                <a:ext cx="1171988" cy="50135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(</m:t>
                      </m:r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5">
                <a:extLst>
                  <a:ext uri="{FF2B5EF4-FFF2-40B4-BE49-F238E27FC236}">
                    <a16:creationId xmlns:a16="http://schemas.microsoft.com/office/drawing/2014/main" id="{773417A0-4DFC-4217-A5D3-7CCE71644A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2012" y="0"/>
                <a:ext cx="1171988" cy="5013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41">
                <a:extLst>
                  <a:ext uri="{FF2B5EF4-FFF2-40B4-BE49-F238E27FC236}">
                    <a16:creationId xmlns:a16="http://schemas.microsoft.com/office/drawing/2014/main" id="{10467BFE-23AF-4410-882C-067FB7BC6A8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551643" cy="50135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TextBox 41">
                <a:extLst>
                  <a:ext uri="{FF2B5EF4-FFF2-40B4-BE49-F238E27FC236}">
                    <a16:creationId xmlns:a16="http://schemas.microsoft.com/office/drawing/2014/main" id="{10467BFE-23AF-4410-882C-067FB7BC6A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551643" cy="5013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2">
            <a:extLst>
              <a:ext uri="{FF2B5EF4-FFF2-40B4-BE49-F238E27FC236}">
                <a16:creationId xmlns:a16="http://schemas.microsoft.com/office/drawing/2014/main" id="{6AD00FE9-4291-42E4-A73D-4D56DB950A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3600" dirty="0">
                <a:latin typeface="Comic Sans MS" pitchFamily="66" charset="0"/>
              </a:rPr>
              <a:t>Methods in Differential Equations</a:t>
            </a:r>
          </a:p>
        </p:txBody>
      </p:sp>
      <p:sp>
        <p:nvSpPr>
          <p:cNvPr id="20" name="テキスト ボックス 3">
            <a:extLst>
              <a:ext uri="{FF2B5EF4-FFF2-40B4-BE49-F238E27FC236}">
                <a16:creationId xmlns:a16="http://schemas.microsoft.com/office/drawing/2014/main" id="{71060F7E-6C0D-41D5-804B-3EDE055471A7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7A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24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7524" y="1600200"/>
                <a:ext cx="3456384" cy="4553712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anose="030F0702030302020204" pitchFamily="66" charset="0"/>
                  </a:rPr>
                  <a:t>You can solve first order linear differential equations of the type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 smtClean="0">
                            <a:latin typeface="Cambria Math"/>
                          </a:rPr>
                          <m:t>𝒅𝒚</m:t>
                        </m:r>
                      </m:num>
                      <m:den>
                        <m:r>
                          <a:rPr lang="en-GB" sz="1400" b="1" i="1" smtClean="0">
                            <a:latin typeface="Cambria Math"/>
                          </a:rPr>
                          <m:t>𝒅𝒙</m:t>
                        </m:r>
                      </m:den>
                    </m:f>
                    <m:r>
                      <a:rPr lang="en-GB" sz="1400" b="1" i="1" smtClean="0">
                        <a:latin typeface="Cambria Math"/>
                      </a:rPr>
                      <m:t>+</m:t>
                    </m:r>
                    <m:r>
                      <a:rPr lang="en-GB" sz="1400" b="1" i="1" smtClean="0">
                        <a:latin typeface="Cambria Math"/>
                      </a:rPr>
                      <m:t>𝑷𝒚</m:t>
                    </m:r>
                    <m:r>
                      <a:rPr lang="en-GB" sz="1400" b="1" i="1" smtClean="0">
                        <a:latin typeface="Cambria Math"/>
                      </a:rPr>
                      <m:t>=</m:t>
                    </m:r>
                    <m:r>
                      <a:rPr lang="en-GB" sz="1400" b="1" i="1" smtClean="0">
                        <a:latin typeface="Cambria Math"/>
                      </a:rPr>
                      <m:t>𝑸</m:t>
                    </m:r>
                  </m:oMath>
                </a14:m>
                <a:r>
                  <a:rPr lang="en-GB" sz="1400" b="1" dirty="0">
                    <a:latin typeface="Comic Sans MS" panose="030F0702030302020204" pitchFamily="66" charset="0"/>
                  </a:rPr>
                  <a:t>, where P and Q are functions of x. This is done by multiplying by an integrating factor to produce an exact equation</a:t>
                </a: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anose="030F0702030302020204" pitchFamily="66" charset="0"/>
                  </a:rPr>
                  <a:t>Solve the general equation: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Where P and Q are functions of x.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Our objective here is to find a function of x, f(x), that we can multiply by to make the equation exact. It needs to be in terms of what we already have. </a:t>
                </a: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7524" y="1600200"/>
                <a:ext cx="3456384" cy="4553712"/>
              </a:xfrm>
              <a:blipFill>
                <a:blip r:embed="rId2"/>
                <a:stretch>
                  <a:fillRect l="-353" t="-1205" r="-14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53786" y="3491227"/>
                <a:ext cx="1372747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r>
                        <a:rPr lang="en-US" sz="1600" b="0" i="1" smtClean="0">
                          <a:latin typeface="Cambria Math"/>
                        </a:rPr>
                        <m:t>𝑃𝑦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𝑄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786" y="3491227"/>
                <a:ext cx="1372747" cy="5598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44008" y="1700808"/>
                <a:ext cx="1223604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  <m:r>
                        <a:rPr lang="en-US" sz="1400" b="0" i="1" smtClean="0">
                          <a:latin typeface="Cambria Math"/>
                        </a:rPr>
                        <m:t>𝑃𝑦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/>
                        </a:rPr>
                        <m:t>𝑄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1700808"/>
                <a:ext cx="1223604" cy="501356"/>
              </a:xfrm>
              <a:prstGeom prst="rect">
                <a:avLst/>
              </a:prstGeom>
              <a:blipFill>
                <a:blip r:embed="rId4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923928" y="2240868"/>
                <a:ext cx="2314801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𝑓</m:t>
                      </m:r>
                      <m:r>
                        <a:rPr lang="en-US" sz="1400" b="0" i="1" smtClean="0">
                          <a:latin typeface="Cambria Math"/>
                        </a:rPr>
                        <m:t>(</m:t>
                      </m:r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</a:rPr>
                        <m:t>)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  <m:r>
                        <a:rPr lang="en-US" sz="1400" b="0" i="1" smtClean="0">
                          <a:latin typeface="Cambria Math"/>
                        </a:rPr>
                        <m:t>𝑓</m:t>
                      </m:r>
                      <m:r>
                        <a:rPr lang="en-US" sz="1400" b="0" i="1" smtClean="0">
                          <a:latin typeface="Cambria Math"/>
                        </a:rPr>
                        <m:t>(</m:t>
                      </m:r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</a:rPr>
                        <m:t>)</m:t>
                      </m:r>
                      <m:r>
                        <a:rPr lang="en-US" sz="1400" b="0" i="1" smtClean="0">
                          <a:latin typeface="Cambria Math"/>
                        </a:rPr>
                        <m:t>𝑃𝑦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/>
                        </a:rPr>
                        <m:t>𝑓</m:t>
                      </m:r>
                      <m:r>
                        <a:rPr lang="en-US" sz="1400" b="0" i="1" smtClean="0">
                          <a:latin typeface="Cambria Math"/>
                        </a:rPr>
                        <m:t>(</m:t>
                      </m:r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</a:rPr>
                        <m:t>)</m:t>
                      </m:r>
                      <m:r>
                        <a:rPr lang="en-US" sz="1400" b="0" i="1" smtClean="0">
                          <a:latin typeface="Cambria Math"/>
                        </a:rPr>
                        <m:t>𝑄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2240868"/>
                <a:ext cx="2314801" cy="501356"/>
              </a:xfrm>
              <a:prstGeom prst="rect">
                <a:avLst/>
              </a:prstGeom>
              <a:blipFill>
                <a:blip r:embed="rId5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328084" y="3681028"/>
                <a:ext cx="1776255" cy="50135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= </m:t>
                      </m:r>
                      <m:r>
                        <a:rPr lang="en-GB" sz="1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8084" y="3681028"/>
                <a:ext cx="1776255" cy="501356"/>
              </a:xfrm>
              <a:prstGeom prst="rect">
                <a:avLst/>
              </a:prstGeom>
              <a:blipFill>
                <a:blip r:embed="rId6"/>
                <a:stretch>
                  <a:fillRect b="-243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887924" y="3681028"/>
                <a:ext cx="1599540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𝑓</m:t>
                      </m:r>
                      <m:r>
                        <a:rPr lang="en-US" sz="1400" b="0" i="1" smtClean="0">
                          <a:latin typeface="Cambria Math"/>
                        </a:rPr>
                        <m:t>(</m:t>
                      </m:r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</a:rPr>
                        <m:t>)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  <m:r>
                        <a:rPr lang="en-US" sz="1400" b="0" i="1" smtClean="0">
                          <a:latin typeface="Cambria Math"/>
                        </a:rPr>
                        <m:t>𝑓</m:t>
                      </m:r>
                      <m:r>
                        <a:rPr lang="en-US" sz="1400" b="0" i="1" smtClean="0">
                          <a:latin typeface="Cambria Math"/>
                        </a:rPr>
                        <m:t>(</m:t>
                      </m:r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</a:rPr>
                        <m:t>)</m:t>
                      </m:r>
                      <m:r>
                        <a:rPr lang="en-US" sz="1400" b="0" i="1" smtClean="0">
                          <a:latin typeface="Cambria Math"/>
                        </a:rPr>
                        <m:t>𝑃𝑦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924" y="3681028"/>
                <a:ext cx="1599540" cy="501356"/>
              </a:xfrm>
              <a:prstGeom prst="rect">
                <a:avLst/>
              </a:prstGeom>
              <a:blipFill>
                <a:blip r:embed="rId7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c 6"/>
          <p:cNvSpPr/>
          <p:nvPr/>
        </p:nvSpPr>
        <p:spPr>
          <a:xfrm>
            <a:off x="6012160" y="1988840"/>
            <a:ext cx="432048" cy="504056"/>
          </a:xfrm>
          <a:prstGeom prst="arc">
            <a:avLst>
              <a:gd name="adj1" fmla="val 16200000"/>
              <a:gd name="adj2" fmla="val 542772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372200" y="1772816"/>
            <a:ext cx="24842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by f(x)</a:t>
            </a:r>
          </a:p>
          <a:p>
            <a:pPr algn="ctr"/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The idea is to produce an ‘exact’ equation which follows the pattern we know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23928" y="3032956"/>
            <a:ext cx="5004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Now since we have produced an exact equation, the left side must now equal the general pattern from before</a:t>
            </a:r>
          </a:p>
        </p:txBody>
      </p:sp>
      <p:sp>
        <p:nvSpPr>
          <p:cNvPr id="9" name="Rectangle 8"/>
          <p:cNvSpPr/>
          <p:nvPr/>
        </p:nvSpPr>
        <p:spPr>
          <a:xfrm>
            <a:off x="3995936" y="2240868"/>
            <a:ext cx="1440160" cy="576064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4752020" y="3789040"/>
            <a:ext cx="648072" cy="32403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6408204" y="3789040"/>
            <a:ext cx="648072" cy="32403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680012" y="4329100"/>
                <a:ext cx="15841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𝑃𝑦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012" y="4329100"/>
                <a:ext cx="1584120" cy="307777"/>
              </a:xfrm>
              <a:prstGeom prst="rect">
                <a:avLst/>
              </a:prstGeom>
              <a:blipFill>
                <a:blip r:embed="rId8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680012" y="4761148"/>
                <a:ext cx="15841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𝑃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012" y="4761148"/>
                <a:ext cx="1584120" cy="307777"/>
              </a:xfrm>
              <a:prstGeom prst="rect">
                <a:avLst/>
              </a:prstGeom>
              <a:blipFill>
                <a:blip r:embed="rId9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148064" y="5229200"/>
                <a:ext cx="1008112" cy="5482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i="1">
                                  <a:latin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GB" sz="14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5229200"/>
                <a:ext cx="1008112" cy="548227"/>
              </a:xfrm>
              <a:prstGeom prst="rect">
                <a:avLst/>
              </a:prstGeom>
              <a:blipFill>
                <a:blip r:embed="rId10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c 24"/>
          <p:cNvSpPr/>
          <p:nvPr/>
        </p:nvSpPr>
        <p:spPr>
          <a:xfrm>
            <a:off x="7020272" y="3969060"/>
            <a:ext cx="432048" cy="504056"/>
          </a:xfrm>
          <a:prstGeom prst="arc">
            <a:avLst>
              <a:gd name="adj1" fmla="val 16200000"/>
              <a:gd name="adj2" fmla="val 542772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c 25"/>
          <p:cNvSpPr/>
          <p:nvPr/>
        </p:nvSpPr>
        <p:spPr>
          <a:xfrm>
            <a:off x="6012160" y="4509120"/>
            <a:ext cx="432048" cy="432048"/>
          </a:xfrm>
          <a:prstGeom prst="arc">
            <a:avLst>
              <a:gd name="adj1" fmla="val 16200000"/>
              <a:gd name="adj2" fmla="val 542772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c 26"/>
          <p:cNvSpPr/>
          <p:nvPr/>
        </p:nvSpPr>
        <p:spPr>
          <a:xfrm>
            <a:off x="6012160" y="5013176"/>
            <a:ext cx="432048" cy="468052"/>
          </a:xfrm>
          <a:prstGeom prst="arc">
            <a:avLst>
              <a:gd name="adj1" fmla="val 16200000"/>
              <a:gd name="adj2" fmla="val 542772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7487816" y="389705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The second terms must be equal if the sides are equal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372200" y="4581128"/>
            <a:ext cx="10441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Divide by 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372200" y="5049180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Divide by f(x)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995936" y="2384884"/>
            <a:ext cx="396044" cy="25202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4788024" y="2384884"/>
            <a:ext cx="396044" cy="25202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5580112" y="2384884"/>
            <a:ext cx="396044" cy="25202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Straight Arrow Connector 13">
            <a:extLst>
              <a:ext uri="{FF2B5EF4-FFF2-40B4-BE49-F238E27FC236}">
                <a16:creationId xmlns:a16="http://schemas.microsoft.com/office/drawing/2014/main" id="{FB31CB1D-8B8D-4D31-A29B-B54C59ABE625}"/>
              </a:ext>
            </a:extLst>
          </p:cNvPr>
          <p:cNvCxnSpPr/>
          <p:nvPr/>
        </p:nvCxnSpPr>
        <p:spPr>
          <a:xfrm>
            <a:off x="7394079" y="265215"/>
            <a:ext cx="498764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14">
                <a:extLst>
                  <a:ext uri="{FF2B5EF4-FFF2-40B4-BE49-F238E27FC236}">
                    <a16:creationId xmlns:a16="http://schemas.microsoft.com/office/drawing/2014/main" id="{B062DEC5-EE0A-4A6F-B637-8E19F2A220E3}"/>
                  </a:ext>
                </a:extLst>
              </p:cNvPr>
              <p:cNvSpPr txBox="1"/>
              <p:nvPr/>
            </p:nvSpPr>
            <p:spPr>
              <a:xfrm>
                <a:off x="5302044" y="120730"/>
                <a:ext cx="1983235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′(</m:t>
                      </m:r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)+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(</m:t>
                      </m:r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TextBox 14">
                <a:extLst>
                  <a:ext uri="{FF2B5EF4-FFF2-40B4-BE49-F238E27FC236}">
                    <a16:creationId xmlns:a16="http://schemas.microsoft.com/office/drawing/2014/main" id="{B062DEC5-EE0A-4A6F-B637-8E19F2A22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044" y="120730"/>
                <a:ext cx="1983235" cy="307777"/>
              </a:xfrm>
              <a:prstGeom prst="rect">
                <a:avLst/>
              </a:prstGeom>
              <a:blipFill>
                <a:blip r:embed="rId11"/>
                <a:stretch>
                  <a:fillRect b="-5556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15">
                <a:extLst>
                  <a:ext uri="{FF2B5EF4-FFF2-40B4-BE49-F238E27FC236}">
                    <a16:creationId xmlns:a16="http://schemas.microsoft.com/office/drawing/2014/main" id="{D2394B3B-30DB-4ABA-9221-B20427267162}"/>
                  </a:ext>
                </a:extLst>
              </p:cNvPr>
              <p:cNvSpPr txBox="1"/>
              <p:nvPr/>
            </p:nvSpPr>
            <p:spPr>
              <a:xfrm>
                <a:off x="7972012" y="0"/>
                <a:ext cx="1171988" cy="50135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(</m:t>
                      </m:r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15">
                <a:extLst>
                  <a:ext uri="{FF2B5EF4-FFF2-40B4-BE49-F238E27FC236}">
                    <a16:creationId xmlns:a16="http://schemas.microsoft.com/office/drawing/2014/main" id="{D2394B3B-30DB-4ABA-9221-B204272671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2012" y="0"/>
                <a:ext cx="1171988" cy="50135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41">
                <a:extLst>
                  <a:ext uri="{FF2B5EF4-FFF2-40B4-BE49-F238E27FC236}">
                    <a16:creationId xmlns:a16="http://schemas.microsoft.com/office/drawing/2014/main" id="{658EDBC2-78B4-4835-8E82-F7B0F5CC398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551643" cy="50135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41">
                <a:extLst>
                  <a:ext uri="{FF2B5EF4-FFF2-40B4-BE49-F238E27FC236}">
                    <a16:creationId xmlns:a16="http://schemas.microsoft.com/office/drawing/2014/main" id="{658EDBC2-78B4-4835-8E82-F7B0F5CC39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551643" cy="50135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2">
            <a:extLst>
              <a:ext uri="{FF2B5EF4-FFF2-40B4-BE49-F238E27FC236}">
                <a16:creationId xmlns:a16="http://schemas.microsoft.com/office/drawing/2014/main" id="{36B1F8F9-8131-4855-888D-01DFCE8CCD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3600" dirty="0">
                <a:latin typeface="Comic Sans MS" pitchFamily="66" charset="0"/>
              </a:rPr>
              <a:t>Methods in Differential Equations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548172" cy="50405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テキスト ボックス 3">
            <a:extLst>
              <a:ext uri="{FF2B5EF4-FFF2-40B4-BE49-F238E27FC236}">
                <a16:creationId xmlns:a16="http://schemas.microsoft.com/office/drawing/2014/main" id="{22645173-FC01-478B-A88E-ABDE2369ABC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7A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2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3" grpId="0"/>
      <p:bldP spid="17" grpId="0"/>
      <p:bldP spid="7" grpId="0" animBg="1"/>
      <p:bldP spid="18" grpId="0"/>
      <p:bldP spid="9" grpId="0" animBg="1"/>
      <p:bldP spid="9" grpId="1" animBg="1"/>
      <p:bldP spid="20" grpId="0" animBg="1"/>
      <p:bldP spid="20" grpId="1" animBg="1"/>
      <p:bldP spid="21" grpId="0" animBg="1"/>
      <p:bldP spid="21" grpId="1" animBg="1"/>
      <p:bldP spid="22" grpId="0"/>
      <p:bldP spid="23" grpId="0"/>
      <p:bldP spid="24" grpId="0"/>
      <p:bldP spid="25" grpId="0" animBg="1"/>
      <p:bldP spid="26" grpId="0" animBg="1"/>
      <p:bldP spid="27" grpId="0" animBg="1"/>
      <p:bldP spid="28" grpId="0"/>
      <p:bldP spid="30" grpId="0"/>
      <p:bldP spid="31" grpId="0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19" grpId="0" animBg="1"/>
      <p:bldP spid="1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Prior Knowledge Check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245E9C43-B98C-4A65-8F5A-01AFB34C85A7}"/>
                  </a:ext>
                </a:extLst>
              </p:cNvPr>
              <p:cNvSpPr txBox="1"/>
              <p:nvPr/>
            </p:nvSpPr>
            <p:spPr>
              <a:xfrm>
                <a:off x="502023" y="1586752"/>
                <a:ext cx="3989293" cy="768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1) Find the general solution to the differential equation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245E9C43-B98C-4A65-8F5A-01AFB34C85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23" y="1586752"/>
                <a:ext cx="3989293" cy="768287"/>
              </a:xfrm>
              <a:prstGeom prst="rect">
                <a:avLst/>
              </a:prstGeom>
              <a:blipFill>
                <a:blip r:embed="rId2"/>
                <a:stretch>
                  <a:fillRect l="-1221" t="-3175" b="-4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C3FD8361-68CA-47F7-ACD3-F01232D4650B}"/>
                  </a:ext>
                </a:extLst>
              </p:cNvPr>
              <p:cNvSpPr txBox="1"/>
              <p:nvPr/>
            </p:nvSpPr>
            <p:spPr>
              <a:xfrm>
                <a:off x="502023" y="3944470"/>
                <a:ext cx="3989293" cy="10762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2) Find the particular solution to the differential equation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, given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C3FD8361-68CA-47F7-ACD3-F01232D465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23" y="3944470"/>
                <a:ext cx="3989293" cy="1076257"/>
              </a:xfrm>
              <a:prstGeom prst="rect">
                <a:avLst/>
              </a:prstGeom>
              <a:blipFill>
                <a:blip r:embed="rId3"/>
                <a:stretch>
                  <a:fillRect l="-1221" t="-2260" b="-79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4508FF7-C17F-4C58-AB69-C51A5DC85AC1}"/>
              </a:ext>
            </a:extLst>
          </p:cNvPr>
          <p:cNvSpPr txBox="1"/>
          <p:nvPr/>
        </p:nvSpPr>
        <p:spPr>
          <a:xfrm>
            <a:off x="5020233" y="1586752"/>
            <a:ext cx="1147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3) Find: 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9A057FED-9BC8-4D49-873D-88821576216D}"/>
                  </a:ext>
                </a:extLst>
              </p:cNvPr>
              <p:cNvSpPr txBox="1"/>
              <p:nvPr/>
            </p:nvSpPr>
            <p:spPr>
              <a:xfrm>
                <a:off x="5074021" y="1990165"/>
                <a:ext cx="1425391" cy="485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50−2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9A057FED-9BC8-4D49-873D-8882157621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4021" y="1990165"/>
                <a:ext cx="1425391" cy="485774"/>
              </a:xfrm>
              <a:prstGeom prst="rect">
                <a:avLst/>
              </a:prstGeom>
              <a:blipFill>
                <a:blip r:embed="rId4"/>
                <a:stretch>
                  <a:fillRect l="-9829" t="-101250" b="-1587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7ADA3F74-2A92-4622-8493-B7C232E3D591}"/>
                  </a:ext>
                </a:extLst>
              </p:cNvPr>
              <p:cNvSpPr txBox="1"/>
              <p:nvPr/>
            </p:nvSpPr>
            <p:spPr>
              <a:xfrm>
                <a:off x="5082986" y="3433483"/>
                <a:ext cx="1649509" cy="412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𝑡𝑎𝑛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7ADA3F74-2A92-4622-8493-B7C232E3D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986" y="3433483"/>
                <a:ext cx="1649509" cy="412164"/>
              </a:xfrm>
              <a:prstGeom prst="rect">
                <a:avLst/>
              </a:prstGeom>
              <a:blipFill>
                <a:blip r:embed="rId5"/>
                <a:stretch>
                  <a:fillRect l="-7778" t="-132353" b="-191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89880F6B-F9F2-40F8-A346-29F3570223F2}"/>
                  </a:ext>
                </a:extLst>
              </p:cNvPr>
              <p:cNvSpPr txBox="1"/>
              <p:nvPr/>
            </p:nvSpPr>
            <p:spPr>
              <a:xfrm>
                <a:off x="1577788" y="2801470"/>
                <a:ext cx="18478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89880F6B-F9F2-40F8-A346-29F3570223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788" y="2801470"/>
                <a:ext cx="1847814" cy="276999"/>
              </a:xfrm>
              <a:prstGeom prst="rect">
                <a:avLst/>
              </a:prstGeom>
              <a:blipFill>
                <a:blip r:embed="rId6"/>
                <a:stretch>
                  <a:fillRect l="-2640" r="-99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EA9BD5A4-CBC3-4EF5-8CBC-4306B382619D}"/>
                  </a:ext>
                </a:extLst>
              </p:cNvPr>
              <p:cNvSpPr txBox="1"/>
              <p:nvPr/>
            </p:nvSpPr>
            <p:spPr>
              <a:xfrm>
                <a:off x="1864659" y="5329517"/>
                <a:ext cx="12500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=4−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EA9BD5A4-CBC3-4EF5-8CBC-4306B38261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4659" y="5329517"/>
                <a:ext cx="1250086" cy="276999"/>
              </a:xfrm>
              <a:prstGeom prst="rect">
                <a:avLst/>
              </a:prstGeom>
              <a:blipFill>
                <a:blip r:embed="rId7"/>
                <a:stretch>
                  <a:fillRect l="-4390" t="-4348" r="-976" b="-239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CA0D9956-418E-4278-8455-5A56EA1D43B4}"/>
                  </a:ext>
                </a:extLst>
              </p:cNvPr>
              <p:cNvSpPr txBox="1"/>
              <p:nvPr/>
            </p:nvSpPr>
            <p:spPr>
              <a:xfrm>
                <a:off x="5423647" y="2658034"/>
                <a:ext cx="2169953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50−2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CA0D9956-418E-4278-8455-5A56EA1D43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3647" y="2658034"/>
                <a:ext cx="2169953" cy="5186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313F2D2C-0C93-4A6D-8302-121E70C00560}"/>
                  </a:ext>
                </a:extLst>
              </p:cNvPr>
              <p:cNvSpPr txBox="1"/>
              <p:nvPr/>
            </p:nvSpPr>
            <p:spPr>
              <a:xfrm>
                <a:off x="5468471" y="4083422"/>
                <a:ext cx="2007794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313F2D2C-0C93-4A6D-8302-121E70C005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8471" y="4083422"/>
                <a:ext cx="2007794" cy="5186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959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7524" y="1600200"/>
                <a:ext cx="3456384" cy="4590288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anose="030F0702030302020204" pitchFamily="66" charset="0"/>
                  </a:rPr>
                  <a:t>You can solve first order linear differential equations of the type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 smtClean="0">
                            <a:latin typeface="Cambria Math"/>
                          </a:rPr>
                          <m:t>𝒅𝒚</m:t>
                        </m:r>
                      </m:num>
                      <m:den>
                        <m:r>
                          <a:rPr lang="en-GB" sz="1400" b="1" i="1" smtClean="0">
                            <a:latin typeface="Cambria Math"/>
                          </a:rPr>
                          <m:t>𝒅𝒙</m:t>
                        </m:r>
                      </m:den>
                    </m:f>
                    <m:r>
                      <a:rPr lang="en-GB" sz="1400" b="1" i="1" smtClean="0">
                        <a:latin typeface="Cambria Math"/>
                      </a:rPr>
                      <m:t>+</m:t>
                    </m:r>
                    <m:r>
                      <a:rPr lang="en-GB" sz="1400" b="1" i="1" smtClean="0">
                        <a:latin typeface="Cambria Math"/>
                      </a:rPr>
                      <m:t>𝑷𝒚</m:t>
                    </m:r>
                    <m:r>
                      <a:rPr lang="en-GB" sz="1400" b="1" i="1" smtClean="0">
                        <a:latin typeface="Cambria Math"/>
                      </a:rPr>
                      <m:t>=</m:t>
                    </m:r>
                    <m:r>
                      <a:rPr lang="en-GB" sz="1400" b="1" i="1" smtClean="0">
                        <a:latin typeface="Cambria Math"/>
                      </a:rPr>
                      <m:t>𝑸</m:t>
                    </m:r>
                  </m:oMath>
                </a14:m>
                <a:r>
                  <a:rPr lang="en-GB" sz="1400" b="1" dirty="0">
                    <a:latin typeface="Comic Sans MS" panose="030F0702030302020204" pitchFamily="66" charset="0"/>
                  </a:rPr>
                  <a:t>, where P and Q are functions of x. This is done by multiplying by an integrating factor to produce an exact equation</a:t>
                </a: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anose="030F0702030302020204" pitchFamily="66" charset="0"/>
                  </a:rPr>
                  <a:t>Solve the general equation: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Where P and Q are functions of x.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Our objective here is to find a function of x, f(x), that we can multiply by to make the equation exact. It needs to be in terms of what we already have. </a:t>
                </a: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7524" y="1600200"/>
                <a:ext cx="3456384" cy="4590288"/>
              </a:xfrm>
              <a:blipFill>
                <a:blip r:embed="rId2"/>
                <a:stretch>
                  <a:fillRect l="-353" t="-1195" r="-14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463988" y="1448780"/>
                <a:ext cx="1080120" cy="5482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i="1">
                                  <a:latin typeface="Cambria Math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GB" sz="14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988" y="1448780"/>
                <a:ext cx="1080120" cy="548227"/>
              </a:xfrm>
              <a:prstGeom prst="rect">
                <a:avLst/>
              </a:prstGeom>
              <a:blipFill>
                <a:blip r:embed="rId3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103948" y="2168860"/>
                <a:ext cx="1872208" cy="657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GB" sz="1400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GB" sz="14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GB" sz="14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GB" sz="1400" i="1"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  <m:r>
                        <a:rPr lang="en-GB" sz="1400" b="0" i="1" smtClean="0">
                          <a:latin typeface="Cambria Math"/>
                        </a:rPr>
                        <m:t>  </m:t>
                      </m:r>
                      <m:r>
                        <a:rPr lang="en-GB" sz="1400" b="0" i="1" smtClean="0">
                          <a:latin typeface="Cambria Math"/>
                        </a:rPr>
                        <m:t>𝑑𝑥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948" y="2168860"/>
                <a:ext cx="1872208" cy="6574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031940" y="2924944"/>
                <a:ext cx="1728192" cy="657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𝑃</m:t>
                          </m:r>
                        </m:e>
                      </m:nary>
                      <m:r>
                        <a:rPr lang="en-GB" sz="1400" b="0" i="1" smtClean="0">
                          <a:latin typeface="Cambria Math"/>
                        </a:rPr>
                        <m:t>𝑑𝑥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940" y="2924944"/>
                <a:ext cx="1728192" cy="6574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103948" y="3645024"/>
                <a:ext cx="1368152" cy="339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𝑃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𝑑𝑥</m:t>
                              </m:r>
                            </m:e>
                          </m:nary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𝑓</m:t>
                      </m:r>
                      <m:r>
                        <a:rPr lang="en-GB" sz="1400" b="0" i="1" smtClean="0">
                          <a:latin typeface="Cambria Math"/>
                        </a:rPr>
                        <m:t>(</m:t>
                      </m:r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948" y="3645024"/>
                <a:ext cx="1368152" cy="339132"/>
              </a:xfrm>
              <a:prstGeom prst="rect">
                <a:avLst/>
              </a:prstGeom>
              <a:blipFill>
                <a:blip r:embed="rId6"/>
                <a:stretch>
                  <a:fillRect l="-1778" t="-78571" b="-98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Arc 37"/>
          <p:cNvSpPr/>
          <p:nvPr/>
        </p:nvSpPr>
        <p:spPr>
          <a:xfrm>
            <a:off x="5832140" y="1808820"/>
            <a:ext cx="432048" cy="648072"/>
          </a:xfrm>
          <a:prstGeom prst="arc">
            <a:avLst>
              <a:gd name="adj1" fmla="val 16200000"/>
              <a:gd name="adj2" fmla="val 542772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6264188" y="1844824"/>
            <a:ext cx="147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Take integrals of each side</a:t>
            </a:r>
          </a:p>
        </p:txBody>
      </p:sp>
      <p:sp>
        <p:nvSpPr>
          <p:cNvPr id="40" name="Arc 39"/>
          <p:cNvSpPr/>
          <p:nvPr/>
        </p:nvSpPr>
        <p:spPr>
          <a:xfrm>
            <a:off x="5832140" y="2492896"/>
            <a:ext cx="432048" cy="684076"/>
          </a:xfrm>
          <a:prstGeom prst="arc">
            <a:avLst>
              <a:gd name="adj1" fmla="val 16200000"/>
              <a:gd name="adj2" fmla="val 542772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Arc 40"/>
          <p:cNvSpPr/>
          <p:nvPr/>
        </p:nvSpPr>
        <p:spPr>
          <a:xfrm>
            <a:off x="5472100" y="3248980"/>
            <a:ext cx="432048" cy="576064"/>
          </a:xfrm>
          <a:prstGeom prst="arc">
            <a:avLst>
              <a:gd name="adj1" fmla="val 16200000"/>
              <a:gd name="adj2" fmla="val 542772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6192180" y="2564904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right side is a ‘standard pattern’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796136" y="3284984"/>
            <a:ext cx="1836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Take exponentials of each side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995936" y="4401108"/>
                <a:ext cx="4860540" cy="1849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What this means is:</a:t>
                </a:r>
              </a:p>
              <a:p>
                <a:pPr algn="ctr"/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/>
                  <a:buChar char="à"/>
                </a:pPr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If we have a differential equation in the form shown to the left…</a:t>
                </a:r>
              </a:p>
              <a:p>
                <a:pPr marL="285750" indent="-285750" algn="ctr">
                  <a:buFont typeface="Wingdings"/>
                  <a:buChar char="à"/>
                </a:pP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285750" indent="-285750" algn="ctr">
                  <a:buFont typeface="Wingdings"/>
                  <a:buChar char="à"/>
                </a:pPr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You can multiply all terms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solidFill>
                              <a:srgbClr val="FF0000"/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  <m:t>𝑒</m:t>
                        </m:r>
                      </m:e>
                      <m:sup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GB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GB" sz="1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sym typeface="Wingdings" panose="05000000000000000000" pitchFamily="2" charset="2"/>
                              </a:rPr>
                              <m:t>𝑃</m:t>
                            </m:r>
                            <m:r>
                              <a:rPr lang="en-GB" sz="1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sym typeface="Wingdings" panose="05000000000000000000" pitchFamily="2" charset="2"/>
                              </a:rPr>
                              <m:t> </m:t>
                            </m:r>
                            <m:r>
                              <a:rPr lang="en-GB" sz="1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sym typeface="Wingdings" panose="05000000000000000000" pitchFamily="2" charset="2"/>
                              </a:rPr>
                              <m:t>𝑑𝑥</m:t>
                            </m:r>
                          </m:e>
                        </m:nary>
                      </m:sup>
                    </m:sSup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to make it exact</a:t>
                </a:r>
              </a:p>
              <a:p>
                <a:pPr marL="285750" indent="-285750" algn="ctr">
                  <a:buFont typeface="Wingdings"/>
                  <a:buChar char="à"/>
                </a:pP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/>
                  <a:buChar char="à"/>
                </a:pPr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After this, you can follow the process from before!</a:t>
                </a: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4401108"/>
                <a:ext cx="4860540" cy="1849994"/>
              </a:xfrm>
              <a:prstGeom prst="rect">
                <a:avLst/>
              </a:prstGeom>
              <a:blipFill>
                <a:blip r:embed="rId7"/>
                <a:stretch>
                  <a:fillRect t="-660" r="-1129" b="-23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/>
          <p:cNvSpPr/>
          <p:nvPr/>
        </p:nvSpPr>
        <p:spPr>
          <a:xfrm>
            <a:off x="1403648" y="3535868"/>
            <a:ext cx="1260140" cy="54006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Arrow Connector 13">
            <a:extLst>
              <a:ext uri="{FF2B5EF4-FFF2-40B4-BE49-F238E27FC236}">
                <a16:creationId xmlns:a16="http://schemas.microsoft.com/office/drawing/2014/main" id="{CF56F0B2-B15B-4D6E-80FF-4379BD4C396D}"/>
              </a:ext>
            </a:extLst>
          </p:cNvPr>
          <p:cNvCxnSpPr/>
          <p:nvPr/>
        </p:nvCxnSpPr>
        <p:spPr>
          <a:xfrm>
            <a:off x="7394079" y="265215"/>
            <a:ext cx="498764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14">
                <a:extLst>
                  <a:ext uri="{FF2B5EF4-FFF2-40B4-BE49-F238E27FC236}">
                    <a16:creationId xmlns:a16="http://schemas.microsoft.com/office/drawing/2014/main" id="{DAA3F941-009D-4B6F-B9E1-0DD0DA0EFDAD}"/>
                  </a:ext>
                </a:extLst>
              </p:cNvPr>
              <p:cNvSpPr txBox="1"/>
              <p:nvPr/>
            </p:nvSpPr>
            <p:spPr>
              <a:xfrm>
                <a:off x="5302044" y="120730"/>
                <a:ext cx="1983235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′(</m:t>
                      </m:r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)+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(</m:t>
                      </m:r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TextBox 14">
                <a:extLst>
                  <a:ext uri="{FF2B5EF4-FFF2-40B4-BE49-F238E27FC236}">
                    <a16:creationId xmlns:a16="http://schemas.microsoft.com/office/drawing/2014/main" id="{DAA3F941-009D-4B6F-B9E1-0DD0DA0EF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044" y="120730"/>
                <a:ext cx="1983235" cy="307777"/>
              </a:xfrm>
              <a:prstGeom prst="rect">
                <a:avLst/>
              </a:prstGeom>
              <a:blipFill>
                <a:blip r:embed="rId8"/>
                <a:stretch>
                  <a:fillRect b="-5556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15">
                <a:extLst>
                  <a:ext uri="{FF2B5EF4-FFF2-40B4-BE49-F238E27FC236}">
                    <a16:creationId xmlns:a16="http://schemas.microsoft.com/office/drawing/2014/main" id="{16988FE2-10CD-4BC8-B7C3-A892140629B6}"/>
                  </a:ext>
                </a:extLst>
              </p:cNvPr>
              <p:cNvSpPr txBox="1"/>
              <p:nvPr/>
            </p:nvSpPr>
            <p:spPr>
              <a:xfrm>
                <a:off x="7972012" y="0"/>
                <a:ext cx="1171988" cy="50135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𝑔</m:t>
                      </m:r>
                      <m:r>
                        <a:rPr lang="en-GB" sz="1400" b="0" i="1" smtClean="0">
                          <a:latin typeface="Cambria Math"/>
                        </a:rPr>
                        <m:t>(</m:t>
                      </m:r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15">
                <a:extLst>
                  <a:ext uri="{FF2B5EF4-FFF2-40B4-BE49-F238E27FC236}">
                    <a16:creationId xmlns:a16="http://schemas.microsoft.com/office/drawing/2014/main" id="{16988FE2-10CD-4BC8-B7C3-A892140629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2012" y="0"/>
                <a:ext cx="1171988" cy="50135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41">
                <a:extLst>
                  <a:ext uri="{FF2B5EF4-FFF2-40B4-BE49-F238E27FC236}">
                    <a16:creationId xmlns:a16="http://schemas.microsoft.com/office/drawing/2014/main" id="{388A51A4-DA04-4D64-8042-AF3EECDE0D03}"/>
                  </a:ext>
                </a:extLst>
              </p:cNvPr>
              <p:cNvSpPr txBox="1"/>
              <p:nvPr/>
            </p:nvSpPr>
            <p:spPr>
              <a:xfrm>
                <a:off x="0" y="0"/>
                <a:ext cx="1551643" cy="50135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TextBox 41">
                <a:extLst>
                  <a:ext uri="{FF2B5EF4-FFF2-40B4-BE49-F238E27FC236}">
                    <a16:creationId xmlns:a16="http://schemas.microsoft.com/office/drawing/2014/main" id="{388A51A4-DA04-4D64-8042-AF3EECDE0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551643" cy="50135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">
            <a:extLst>
              <a:ext uri="{FF2B5EF4-FFF2-40B4-BE49-F238E27FC236}">
                <a16:creationId xmlns:a16="http://schemas.microsoft.com/office/drawing/2014/main" id="{9733241E-952A-4506-A7AB-63E255273B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3600" dirty="0">
                <a:latin typeface="Comic Sans MS" pitchFamily="66" charset="0"/>
              </a:rPr>
              <a:t>Methods in Differential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5">
                <a:extLst>
                  <a:ext uri="{FF2B5EF4-FFF2-40B4-BE49-F238E27FC236}">
                    <a16:creationId xmlns:a16="http://schemas.microsoft.com/office/drawing/2014/main" id="{5D5B515C-5271-403A-9824-26AC191B017E}"/>
                  </a:ext>
                </a:extLst>
              </p:cNvPr>
              <p:cNvSpPr txBox="1"/>
              <p:nvPr/>
            </p:nvSpPr>
            <p:spPr>
              <a:xfrm>
                <a:off x="1353786" y="3491227"/>
                <a:ext cx="1372747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r>
                        <a:rPr lang="en-US" sz="1600" b="0" i="1" smtClean="0">
                          <a:latin typeface="Cambria Math"/>
                        </a:rPr>
                        <m:t>𝑃𝑦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𝑄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7" name="TextBox 5">
                <a:extLst>
                  <a:ext uri="{FF2B5EF4-FFF2-40B4-BE49-F238E27FC236}">
                    <a16:creationId xmlns:a16="http://schemas.microsoft.com/office/drawing/2014/main" id="{5D5B515C-5271-403A-9824-26AC191B01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786" y="3491227"/>
                <a:ext cx="1372747" cy="55983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テキスト ボックス 3">
            <a:extLst>
              <a:ext uri="{FF2B5EF4-FFF2-40B4-BE49-F238E27FC236}">
                <a16:creationId xmlns:a16="http://schemas.microsoft.com/office/drawing/2014/main" id="{3F12E03C-D048-4E3E-9328-AF596C7F564C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7A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35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 animBg="1"/>
      <p:bldP spid="39" grpId="0"/>
      <p:bldP spid="40" grpId="0" animBg="1"/>
      <p:bldP spid="41" grpId="0" animBg="1"/>
      <p:bldP spid="42" grpId="0"/>
      <p:bldP spid="43" grpId="0"/>
      <p:bldP spid="4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7524" y="1600200"/>
                <a:ext cx="3456384" cy="4325112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anose="030F0702030302020204" pitchFamily="66" charset="0"/>
                  </a:rPr>
                  <a:t>You can solve first order linear differential equations of the type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 smtClean="0">
                            <a:latin typeface="Cambria Math"/>
                          </a:rPr>
                          <m:t>𝒅𝒚</m:t>
                        </m:r>
                      </m:num>
                      <m:den>
                        <m:r>
                          <a:rPr lang="en-GB" sz="1400" b="1" i="1" smtClean="0">
                            <a:latin typeface="Cambria Math"/>
                          </a:rPr>
                          <m:t>𝒅𝒙</m:t>
                        </m:r>
                      </m:den>
                    </m:f>
                    <m:r>
                      <a:rPr lang="en-GB" sz="1400" b="1" i="1" smtClean="0">
                        <a:latin typeface="Cambria Math"/>
                      </a:rPr>
                      <m:t>+</m:t>
                    </m:r>
                    <m:r>
                      <a:rPr lang="en-GB" sz="1400" b="1" i="1" smtClean="0">
                        <a:latin typeface="Cambria Math"/>
                      </a:rPr>
                      <m:t>𝑷𝒚</m:t>
                    </m:r>
                    <m:r>
                      <a:rPr lang="en-GB" sz="1400" b="1" i="1" smtClean="0">
                        <a:latin typeface="Cambria Math"/>
                      </a:rPr>
                      <m:t>=</m:t>
                    </m:r>
                    <m:r>
                      <a:rPr lang="en-GB" sz="1400" b="1" i="1" smtClean="0">
                        <a:latin typeface="Cambria Math"/>
                      </a:rPr>
                      <m:t>𝑸</m:t>
                    </m:r>
                  </m:oMath>
                </a14:m>
                <a:r>
                  <a:rPr lang="en-GB" sz="1400" b="1" dirty="0">
                    <a:latin typeface="Comic Sans MS" panose="030F0702030302020204" pitchFamily="66" charset="0"/>
                  </a:rPr>
                  <a:t>, where P and Q are functions of x. This is done by multiplying by an integrating factor to produce an exact equation</a:t>
                </a: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anose="030F0702030302020204" pitchFamily="66" charset="0"/>
                  </a:rPr>
                  <a:t>Find the general solution of the equation: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/>
                  <a:buChar char="à"/>
                </a:pP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Now we can apply the rule we just saw, as it isn’t completely clear what we should multiply by to make this work…</a:t>
                </a:r>
              </a:p>
              <a:p>
                <a:pPr algn="ctr">
                  <a:buFont typeface="Wingdings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Start by writing down the value of P in this equation</a:t>
                </a:r>
                <a:endParaRPr lang="en-GB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7524" y="1600200"/>
                <a:ext cx="3456384" cy="4325112"/>
              </a:xfrm>
              <a:blipFill>
                <a:blip r:embed="rId2"/>
                <a:stretch>
                  <a:fillRect t="-564" r="-21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0"/>
                <a:ext cx="1223604" cy="50135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  <m:r>
                        <a:rPr lang="en-US" sz="1400" b="0" i="1" smtClean="0">
                          <a:latin typeface="Cambria Math"/>
                        </a:rPr>
                        <m:t>𝑃𝑦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/>
                        </a:rPr>
                        <m:t>𝑄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23604" cy="5013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>
            <a:off x="1332148" y="288032"/>
            <a:ext cx="498764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872208" y="108012"/>
                <a:ext cx="1954125" cy="3418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𝑀</m:t>
                      </m:r>
                      <m:r>
                        <a:rPr lang="en-GB" sz="1400" b="0" i="1" smtClean="0">
                          <a:latin typeface="Cambria Math"/>
                        </a:rPr>
                        <m:t>𝑢𝑙𝑡𝑖𝑝𝑙𝑦</m:t>
                      </m:r>
                      <m:r>
                        <a:rPr lang="en-GB" sz="1400" b="0" i="1" smtClean="0">
                          <a:latin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</a:rPr>
                        <m:t>𝑎𝑙𝑙</m:t>
                      </m:r>
                      <m:r>
                        <a:rPr lang="en-GB" sz="1400" b="0" i="1" smtClean="0">
                          <a:latin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</a:rPr>
                        <m:t>𝑏𝑦</m:t>
                      </m:r>
                      <m:r>
                        <a:rPr lang="en-GB" sz="1400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𝑃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𝑑𝑥</m:t>
                              </m:r>
                            </m:e>
                          </m:nary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208" y="108012"/>
                <a:ext cx="1954125" cy="341888"/>
              </a:xfrm>
              <a:prstGeom prst="rect">
                <a:avLst/>
              </a:prstGeom>
              <a:blipFill>
                <a:blip r:embed="rId4"/>
                <a:stretch>
                  <a:fillRect t="-70000" r="-615" b="-88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95636" y="3587872"/>
                <a:ext cx="1433533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−4</m:t>
                      </m:r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636" y="3587872"/>
                <a:ext cx="1433533" cy="5598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247964" y="1484784"/>
                <a:ext cx="1276823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−4</m:t>
                      </m:r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7964" y="1484784"/>
                <a:ext cx="1276823" cy="501356"/>
              </a:xfrm>
              <a:prstGeom prst="rect">
                <a:avLst/>
              </a:prstGeom>
              <a:blipFill>
                <a:blip r:embed="rId6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480212" y="1628800"/>
                <a:ext cx="10429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</a:rPr>
                        <m:t>𝑆</m:t>
                      </m:r>
                      <m:r>
                        <a:rPr lang="en-US" sz="1400" b="0" i="1" smtClean="0">
                          <a:latin typeface="Cambria Math"/>
                        </a:rPr>
                        <m:t>𝑜</m:t>
                      </m:r>
                      <m:r>
                        <a:rPr lang="en-US" sz="1400" b="0" i="1" smtClean="0">
                          <a:latin typeface="Cambria Math"/>
                        </a:rPr>
                        <m:t> </m:t>
                      </m:r>
                      <m:r>
                        <a:rPr lang="en-US" sz="1400" b="0" i="1" smtClean="0">
                          <a:latin typeface="Cambria Math"/>
                        </a:rPr>
                        <m:t>𝑃</m:t>
                      </m:r>
                      <m:r>
                        <a:rPr lang="en-US" sz="1400" b="0" i="1" smtClean="0">
                          <a:latin typeface="Cambria Math"/>
                        </a:rPr>
                        <m:t>=−4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212" y="1628800"/>
                <a:ext cx="1042978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>
            <a:off x="5544108" y="1772816"/>
            <a:ext cx="82809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211960" y="2276872"/>
                <a:ext cx="719171" cy="341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𝑃</m:t>
                              </m:r>
                              <m:r>
                                <a:rPr lang="en-US" sz="1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1400" b="0" i="1" smtClean="0">
                                  <a:latin typeface="Cambria Math"/>
                                </a:rPr>
                                <m:t>𝑑𝑥</m:t>
                              </m:r>
                            </m:e>
                          </m:nary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2276872"/>
                <a:ext cx="719171" cy="341888"/>
              </a:xfrm>
              <a:prstGeom prst="rect">
                <a:avLst/>
              </a:prstGeom>
              <a:blipFill>
                <a:blip r:embed="rId8"/>
                <a:stretch>
                  <a:fillRect l="-8475" t="-78571" r="-4237" b="-98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504056" y="108012"/>
            <a:ext cx="180020" cy="32403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4608004" y="1592796"/>
            <a:ext cx="288032" cy="32403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211960" y="2744924"/>
                <a:ext cx="801053" cy="341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−4 </m:t>
                              </m:r>
                              <m:r>
                                <a:rPr lang="en-US" sz="1400" b="0" i="1" smtClean="0">
                                  <a:latin typeface="Cambria Math"/>
                                </a:rPr>
                                <m:t>𝑑𝑥</m:t>
                              </m:r>
                            </m:e>
                          </m:nary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2744924"/>
                <a:ext cx="801053" cy="341888"/>
              </a:xfrm>
              <a:prstGeom prst="rect">
                <a:avLst/>
              </a:prstGeom>
              <a:blipFill>
                <a:blip r:embed="rId9"/>
                <a:stretch>
                  <a:fillRect l="-7634" t="-78571" b="-98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211960" y="3248980"/>
                <a:ext cx="58201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−4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3248980"/>
                <a:ext cx="582019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c 21"/>
          <p:cNvSpPr/>
          <p:nvPr/>
        </p:nvSpPr>
        <p:spPr>
          <a:xfrm>
            <a:off x="4788024" y="2420888"/>
            <a:ext cx="396044" cy="468052"/>
          </a:xfrm>
          <a:prstGeom prst="arc">
            <a:avLst>
              <a:gd name="adj1" fmla="val 16200000"/>
              <a:gd name="adj2" fmla="val 542772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148064" y="2492896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the value of P</a:t>
            </a:r>
          </a:p>
        </p:txBody>
      </p:sp>
      <p:sp>
        <p:nvSpPr>
          <p:cNvPr id="27" name="Arc 26"/>
          <p:cNvSpPr/>
          <p:nvPr/>
        </p:nvSpPr>
        <p:spPr>
          <a:xfrm>
            <a:off x="4788024" y="2888940"/>
            <a:ext cx="396044" cy="468052"/>
          </a:xfrm>
          <a:prstGeom prst="arc">
            <a:avLst>
              <a:gd name="adj1" fmla="val 16200000"/>
              <a:gd name="adj2" fmla="val 542772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5112060" y="2888940"/>
            <a:ext cx="1548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 the Integral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175956" y="3753036"/>
            <a:ext cx="4500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So to make our differential equation exact, we need to multiply all terms by e</a:t>
            </a:r>
            <a:r>
              <a:rPr lang="en-GB" sz="16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-4x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592357" y="0"/>
                <a:ext cx="1551643" cy="50135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2357" y="0"/>
                <a:ext cx="1551643" cy="50135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2">
            <a:extLst>
              <a:ext uri="{FF2B5EF4-FFF2-40B4-BE49-F238E27FC236}">
                <a16:creationId xmlns:a16="http://schemas.microsoft.com/office/drawing/2014/main" id="{F39439C4-6666-42C1-A4A0-543137A04A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3600" dirty="0">
                <a:latin typeface="Comic Sans MS" pitchFamily="66" charset="0"/>
              </a:rPr>
              <a:t>Methods in Differential Equations</a:t>
            </a:r>
          </a:p>
        </p:txBody>
      </p:sp>
      <p:sp>
        <p:nvSpPr>
          <p:cNvPr id="34" name="テキスト ボックス 3">
            <a:extLst>
              <a:ext uri="{FF2B5EF4-FFF2-40B4-BE49-F238E27FC236}">
                <a16:creationId xmlns:a16="http://schemas.microsoft.com/office/drawing/2014/main" id="{C5017B01-EF46-4A48-9E5B-37E7C7A14D31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7A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85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6" grpId="0"/>
      <p:bldP spid="17" grpId="0"/>
      <p:bldP spid="18" grpId="0"/>
      <p:bldP spid="10" grpId="0" animBg="1"/>
      <p:bldP spid="10" grpId="1" animBg="1"/>
      <p:bldP spid="19" grpId="0" animBg="1"/>
      <p:bldP spid="19" grpId="1" animBg="1"/>
      <p:bldP spid="20" grpId="0"/>
      <p:bldP spid="21" grpId="0"/>
      <p:bldP spid="22" grpId="0" animBg="1"/>
      <p:bldP spid="24" grpId="0"/>
      <p:bldP spid="27" grpId="0" animBg="1"/>
      <p:bldP spid="28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7524" y="1600200"/>
                <a:ext cx="3456384" cy="4352365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anose="030F0702030302020204" pitchFamily="66" charset="0"/>
                  </a:rPr>
                  <a:t>You can solve first order linear differential equations of the type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 smtClean="0">
                            <a:latin typeface="Cambria Math"/>
                          </a:rPr>
                          <m:t>𝒅𝒚</m:t>
                        </m:r>
                      </m:num>
                      <m:den>
                        <m:r>
                          <a:rPr lang="en-GB" sz="1400" b="1" i="1" smtClean="0">
                            <a:latin typeface="Cambria Math"/>
                          </a:rPr>
                          <m:t>𝒅𝒙</m:t>
                        </m:r>
                      </m:den>
                    </m:f>
                    <m:r>
                      <a:rPr lang="en-GB" sz="1400" b="1" i="1" smtClean="0">
                        <a:latin typeface="Cambria Math"/>
                      </a:rPr>
                      <m:t>+</m:t>
                    </m:r>
                    <m:r>
                      <a:rPr lang="en-GB" sz="1400" b="1" i="1" smtClean="0">
                        <a:latin typeface="Cambria Math"/>
                      </a:rPr>
                      <m:t>𝑷𝒚</m:t>
                    </m:r>
                    <m:r>
                      <a:rPr lang="en-GB" sz="1400" b="1" i="1" smtClean="0">
                        <a:latin typeface="Cambria Math"/>
                      </a:rPr>
                      <m:t>=</m:t>
                    </m:r>
                    <m:r>
                      <a:rPr lang="en-GB" sz="1400" b="1" i="1" smtClean="0">
                        <a:latin typeface="Cambria Math"/>
                      </a:rPr>
                      <m:t>𝑸</m:t>
                    </m:r>
                  </m:oMath>
                </a14:m>
                <a:r>
                  <a:rPr lang="en-GB" sz="1400" b="1" dirty="0">
                    <a:latin typeface="Comic Sans MS" panose="030F0702030302020204" pitchFamily="66" charset="0"/>
                  </a:rPr>
                  <a:t>, where P and Q are functions of x. This is done by multiplying by an integrating factor to produce an exact equation</a:t>
                </a: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anose="030F0702030302020204" pitchFamily="66" charset="0"/>
                  </a:rPr>
                  <a:t>Find the general solution of the equation: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/>
                  <a:buChar char="à"/>
                </a:pP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Now we can apply the rule we just saw, as it isn’t completely clear what we should multiply by to make this work…</a:t>
                </a:r>
              </a:p>
              <a:p>
                <a:pPr algn="ctr">
                  <a:buFont typeface="Wingdings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Start by writing down the value of P in this equation</a:t>
                </a:r>
                <a:endParaRPr lang="en-GB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7524" y="1600200"/>
                <a:ext cx="3456384" cy="4352365"/>
              </a:xfrm>
              <a:blipFill>
                <a:blip r:embed="rId2"/>
                <a:stretch>
                  <a:fillRect t="-561" r="-21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4067944" y="1484784"/>
            <a:ext cx="4500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So to make our differential equation exact, we need to multiply all terms by e</a:t>
            </a:r>
            <a:r>
              <a:rPr lang="en-GB" sz="14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-4x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427984" y="2096852"/>
                <a:ext cx="1276823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−4</m:t>
                      </m:r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2096852"/>
                <a:ext cx="1276823" cy="501356"/>
              </a:xfrm>
              <a:prstGeom prst="rect">
                <a:avLst/>
              </a:prstGeom>
              <a:blipFill>
                <a:blip r:embed="rId3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707904" y="2744924"/>
                <a:ext cx="2378600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−4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−4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−4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−4</m:t>
                              </m:r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2744924"/>
                <a:ext cx="2378600" cy="501356"/>
              </a:xfrm>
              <a:prstGeom prst="rect">
                <a:avLst/>
              </a:prstGeom>
              <a:blipFill>
                <a:blip r:embed="rId4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c 17"/>
          <p:cNvSpPr/>
          <p:nvPr/>
        </p:nvSpPr>
        <p:spPr>
          <a:xfrm>
            <a:off x="5868144" y="2384884"/>
            <a:ext cx="396044" cy="612068"/>
          </a:xfrm>
          <a:prstGeom prst="arc">
            <a:avLst>
              <a:gd name="adj1" fmla="val 16200000"/>
              <a:gd name="adj2" fmla="val 542772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6228184" y="2528900"/>
            <a:ext cx="1476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all by e</a:t>
            </a:r>
            <a:r>
              <a:rPr lang="en-GB" sz="12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-4x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20172" y="3032956"/>
            <a:ext cx="3023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Differentiating e</a:t>
            </a:r>
            <a:r>
              <a:rPr lang="en-GB" sz="12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-4x</a:t>
            </a:r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 would give -4e</a:t>
            </a:r>
            <a:r>
              <a:rPr lang="en-GB" sz="12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-4x</a:t>
            </a:r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, so you can see the left side is now an exact equation</a:t>
            </a:r>
          </a:p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Hence, we can rewrite it!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Arc 20"/>
          <p:cNvSpPr/>
          <p:nvPr/>
        </p:nvSpPr>
        <p:spPr>
          <a:xfrm>
            <a:off x="5868144" y="3032956"/>
            <a:ext cx="396044" cy="828092"/>
          </a:xfrm>
          <a:prstGeom prst="arc">
            <a:avLst>
              <a:gd name="adj1" fmla="val 16200000"/>
              <a:gd name="adj2" fmla="val 542772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355976" y="3537012"/>
                <a:ext cx="1705082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−4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−4</m:t>
                              </m:r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3537012"/>
                <a:ext cx="1705082" cy="501356"/>
              </a:xfrm>
              <a:prstGeom prst="rect">
                <a:avLst/>
              </a:prstGeom>
              <a:blipFill>
                <a:blip r:embed="rId5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355976" y="4284419"/>
                <a:ext cx="1513556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−4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−3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4284419"/>
                <a:ext cx="1513556" cy="501356"/>
              </a:xfrm>
              <a:prstGeom prst="rect">
                <a:avLst/>
              </a:prstGeom>
              <a:blipFill>
                <a:blip r:embed="rId6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6228184" y="3969060"/>
            <a:ext cx="27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We can also simplify the right side</a:t>
            </a:r>
            <a:endParaRPr lang="en-US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We are multiplying so add the powers together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Arc 27"/>
          <p:cNvSpPr/>
          <p:nvPr/>
        </p:nvSpPr>
        <p:spPr>
          <a:xfrm>
            <a:off x="5868144" y="3861048"/>
            <a:ext cx="396044" cy="756084"/>
          </a:xfrm>
          <a:prstGeom prst="arc">
            <a:avLst>
              <a:gd name="adj1" fmla="val 16200000"/>
              <a:gd name="adj2" fmla="val 542772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608004" y="4905164"/>
                <a:ext cx="1688347" cy="657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−4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−3</m:t>
                              </m:r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004" y="4905164"/>
                <a:ext cx="1688347" cy="6574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Arc 31"/>
          <p:cNvSpPr/>
          <p:nvPr/>
        </p:nvSpPr>
        <p:spPr>
          <a:xfrm>
            <a:off x="6074333" y="4617132"/>
            <a:ext cx="396044" cy="540060"/>
          </a:xfrm>
          <a:prstGeom prst="arc">
            <a:avLst>
              <a:gd name="adj1" fmla="val 16200000"/>
              <a:gd name="adj2" fmla="val 542772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6434373" y="4725144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Integrate each side – cancels </a:t>
            </a:r>
            <a:r>
              <a:rPr lang="en-US" sz="12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d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/</a:t>
            </a:r>
            <a:r>
              <a:rPr lang="en-US" sz="12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dx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 on the left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608004" y="5517232"/>
                <a:ext cx="1901418" cy="497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−4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US" sz="14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−3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  <m:r>
                        <a:rPr lang="en-US" sz="14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004" y="5517232"/>
                <a:ext cx="1901418" cy="497059"/>
              </a:xfrm>
              <a:prstGeom prst="rect">
                <a:avLst/>
              </a:prstGeom>
              <a:blipFill>
                <a:blip r:embed="rId8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34"/>
          <p:cNvSpPr/>
          <p:nvPr/>
        </p:nvSpPr>
        <p:spPr>
          <a:xfrm>
            <a:off x="6300192" y="5193196"/>
            <a:ext cx="396044" cy="576064"/>
          </a:xfrm>
          <a:prstGeom prst="arc">
            <a:avLst>
              <a:gd name="adj1" fmla="val 16200000"/>
              <a:gd name="adj2" fmla="val 542772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6660232" y="5265204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 the integral on the right side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968044" y="6093296"/>
                <a:ext cx="1641090" cy="497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US" sz="14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  <m:r>
                        <a:rPr lang="en-US" sz="1400" b="0" i="1" smtClean="0">
                          <a:latin typeface="Cambria Math"/>
                        </a:rPr>
                        <m:t>𝐶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044" y="6093296"/>
                <a:ext cx="1641090" cy="497059"/>
              </a:xfrm>
              <a:prstGeom prst="rect">
                <a:avLst/>
              </a:prstGeom>
              <a:blipFill>
                <a:blip r:embed="rId9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Arc 37"/>
          <p:cNvSpPr/>
          <p:nvPr/>
        </p:nvSpPr>
        <p:spPr>
          <a:xfrm>
            <a:off x="6444208" y="5769260"/>
            <a:ext cx="396044" cy="576064"/>
          </a:xfrm>
          <a:prstGeom prst="arc">
            <a:avLst>
              <a:gd name="adj1" fmla="val 16200000"/>
              <a:gd name="adj2" fmla="val 542772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6840252" y="5841268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by e</a:t>
            </a:r>
            <a:r>
              <a:rPr lang="en-US" sz="12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4x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 (same as dividing by e</a:t>
            </a:r>
            <a:r>
              <a:rPr lang="en-US" sz="12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-4x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79912" y="2852936"/>
            <a:ext cx="432048" cy="28803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4427984" y="2852936"/>
            <a:ext cx="684076" cy="28803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5364088" y="3645024"/>
            <a:ext cx="612068" cy="28803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5">
                <a:extLst>
                  <a:ext uri="{FF2B5EF4-FFF2-40B4-BE49-F238E27FC236}">
                    <a16:creationId xmlns:a16="http://schemas.microsoft.com/office/drawing/2014/main" id="{1F271C1F-B698-4710-A11F-DDCFF28D6A1C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23604" cy="50135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  <m:r>
                        <a:rPr lang="en-US" sz="1400" b="0" i="1" smtClean="0">
                          <a:latin typeface="Cambria Math"/>
                        </a:rPr>
                        <m:t>𝑃𝑦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/>
                        </a:rPr>
                        <m:t>𝑄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TextBox 5">
                <a:extLst>
                  <a:ext uri="{FF2B5EF4-FFF2-40B4-BE49-F238E27FC236}">
                    <a16:creationId xmlns:a16="http://schemas.microsoft.com/office/drawing/2014/main" id="{1F271C1F-B698-4710-A11F-DDCFF28D6A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23604" cy="50135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24">
                <a:extLst>
                  <a:ext uri="{FF2B5EF4-FFF2-40B4-BE49-F238E27FC236}">
                    <a16:creationId xmlns:a16="http://schemas.microsoft.com/office/drawing/2014/main" id="{230F1547-83B3-4047-8BE5-2F60112FFAFA}"/>
                  </a:ext>
                </a:extLst>
              </p:cNvPr>
              <p:cNvSpPr txBox="1"/>
              <p:nvPr/>
            </p:nvSpPr>
            <p:spPr>
              <a:xfrm>
                <a:off x="1872208" y="108012"/>
                <a:ext cx="1954125" cy="3418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𝑀</m:t>
                      </m:r>
                      <m:r>
                        <a:rPr lang="en-GB" sz="1400" b="0" i="1" smtClean="0">
                          <a:latin typeface="Cambria Math"/>
                        </a:rPr>
                        <m:t>𝑢𝑙𝑡𝑖𝑝𝑙𝑦</m:t>
                      </m:r>
                      <m:r>
                        <a:rPr lang="en-GB" sz="1400" b="0" i="1" smtClean="0">
                          <a:latin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</a:rPr>
                        <m:t>𝑎𝑙𝑙</m:t>
                      </m:r>
                      <m:r>
                        <a:rPr lang="en-GB" sz="1400" b="0" i="1" smtClean="0">
                          <a:latin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</a:rPr>
                        <m:t>𝑏𝑦</m:t>
                      </m:r>
                      <m:r>
                        <a:rPr lang="en-GB" sz="1400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𝑃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𝑑𝑥</m:t>
                              </m:r>
                            </m:e>
                          </m:nary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TextBox 24">
                <a:extLst>
                  <a:ext uri="{FF2B5EF4-FFF2-40B4-BE49-F238E27FC236}">
                    <a16:creationId xmlns:a16="http://schemas.microsoft.com/office/drawing/2014/main" id="{230F1547-83B3-4047-8BE5-2F60112FFA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208" y="108012"/>
                <a:ext cx="1954125" cy="341888"/>
              </a:xfrm>
              <a:prstGeom prst="rect">
                <a:avLst/>
              </a:prstGeom>
              <a:blipFill>
                <a:blip r:embed="rId11"/>
                <a:stretch>
                  <a:fillRect t="-70000" r="-615" b="-88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29">
                <a:extLst>
                  <a:ext uri="{FF2B5EF4-FFF2-40B4-BE49-F238E27FC236}">
                    <a16:creationId xmlns:a16="http://schemas.microsoft.com/office/drawing/2014/main" id="{12D93502-6917-4610-87F6-351D547EF954}"/>
                  </a:ext>
                </a:extLst>
              </p:cNvPr>
              <p:cNvSpPr txBox="1"/>
              <p:nvPr/>
            </p:nvSpPr>
            <p:spPr>
              <a:xfrm>
                <a:off x="7592357" y="0"/>
                <a:ext cx="1551643" cy="50135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TextBox 29">
                <a:extLst>
                  <a:ext uri="{FF2B5EF4-FFF2-40B4-BE49-F238E27FC236}">
                    <a16:creationId xmlns:a16="http://schemas.microsoft.com/office/drawing/2014/main" id="{12D93502-6917-4610-87F6-351D547EF9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2357" y="0"/>
                <a:ext cx="1551643" cy="50135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2">
            <a:extLst>
              <a:ext uri="{FF2B5EF4-FFF2-40B4-BE49-F238E27FC236}">
                <a16:creationId xmlns:a16="http://schemas.microsoft.com/office/drawing/2014/main" id="{CD8AA00A-A95C-4D0B-A389-D7E82EF138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3600" dirty="0">
                <a:latin typeface="Comic Sans MS" pitchFamily="66" charset="0"/>
              </a:rPr>
              <a:t>Methods in Differential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6">
                <a:extLst>
                  <a:ext uri="{FF2B5EF4-FFF2-40B4-BE49-F238E27FC236}">
                    <a16:creationId xmlns:a16="http://schemas.microsoft.com/office/drawing/2014/main" id="{7556FB78-7945-4E49-AE8F-4DD2C357750B}"/>
                  </a:ext>
                </a:extLst>
              </p:cNvPr>
              <p:cNvSpPr txBox="1"/>
              <p:nvPr/>
            </p:nvSpPr>
            <p:spPr>
              <a:xfrm>
                <a:off x="1295636" y="3587872"/>
                <a:ext cx="1433533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−4</m:t>
                      </m:r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7" name="TextBox 6">
                <a:extLst>
                  <a:ext uri="{FF2B5EF4-FFF2-40B4-BE49-F238E27FC236}">
                    <a16:creationId xmlns:a16="http://schemas.microsoft.com/office/drawing/2014/main" id="{7556FB78-7945-4E49-AE8F-4DD2C35775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636" y="3587872"/>
                <a:ext cx="1433533" cy="55983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22">
            <a:extLst>
              <a:ext uri="{FF2B5EF4-FFF2-40B4-BE49-F238E27FC236}">
                <a16:creationId xmlns:a16="http://schemas.microsoft.com/office/drawing/2014/main" id="{5DB4B2BC-C9CF-452C-B5E3-ED74E135F632}"/>
              </a:ext>
            </a:extLst>
          </p:cNvPr>
          <p:cNvCxnSpPr/>
          <p:nvPr/>
        </p:nvCxnSpPr>
        <p:spPr>
          <a:xfrm>
            <a:off x="1332148" y="288032"/>
            <a:ext cx="498764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3">
            <a:extLst>
              <a:ext uri="{FF2B5EF4-FFF2-40B4-BE49-F238E27FC236}">
                <a16:creationId xmlns:a16="http://schemas.microsoft.com/office/drawing/2014/main" id="{B9394849-C028-4374-A236-A32BAABDAFE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7A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63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17" grpId="0"/>
      <p:bldP spid="18" grpId="0" animBg="1"/>
      <p:bldP spid="19" grpId="0"/>
      <p:bldP spid="21" grpId="0" animBg="1"/>
      <p:bldP spid="22" grpId="0"/>
      <p:bldP spid="24" grpId="0"/>
      <p:bldP spid="28" grpId="0" animBg="1"/>
      <p:bldP spid="31" grpId="0"/>
      <p:bldP spid="32" grpId="0" animBg="1"/>
      <p:bldP spid="33" grpId="0"/>
      <p:bldP spid="34" grpId="0"/>
      <p:bldP spid="35" grpId="0" animBg="1"/>
      <p:bldP spid="36" grpId="0"/>
      <p:bldP spid="37" grpId="0"/>
      <p:bldP spid="38" grpId="0" animBg="1"/>
      <p:bldP spid="39" grpId="0"/>
      <p:bldP spid="8" grpId="0" animBg="1"/>
      <p:bldP spid="8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7524" y="1600200"/>
                <a:ext cx="3456384" cy="3796553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anose="030F0702030302020204" pitchFamily="66" charset="0"/>
                  </a:rPr>
                  <a:t>You can solve first order linear differential equations of the type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 smtClean="0">
                            <a:latin typeface="Cambria Math"/>
                          </a:rPr>
                          <m:t>𝒅𝒚</m:t>
                        </m:r>
                      </m:num>
                      <m:den>
                        <m:r>
                          <a:rPr lang="en-GB" sz="1400" b="1" i="1" smtClean="0">
                            <a:latin typeface="Cambria Math"/>
                          </a:rPr>
                          <m:t>𝒅𝒙</m:t>
                        </m:r>
                      </m:den>
                    </m:f>
                    <m:r>
                      <a:rPr lang="en-GB" sz="1400" b="1" i="1" smtClean="0">
                        <a:latin typeface="Cambria Math"/>
                      </a:rPr>
                      <m:t>+</m:t>
                    </m:r>
                    <m:r>
                      <a:rPr lang="en-GB" sz="1400" b="1" i="1" smtClean="0">
                        <a:latin typeface="Cambria Math"/>
                      </a:rPr>
                      <m:t>𝑷𝒚</m:t>
                    </m:r>
                    <m:r>
                      <a:rPr lang="en-GB" sz="1400" b="1" i="1" smtClean="0">
                        <a:latin typeface="Cambria Math"/>
                      </a:rPr>
                      <m:t>=</m:t>
                    </m:r>
                    <m:r>
                      <a:rPr lang="en-GB" sz="1400" b="1" i="1" smtClean="0">
                        <a:latin typeface="Cambria Math"/>
                      </a:rPr>
                      <m:t>𝑸</m:t>
                    </m:r>
                  </m:oMath>
                </a14:m>
                <a:r>
                  <a:rPr lang="en-GB" sz="1400" b="1" dirty="0">
                    <a:latin typeface="Comic Sans MS" panose="030F0702030302020204" pitchFamily="66" charset="0"/>
                  </a:rPr>
                  <a:t>, where P and Q are functions of x. This is done by multiplying by an integrating factor to produce an exact equation</a:t>
                </a: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anose="030F0702030302020204" pitchFamily="66" charset="0"/>
                  </a:rPr>
                  <a:t>Find the general solution of the equation: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Before we can do anything with P, we need to write this in the above form (</a:t>
                </a:r>
                <a:r>
                  <a:rPr lang="en-US" sz="1400" dirty="0" err="1">
                    <a:latin typeface="Comic Sans MS" panose="030F0702030302020204" pitchFamily="66" charset="0"/>
                    <a:sym typeface="Wingdings" panose="05000000000000000000" pitchFamily="2" charset="2"/>
                  </a:rPr>
                  <a:t>ie</a:t>
                </a: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– with just </a:t>
                </a:r>
                <a:r>
                  <a:rPr lang="en-US" sz="1400" baseline="30000" dirty="0" err="1">
                    <a:latin typeface="Comic Sans MS" panose="030F0702030302020204" pitchFamily="66" charset="0"/>
                    <a:sym typeface="Wingdings" panose="05000000000000000000" pitchFamily="2" charset="2"/>
                  </a:rPr>
                  <a:t>dy</a:t>
                </a: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/</a:t>
                </a:r>
                <a:r>
                  <a:rPr lang="en-US" sz="1400" baseline="-250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dx</a:t>
                </a: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at the front)</a:t>
                </a: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7524" y="1600200"/>
                <a:ext cx="3456384" cy="3796553"/>
              </a:xfrm>
              <a:blipFill>
                <a:blip r:embed="rId2"/>
                <a:stretch>
                  <a:fillRect t="-14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64541" y="3681464"/>
                <a:ext cx="2569229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𝑐𝑜𝑠𝑥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/>
                        </a:rPr>
                        <m:t>+2</m:t>
                      </m:r>
                      <m:r>
                        <a:rPr lang="en-US" sz="1600" b="0" i="1" smtClean="0">
                          <a:latin typeface="Cambria Math"/>
                        </a:rPr>
                        <m:t>𝑦𝑠𝑖𝑛𝑥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𝑐𝑜𝑠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541" y="3681464"/>
                <a:ext cx="2569229" cy="5598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067944" y="1484784"/>
                <a:ext cx="2276136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𝑐𝑜𝑠𝑥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+2</m:t>
                      </m:r>
                      <m:r>
                        <a:rPr lang="en-US" sz="1400" b="0" i="1" smtClean="0">
                          <a:latin typeface="Cambria Math"/>
                        </a:rPr>
                        <m:t>𝑦𝑠𝑖𝑛𝑥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𝑐𝑜𝑠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1484784"/>
                <a:ext cx="2276136" cy="501356"/>
              </a:xfrm>
              <a:prstGeom prst="rect">
                <a:avLst/>
              </a:prstGeom>
              <a:blipFill>
                <a:blip r:embed="rId4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427984" y="2132856"/>
                <a:ext cx="1872207" cy="501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+2</m:t>
                      </m:r>
                      <m:r>
                        <a:rPr lang="en-US" sz="1400" b="0" i="1" smtClean="0">
                          <a:latin typeface="Cambria Math"/>
                        </a:rPr>
                        <m:t>𝑦𝑡𝑎𝑛𝑥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𝑐𝑜𝑠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2132856"/>
                <a:ext cx="1872207" cy="501356"/>
              </a:xfrm>
              <a:prstGeom prst="rect">
                <a:avLst/>
              </a:prstGeom>
              <a:blipFill>
                <a:blip r:embed="rId5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c 17"/>
          <p:cNvSpPr/>
          <p:nvPr/>
        </p:nvSpPr>
        <p:spPr>
          <a:xfrm>
            <a:off x="6120172" y="1772816"/>
            <a:ext cx="396044" cy="612068"/>
          </a:xfrm>
          <a:prstGeom prst="arc">
            <a:avLst>
              <a:gd name="adj1" fmla="val 16200000"/>
              <a:gd name="adj2" fmla="val 542772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6516216" y="1664804"/>
            <a:ext cx="2196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Divide all terms by </a:t>
            </a:r>
            <a:r>
              <a:rPr lang="en-GB" sz="1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cosx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sz="1200" dirty="0" err="1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Sinx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becomes </a:t>
            </a:r>
            <a:r>
              <a:rPr lang="en-US" sz="1200" dirty="0" err="1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tanx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, cos</a:t>
            </a:r>
            <a:r>
              <a:rPr lang="en-US" sz="1200" baseline="300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4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x becomes cos</a:t>
            </a:r>
            <a:r>
              <a:rPr lang="en-US" sz="1200" baseline="300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3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x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87924" y="2780928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Now it is in the correct form, we can see the value of P is 2tanx…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59932" y="3429000"/>
                <a:ext cx="871649" cy="4130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𝑑𝑥</m:t>
                              </m:r>
                            </m:e>
                          </m:nary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932" y="3429000"/>
                <a:ext cx="871649" cy="413062"/>
              </a:xfrm>
              <a:prstGeom prst="rect">
                <a:avLst/>
              </a:prstGeom>
              <a:blipFill>
                <a:blip r:embed="rId6"/>
                <a:stretch>
                  <a:fillRect l="-15385" t="-97015" r="-11189" b="-1268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959932" y="3933056"/>
                <a:ext cx="1248932" cy="4130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𝑡𝑎𝑛𝑥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𝑑𝑥</m:t>
                              </m:r>
                            </m:e>
                          </m:nary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932" y="3933056"/>
                <a:ext cx="1248932" cy="413062"/>
              </a:xfrm>
              <a:prstGeom prst="rect">
                <a:avLst/>
              </a:prstGeom>
              <a:blipFill>
                <a:blip r:embed="rId7"/>
                <a:stretch>
                  <a:fillRect l="-10784" t="-95588" b="-1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959932" y="4437112"/>
                <a:ext cx="1001364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𝑙𝑛𝑠𝑒𝑐𝑥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932" y="4437112"/>
                <a:ext cx="1001364" cy="3742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995936" y="4941168"/>
                <a:ext cx="1006814" cy="4071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𝑙𝑛𝑠𝑒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4941168"/>
                <a:ext cx="1006814" cy="4071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031940" y="5481228"/>
                <a:ext cx="9586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𝑠𝑒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940" y="5481228"/>
                <a:ext cx="958659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rc 27"/>
          <p:cNvSpPr/>
          <p:nvPr/>
        </p:nvSpPr>
        <p:spPr>
          <a:xfrm>
            <a:off x="4932040" y="3609020"/>
            <a:ext cx="396044" cy="504056"/>
          </a:xfrm>
          <a:prstGeom prst="arc">
            <a:avLst>
              <a:gd name="adj1" fmla="val 16200000"/>
              <a:gd name="adj2" fmla="val 542772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c 28"/>
          <p:cNvSpPr/>
          <p:nvPr/>
        </p:nvSpPr>
        <p:spPr>
          <a:xfrm>
            <a:off x="4932040" y="4113076"/>
            <a:ext cx="396044" cy="504056"/>
          </a:xfrm>
          <a:prstGeom prst="arc">
            <a:avLst>
              <a:gd name="adj1" fmla="val 16200000"/>
              <a:gd name="adj2" fmla="val 542772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c 29"/>
          <p:cNvSpPr/>
          <p:nvPr/>
        </p:nvSpPr>
        <p:spPr>
          <a:xfrm>
            <a:off x="4968044" y="4617132"/>
            <a:ext cx="396044" cy="504056"/>
          </a:xfrm>
          <a:prstGeom prst="arc">
            <a:avLst>
              <a:gd name="adj1" fmla="val 16200000"/>
              <a:gd name="adj2" fmla="val 542772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c 30"/>
          <p:cNvSpPr/>
          <p:nvPr/>
        </p:nvSpPr>
        <p:spPr>
          <a:xfrm>
            <a:off x="4968044" y="5121188"/>
            <a:ext cx="396044" cy="504056"/>
          </a:xfrm>
          <a:prstGeom prst="arc">
            <a:avLst>
              <a:gd name="adj1" fmla="val 16200000"/>
              <a:gd name="adj2" fmla="val 542772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5292080" y="3717032"/>
            <a:ext cx="1764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the value of P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56076" y="4149080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Integrate (this one is in the formula booklet!)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28084" y="4725144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Use the power law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220072" y="5157192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The e and </a:t>
            </a:r>
            <a:r>
              <a:rPr lang="en-US" sz="1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ln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 cancel out (this often happens in these questions!)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63888" y="5949280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So we need to multiply each part of the equation by sec</a:t>
            </a:r>
            <a:r>
              <a:rPr lang="en-US" sz="14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x (at the stage where it had only </a:t>
            </a:r>
            <a:r>
              <a:rPr lang="en-US" sz="1400" baseline="30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dy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/</a:t>
            </a:r>
            <a:r>
              <a:rPr lang="en-US" sz="1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dx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at the front)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463988" y="2132856"/>
            <a:ext cx="1800200" cy="504056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4896036" y="2276872"/>
            <a:ext cx="180020" cy="252028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5112060" y="2276872"/>
            <a:ext cx="396044" cy="252028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5">
                <a:extLst>
                  <a:ext uri="{FF2B5EF4-FFF2-40B4-BE49-F238E27FC236}">
                    <a16:creationId xmlns:a16="http://schemas.microsoft.com/office/drawing/2014/main" id="{DE692D76-4F7D-44D8-97FC-FD8323675A77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23604" cy="50135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  <m:r>
                        <a:rPr lang="en-US" sz="1400" b="0" i="1" smtClean="0">
                          <a:latin typeface="Cambria Math"/>
                        </a:rPr>
                        <m:t>𝑃𝑦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/>
                        </a:rPr>
                        <m:t>𝑄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TextBox 5">
                <a:extLst>
                  <a:ext uri="{FF2B5EF4-FFF2-40B4-BE49-F238E27FC236}">
                    <a16:creationId xmlns:a16="http://schemas.microsoft.com/office/drawing/2014/main" id="{DE692D76-4F7D-44D8-97FC-FD8323675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23604" cy="50135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24">
                <a:extLst>
                  <a:ext uri="{FF2B5EF4-FFF2-40B4-BE49-F238E27FC236}">
                    <a16:creationId xmlns:a16="http://schemas.microsoft.com/office/drawing/2014/main" id="{A39A2CF6-3C96-47C9-A87A-DDC9F63A52DF}"/>
                  </a:ext>
                </a:extLst>
              </p:cNvPr>
              <p:cNvSpPr txBox="1"/>
              <p:nvPr/>
            </p:nvSpPr>
            <p:spPr>
              <a:xfrm>
                <a:off x="1872208" y="108012"/>
                <a:ext cx="1954125" cy="3418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𝑀</m:t>
                      </m:r>
                      <m:r>
                        <a:rPr lang="en-GB" sz="1400" b="0" i="1" smtClean="0">
                          <a:latin typeface="Cambria Math"/>
                        </a:rPr>
                        <m:t>𝑢𝑙𝑡𝑖𝑝𝑙𝑦</m:t>
                      </m:r>
                      <m:r>
                        <a:rPr lang="en-GB" sz="1400" b="0" i="1" smtClean="0">
                          <a:latin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</a:rPr>
                        <m:t>𝑎𝑙𝑙</m:t>
                      </m:r>
                      <m:r>
                        <a:rPr lang="en-GB" sz="1400" b="0" i="1" smtClean="0">
                          <a:latin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</a:rPr>
                        <m:t>𝑏𝑦</m:t>
                      </m:r>
                      <m:r>
                        <a:rPr lang="en-GB" sz="1400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𝑃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𝑑𝑥</m:t>
                              </m:r>
                            </m:e>
                          </m:nary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2" name="TextBox 24">
                <a:extLst>
                  <a:ext uri="{FF2B5EF4-FFF2-40B4-BE49-F238E27FC236}">
                    <a16:creationId xmlns:a16="http://schemas.microsoft.com/office/drawing/2014/main" id="{A39A2CF6-3C96-47C9-A87A-DDC9F63A52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208" y="108012"/>
                <a:ext cx="1954125" cy="341888"/>
              </a:xfrm>
              <a:prstGeom prst="rect">
                <a:avLst/>
              </a:prstGeom>
              <a:blipFill>
                <a:blip r:embed="rId12"/>
                <a:stretch>
                  <a:fillRect t="-70000" r="-615" b="-88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29">
                <a:extLst>
                  <a:ext uri="{FF2B5EF4-FFF2-40B4-BE49-F238E27FC236}">
                    <a16:creationId xmlns:a16="http://schemas.microsoft.com/office/drawing/2014/main" id="{98916C68-3740-4937-9631-069E3D7AD87C}"/>
                  </a:ext>
                </a:extLst>
              </p:cNvPr>
              <p:cNvSpPr txBox="1"/>
              <p:nvPr/>
            </p:nvSpPr>
            <p:spPr>
              <a:xfrm>
                <a:off x="7592357" y="0"/>
                <a:ext cx="1551643" cy="50135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TextBox 29">
                <a:extLst>
                  <a:ext uri="{FF2B5EF4-FFF2-40B4-BE49-F238E27FC236}">
                    <a16:creationId xmlns:a16="http://schemas.microsoft.com/office/drawing/2014/main" id="{98916C68-3740-4937-9631-069E3D7AD8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2357" y="0"/>
                <a:ext cx="1551643" cy="50135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2">
            <a:extLst>
              <a:ext uri="{FF2B5EF4-FFF2-40B4-BE49-F238E27FC236}">
                <a16:creationId xmlns:a16="http://schemas.microsoft.com/office/drawing/2014/main" id="{BD3476B5-ED42-49E1-9FA8-CBF27A68BA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3600" dirty="0">
                <a:latin typeface="Comic Sans MS" pitchFamily="66" charset="0"/>
              </a:rPr>
              <a:t>Methods in Differential Equations</a:t>
            </a:r>
          </a:p>
        </p:txBody>
      </p:sp>
      <p:cxnSp>
        <p:nvCxnSpPr>
          <p:cNvPr id="45" name="Straight Arrow Connector 22">
            <a:extLst>
              <a:ext uri="{FF2B5EF4-FFF2-40B4-BE49-F238E27FC236}">
                <a16:creationId xmlns:a16="http://schemas.microsoft.com/office/drawing/2014/main" id="{3C7F62ED-556C-4684-910C-A2A98ACC0981}"/>
              </a:ext>
            </a:extLst>
          </p:cNvPr>
          <p:cNvCxnSpPr/>
          <p:nvPr/>
        </p:nvCxnSpPr>
        <p:spPr>
          <a:xfrm>
            <a:off x="1332148" y="288032"/>
            <a:ext cx="498764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3">
            <a:extLst>
              <a:ext uri="{FF2B5EF4-FFF2-40B4-BE49-F238E27FC236}">
                <a16:creationId xmlns:a16="http://schemas.microsoft.com/office/drawing/2014/main" id="{D4E0ADD9-D1A2-4667-8A4D-60D056EB75D8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7A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19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7" grpId="0"/>
      <p:bldP spid="18" grpId="0" animBg="1"/>
      <p:bldP spid="21" grpId="0"/>
      <p:bldP spid="7" grpId="0"/>
      <p:bldP spid="22" grpId="0"/>
      <p:bldP spid="24" grpId="0"/>
      <p:bldP spid="26" grpId="0"/>
      <p:bldP spid="27" grpId="0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4" grpId="0"/>
      <p:bldP spid="35" grpId="0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7524" y="1600200"/>
                <a:ext cx="3456384" cy="3724835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anose="030F0702030302020204" pitchFamily="66" charset="0"/>
                  </a:rPr>
                  <a:t>You can solve first order linear differential equations of the type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 smtClean="0">
                            <a:latin typeface="Cambria Math"/>
                          </a:rPr>
                          <m:t>𝒅𝒚</m:t>
                        </m:r>
                      </m:num>
                      <m:den>
                        <m:r>
                          <a:rPr lang="en-GB" sz="1400" b="1" i="1" smtClean="0">
                            <a:latin typeface="Cambria Math"/>
                          </a:rPr>
                          <m:t>𝒅𝒙</m:t>
                        </m:r>
                      </m:den>
                    </m:f>
                    <m:r>
                      <a:rPr lang="en-GB" sz="1400" b="1" i="1" smtClean="0">
                        <a:latin typeface="Cambria Math"/>
                      </a:rPr>
                      <m:t>+</m:t>
                    </m:r>
                    <m:r>
                      <a:rPr lang="en-GB" sz="1400" b="1" i="1" smtClean="0">
                        <a:latin typeface="Cambria Math"/>
                      </a:rPr>
                      <m:t>𝑷𝒚</m:t>
                    </m:r>
                    <m:r>
                      <a:rPr lang="en-GB" sz="1400" b="1" i="1" smtClean="0">
                        <a:latin typeface="Cambria Math"/>
                      </a:rPr>
                      <m:t>=</m:t>
                    </m:r>
                    <m:r>
                      <a:rPr lang="en-GB" sz="1400" b="1" i="1" smtClean="0">
                        <a:latin typeface="Cambria Math"/>
                      </a:rPr>
                      <m:t>𝑸</m:t>
                    </m:r>
                  </m:oMath>
                </a14:m>
                <a:r>
                  <a:rPr lang="en-GB" sz="1400" b="1" dirty="0">
                    <a:latin typeface="Comic Sans MS" panose="030F0702030302020204" pitchFamily="66" charset="0"/>
                  </a:rPr>
                  <a:t>, where P and Q are functions of x. This is done by multiplying by an integrating factor to produce an exact equation</a:t>
                </a: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anose="030F0702030302020204" pitchFamily="66" charset="0"/>
                  </a:rPr>
                  <a:t>Find the general solution of the equation: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Before we can do anything with P, we need to write this in the above form (</a:t>
                </a:r>
                <a:r>
                  <a:rPr lang="en-US" sz="1400" dirty="0" err="1">
                    <a:latin typeface="Comic Sans MS" panose="030F0702030302020204" pitchFamily="66" charset="0"/>
                    <a:sym typeface="Wingdings" panose="05000000000000000000" pitchFamily="2" charset="2"/>
                  </a:rPr>
                  <a:t>ie</a:t>
                </a: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– with just </a:t>
                </a:r>
                <a:r>
                  <a:rPr lang="en-US" sz="1400" baseline="30000" dirty="0" err="1">
                    <a:latin typeface="Comic Sans MS" panose="030F0702030302020204" pitchFamily="66" charset="0"/>
                    <a:sym typeface="Wingdings" panose="05000000000000000000" pitchFamily="2" charset="2"/>
                  </a:rPr>
                  <a:t>dy</a:t>
                </a: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/</a:t>
                </a:r>
                <a:r>
                  <a:rPr lang="en-US" sz="1400" baseline="-250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dx</a:t>
                </a: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at the front)</a:t>
                </a: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7524" y="1600200"/>
                <a:ext cx="3456384" cy="3724835"/>
              </a:xfrm>
              <a:blipFill>
                <a:blip r:embed="rId2"/>
                <a:stretch>
                  <a:fillRect t="-14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83968" y="1484784"/>
                <a:ext cx="2276136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𝑐𝑜𝑠𝑥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+2</m:t>
                      </m:r>
                      <m:r>
                        <a:rPr lang="en-US" sz="1400" b="0" i="1" smtClean="0">
                          <a:latin typeface="Cambria Math"/>
                        </a:rPr>
                        <m:t>𝑦𝑠𝑖𝑛𝑥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𝑐𝑜𝑠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1484784"/>
                <a:ext cx="2276136" cy="501356"/>
              </a:xfrm>
              <a:prstGeom prst="rect">
                <a:avLst/>
              </a:prstGeom>
              <a:blipFill>
                <a:blip r:embed="rId3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644008" y="2132856"/>
                <a:ext cx="1872207" cy="501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+2</m:t>
                      </m:r>
                      <m:r>
                        <a:rPr lang="en-US" sz="1400" b="0" i="1" smtClean="0">
                          <a:latin typeface="Cambria Math"/>
                        </a:rPr>
                        <m:t>𝑦𝑡𝑎𝑛𝑥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𝑐𝑜𝑠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2132856"/>
                <a:ext cx="1872207" cy="501356"/>
              </a:xfrm>
              <a:prstGeom prst="rect">
                <a:avLst/>
              </a:prstGeom>
              <a:blipFill>
                <a:blip r:embed="rId4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c 17"/>
          <p:cNvSpPr/>
          <p:nvPr/>
        </p:nvSpPr>
        <p:spPr>
          <a:xfrm>
            <a:off x="6336196" y="1772816"/>
            <a:ext cx="396044" cy="612068"/>
          </a:xfrm>
          <a:prstGeom prst="arc">
            <a:avLst>
              <a:gd name="adj1" fmla="val 16200000"/>
              <a:gd name="adj2" fmla="val 542772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6732240" y="1664804"/>
            <a:ext cx="2196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Divide all terms by </a:t>
            </a:r>
            <a:r>
              <a:rPr lang="en-GB" sz="1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cosx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sz="1200" dirty="0" err="1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Sinx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becomes </a:t>
            </a:r>
            <a:r>
              <a:rPr lang="en-US" sz="1200" dirty="0" err="1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tanx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, cos</a:t>
            </a:r>
            <a:r>
              <a:rPr lang="en-US" sz="1200" baseline="300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4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x becomes cos</a:t>
            </a:r>
            <a:r>
              <a:rPr lang="en-US" sz="1200" baseline="300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3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x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671900" y="2816932"/>
                <a:ext cx="3348372" cy="501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𝑠𝑒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+2</m:t>
                      </m:r>
                      <m:r>
                        <a:rPr lang="en-US" sz="1400" b="0" i="1" smtClean="0">
                          <a:latin typeface="Cambria Math"/>
                        </a:rPr>
                        <m:t>𝑦𝑡𝑎𝑛𝑥𝑠𝑒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𝑐𝑜𝑠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1400" b="0" i="1" smtClean="0">
                          <a:latin typeface="Cambria Math"/>
                        </a:rPr>
                        <m:t>𝑥𝑠𝑒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900" y="2816932"/>
                <a:ext cx="3348372" cy="501356"/>
              </a:xfrm>
              <a:prstGeom prst="rect">
                <a:avLst/>
              </a:prstGeom>
              <a:blipFill>
                <a:blip r:embed="rId5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Arc 40"/>
          <p:cNvSpPr/>
          <p:nvPr/>
        </p:nvSpPr>
        <p:spPr>
          <a:xfrm>
            <a:off x="6696236" y="2420888"/>
            <a:ext cx="396044" cy="684076"/>
          </a:xfrm>
          <a:prstGeom prst="arc">
            <a:avLst>
              <a:gd name="adj1" fmla="val 16200000"/>
              <a:gd name="adj2" fmla="val 542772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7056276" y="2600908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by sec</a:t>
            </a:r>
            <a:r>
              <a:rPr lang="en-US" sz="12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x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707904" y="3429000"/>
                <a:ext cx="2736304" cy="501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𝑠𝑒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+2</m:t>
                      </m:r>
                      <m:r>
                        <a:rPr lang="en-US" sz="1400" b="0" i="1" smtClean="0">
                          <a:latin typeface="Cambria Math"/>
                        </a:rPr>
                        <m:t>𝑦𝑡𝑎𝑛𝑥𝑠𝑒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/>
                        </a:rPr>
                        <m:t>𝑐𝑜𝑠𝑥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3429000"/>
                <a:ext cx="2736304" cy="501356"/>
              </a:xfrm>
              <a:prstGeom prst="rect">
                <a:avLst/>
              </a:prstGeom>
              <a:blipFill>
                <a:blip r:embed="rId6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Arc 44"/>
          <p:cNvSpPr/>
          <p:nvPr/>
        </p:nvSpPr>
        <p:spPr>
          <a:xfrm>
            <a:off x="6732240" y="3104964"/>
            <a:ext cx="360040" cy="612068"/>
          </a:xfrm>
          <a:prstGeom prst="arc">
            <a:avLst>
              <a:gd name="adj1" fmla="val 16200000"/>
              <a:gd name="adj2" fmla="val 542772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7020272" y="3068960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As sec</a:t>
            </a:r>
            <a:r>
              <a:rPr lang="en-US" sz="12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x = </a:t>
            </a:r>
            <a:r>
              <a:rPr lang="en-US" sz="12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/cos</a:t>
            </a:r>
            <a:r>
              <a:rPr lang="en-US" sz="12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x, the right hand side can be simplified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7" name="Arc 46"/>
          <p:cNvSpPr/>
          <p:nvPr/>
        </p:nvSpPr>
        <p:spPr>
          <a:xfrm>
            <a:off x="6300192" y="3717032"/>
            <a:ext cx="360040" cy="612068"/>
          </a:xfrm>
          <a:prstGeom prst="arc">
            <a:avLst>
              <a:gd name="adj1" fmla="val 16200000"/>
              <a:gd name="adj2" fmla="val 542772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6660232" y="3681028"/>
            <a:ext cx="2375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Combine the left side into a single differential as you have seen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788025" y="4077072"/>
                <a:ext cx="1728192" cy="501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𝑦𝑠𝑒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/>
                        </a:rPr>
                        <m:t>𝑐𝑜𝑠𝑥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5" y="4077072"/>
                <a:ext cx="1728192" cy="501356"/>
              </a:xfrm>
              <a:prstGeom prst="rect">
                <a:avLst/>
              </a:prstGeom>
              <a:blipFill>
                <a:blip r:embed="rId7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Arc 49"/>
          <p:cNvSpPr/>
          <p:nvPr/>
        </p:nvSpPr>
        <p:spPr>
          <a:xfrm>
            <a:off x="6739898" y="4365104"/>
            <a:ext cx="360040" cy="612068"/>
          </a:xfrm>
          <a:prstGeom prst="arc">
            <a:avLst>
              <a:gd name="adj1" fmla="val 16200000"/>
              <a:gd name="adj2" fmla="val 542772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075768" y="4653136"/>
                <a:ext cx="1809128" cy="657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𝑦𝑠𝑒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400" i="1">
                              <a:latin typeface="Cambria Math"/>
                            </a:rPr>
                            <m:t>𝑐𝑜𝑠𝑥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768" y="4653136"/>
                <a:ext cx="1809128" cy="6574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/>
          <p:cNvSpPr txBox="1"/>
          <p:nvPr/>
        </p:nvSpPr>
        <p:spPr>
          <a:xfrm>
            <a:off x="7027930" y="4473116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Integrate – cancels out the </a:t>
            </a:r>
            <a:r>
              <a:rPr lang="en-US" sz="12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d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/</a:t>
            </a:r>
            <a:r>
              <a:rPr lang="en-US" sz="12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dx</a:t>
            </a:r>
            <a:endParaRPr lang="en-GB" sz="12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3" name="Arc 52"/>
          <p:cNvSpPr/>
          <p:nvPr/>
        </p:nvSpPr>
        <p:spPr>
          <a:xfrm>
            <a:off x="6588224" y="5013176"/>
            <a:ext cx="360040" cy="576064"/>
          </a:xfrm>
          <a:prstGeom prst="arc">
            <a:avLst>
              <a:gd name="adj1" fmla="val 16200000"/>
              <a:gd name="adj2" fmla="val 542772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/>
          <p:cNvSpPr txBox="1"/>
          <p:nvPr/>
        </p:nvSpPr>
        <p:spPr>
          <a:xfrm>
            <a:off x="6840252" y="5085184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 the right side</a:t>
            </a:r>
            <a:endParaRPr lang="en-GB" sz="12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076056" y="5409220"/>
                <a:ext cx="17281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𝑦𝑠𝑒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/>
                        </a:rPr>
                        <m:t>𝑠𝑖𝑛𝑥</m:t>
                      </m:r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  <m:r>
                        <a:rPr lang="en-US" sz="14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5409220"/>
                <a:ext cx="1728192" cy="307777"/>
              </a:xfrm>
              <a:prstGeom prst="rect">
                <a:avLst/>
              </a:prstGeom>
              <a:blipFill>
                <a:blip r:embed="rId9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Arc 55"/>
          <p:cNvSpPr/>
          <p:nvPr/>
        </p:nvSpPr>
        <p:spPr>
          <a:xfrm>
            <a:off x="7128284" y="5553236"/>
            <a:ext cx="360040" cy="576064"/>
          </a:xfrm>
          <a:prstGeom prst="arc">
            <a:avLst>
              <a:gd name="adj1" fmla="val 16200000"/>
              <a:gd name="adj2" fmla="val 542772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7472668" y="5481228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Divide by sec</a:t>
            </a:r>
            <a:r>
              <a:rPr lang="en-US" sz="12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x (same as multiplying by cos</a:t>
            </a:r>
            <a:r>
              <a:rPr lang="en-US" sz="12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x)</a:t>
            </a:r>
            <a:endParaRPr lang="en-GB" sz="12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472100" y="5949280"/>
                <a:ext cx="19802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𝑦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/>
                        </a:rPr>
                        <m:t>𝑐𝑜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</a:rPr>
                        <m:t>(</m:t>
                      </m:r>
                      <m:r>
                        <a:rPr lang="en-US" sz="1400" b="0" i="1" smtClean="0">
                          <a:latin typeface="Cambria Math"/>
                        </a:rPr>
                        <m:t>𝑠𝑖𝑛𝑥</m:t>
                      </m:r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  <m:r>
                        <a:rPr lang="en-US" sz="1400" b="0" i="1" smtClean="0">
                          <a:latin typeface="Cambria Math"/>
                        </a:rPr>
                        <m:t>𝐶</m:t>
                      </m:r>
                      <m:r>
                        <a:rPr lang="en-US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100" y="5949280"/>
                <a:ext cx="1980220" cy="307777"/>
              </a:xfrm>
              <a:prstGeom prst="rect">
                <a:avLst/>
              </a:prstGeom>
              <a:blipFill>
                <a:blip r:embed="rId10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5976156" y="2960948"/>
            <a:ext cx="936104" cy="25202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/>
          <p:cNvSpPr/>
          <p:nvPr/>
        </p:nvSpPr>
        <p:spPr>
          <a:xfrm>
            <a:off x="3779912" y="2960948"/>
            <a:ext cx="540060" cy="25202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/>
          <p:cNvSpPr/>
          <p:nvPr/>
        </p:nvSpPr>
        <p:spPr>
          <a:xfrm>
            <a:off x="5256076" y="2960948"/>
            <a:ext cx="540060" cy="25202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/>
          <p:cNvSpPr/>
          <p:nvPr/>
        </p:nvSpPr>
        <p:spPr>
          <a:xfrm>
            <a:off x="6408204" y="2960948"/>
            <a:ext cx="540060" cy="25202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5">
                <a:extLst>
                  <a:ext uri="{FF2B5EF4-FFF2-40B4-BE49-F238E27FC236}">
                    <a16:creationId xmlns:a16="http://schemas.microsoft.com/office/drawing/2014/main" id="{C6A7C041-B34B-41C4-86FD-EC7694B8976E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23604" cy="50135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  <m:r>
                        <a:rPr lang="en-US" sz="1400" b="0" i="1" smtClean="0">
                          <a:latin typeface="Cambria Math"/>
                        </a:rPr>
                        <m:t>𝑃𝑦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/>
                        </a:rPr>
                        <m:t>𝑄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5">
                <a:extLst>
                  <a:ext uri="{FF2B5EF4-FFF2-40B4-BE49-F238E27FC236}">
                    <a16:creationId xmlns:a16="http://schemas.microsoft.com/office/drawing/2014/main" id="{C6A7C041-B34B-41C4-86FD-EC7694B897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23604" cy="50135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24">
                <a:extLst>
                  <a:ext uri="{FF2B5EF4-FFF2-40B4-BE49-F238E27FC236}">
                    <a16:creationId xmlns:a16="http://schemas.microsoft.com/office/drawing/2014/main" id="{9995C00D-9301-4743-88A3-36B2E2586F02}"/>
                  </a:ext>
                </a:extLst>
              </p:cNvPr>
              <p:cNvSpPr txBox="1"/>
              <p:nvPr/>
            </p:nvSpPr>
            <p:spPr>
              <a:xfrm>
                <a:off x="1872208" y="108012"/>
                <a:ext cx="1954125" cy="3418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𝑀</m:t>
                      </m:r>
                      <m:r>
                        <a:rPr lang="en-GB" sz="1400" b="0" i="1" smtClean="0">
                          <a:latin typeface="Cambria Math"/>
                        </a:rPr>
                        <m:t>𝑢𝑙𝑡𝑖𝑝𝑙𝑦</m:t>
                      </m:r>
                      <m:r>
                        <a:rPr lang="en-GB" sz="1400" b="0" i="1" smtClean="0">
                          <a:latin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</a:rPr>
                        <m:t>𝑎𝑙𝑙</m:t>
                      </m:r>
                      <m:r>
                        <a:rPr lang="en-GB" sz="1400" b="0" i="1" smtClean="0">
                          <a:latin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</a:rPr>
                        <m:t>𝑏𝑦</m:t>
                      </m:r>
                      <m:r>
                        <a:rPr lang="en-GB" sz="1400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𝑃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𝑑𝑥</m:t>
                              </m:r>
                            </m:e>
                          </m:nary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TextBox 24">
                <a:extLst>
                  <a:ext uri="{FF2B5EF4-FFF2-40B4-BE49-F238E27FC236}">
                    <a16:creationId xmlns:a16="http://schemas.microsoft.com/office/drawing/2014/main" id="{9995C00D-9301-4743-88A3-36B2E2586F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208" y="108012"/>
                <a:ext cx="1954125" cy="341888"/>
              </a:xfrm>
              <a:prstGeom prst="rect">
                <a:avLst/>
              </a:prstGeom>
              <a:blipFill>
                <a:blip r:embed="rId12"/>
                <a:stretch>
                  <a:fillRect t="-70000" r="-615" b="-88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29">
                <a:extLst>
                  <a:ext uri="{FF2B5EF4-FFF2-40B4-BE49-F238E27FC236}">
                    <a16:creationId xmlns:a16="http://schemas.microsoft.com/office/drawing/2014/main" id="{DCD9BACB-9598-4E78-85A7-3C6DA3A7182F}"/>
                  </a:ext>
                </a:extLst>
              </p:cNvPr>
              <p:cNvSpPr txBox="1"/>
              <p:nvPr/>
            </p:nvSpPr>
            <p:spPr>
              <a:xfrm>
                <a:off x="7592357" y="0"/>
                <a:ext cx="1551643" cy="50135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9" name="TextBox 29">
                <a:extLst>
                  <a:ext uri="{FF2B5EF4-FFF2-40B4-BE49-F238E27FC236}">
                    <a16:creationId xmlns:a16="http://schemas.microsoft.com/office/drawing/2014/main" id="{DCD9BACB-9598-4E78-85A7-3C6DA3A718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2357" y="0"/>
                <a:ext cx="1551643" cy="50135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Rectangle 2">
            <a:extLst>
              <a:ext uri="{FF2B5EF4-FFF2-40B4-BE49-F238E27FC236}">
                <a16:creationId xmlns:a16="http://schemas.microsoft.com/office/drawing/2014/main" id="{BD83CFF2-FE95-446D-AB57-7047C2146A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3600" dirty="0">
                <a:latin typeface="Comic Sans MS" pitchFamily="66" charset="0"/>
              </a:rPr>
              <a:t>Methods in Differential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8">
                <a:extLst>
                  <a:ext uri="{FF2B5EF4-FFF2-40B4-BE49-F238E27FC236}">
                    <a16:creationId xmlns:a16="http://schemas.microsoft.com/office/drawing/2014/main" id="{9F129AE2-6CD9-4E19-9F90-9FCAE9B984A0}"/>
                  </a:ext>
                </a:extLst>
              </p:cNvPr>
              <p:cNvSpPr txBox="1"/>
              <p:nvPr/>
            </p:nvSpPr>
            <p:spPr>
              <a:xfrm>
                <a:off x="764541" y="3681464"/>
                <a:ext cx="2569229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𝑐𝑜𝑠𝑥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/>
                        </a:rPr>
                        <m:t>+2</m:t>
                      </m:r>
                      <m:r>
                        <a:rPr lang="en-US" sz="1600" b="0" i="1" smtClean="0">
                          <a:latin typeface="Cambria Math"/>
                        </a:rPr>
                        <m:t>𝑦𝑠𝑖𝑛𝑥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𝑐𝑜𝑠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4" name="TextBox 8">
                <a:extLst>
                  <a:ext uri="{FF2B5EF4-FFF2-40B4-BE49-F238E27FC236}">
                    <a16:creationId xmlns:a16="http://schemas.microsoft.com/office/drawing/2014/main" id="{9F129AE2-6CD9-4E19-9F90-9FCAE9B98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541" y="3681464"/>
                <a:ext cx="2569229" cy="55983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22">
            <a:extLst>
              <a:ext uri="{FF2B5EF4-FFF2-40B4-BE49-F238E27FC236}">
                <a16:creationId xmlns:a16="http://schemas.microsoft.com/office/drawing/2014/main" id="{E56A95AC-6645-4EE7-81E6-A82DA94EF2BF}"/>
              </a:ext>
            </a:extLst>
          </p:cNvPr>
          <p:cNvCxnSpPr/>
          <p:nvPr/>
        </p:nvCxnSpPr>
        <p:spPr>
          <a:xfrm>
            <a:off x="1332148" y="288032"/>
            <a:ext cx="498764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テキスト ボックス 3">
            <a:extLst>
              <a:ext uri="{FF2B5EF4-FFF2-40B4-BE49-F238E27FC236}">
                <a16:creationId xmlns:a16="http://schemas.microsoft.com/office/drawing/2014/main" id="{B1B1F52C-4256-4275-8594-083B9ED4E9B0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7A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92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 animBg="1"/>
      <p:bldP spid="42" grpId="0"/>
      <p:bldP spid="44" grpId="0"/>
      <p:bldP spid="45" grpId="0" animBg="1"/>
      <p:bldP spid="46" grpId="0"/>
      <p:bldP spid="47" grpId="0" animBg="1"/>
      <p:bldP spid="48" grpId="0"/>
      <p:bldP spid="49" grpId="0"/>
      <p:bldP spid="50" grpId="0" animBg="1"/>
      <p:bldP spid="51" grpId="0"/>
      <p:bldP spid="52" grpId="0"/>
      <p:bldP spid="53" grpId="0" animBg="1"/>
      <p:bldP spid="54" grpId="0"/>
      <p:bldP spid="55" grpId="0"/>
      <p:bldP spid="56" grpId="0" animBg="1"/>
      <p:bldP spid="57" grpId="0"/>
      <p:bldP spid="58" grpId="0"/>
      <p:bldP spid="8" grpId="0" animBg="1"/>
      <p:bldP spid="8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7524" y="1600200"/>
                <a:ext cx="3456384" cy="3948953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anose="030F0702030302020204" pitchFamily="66" charset="0"/>
                  </a:rPr>
                  <a:t>You can solve first order linear differential equations of the type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 smtClean="0">
                            <a:latin typeface="Cambria Math"/>
                          </a:rPr>
                          <m:t>𝒅𝒚</m:t>
                        </m:r>
                      </m:num>
                      <m:den>
                        <m:r>
                          <a:rPr lang="en-GB" sz="1400" b="1" i="1" smtClean="0">
                            <a:latin typeface="Cambria Math"/>
                          </a:rPr>
                          <m:t>𝒅𝒙</m:t>
                        </m:r>
                      </m:den>
                    </m:f>
                    <m:r>
                      <a:rPr lang="en-GB" sz="1400" b="1" i="1" smtClean="0">
                        <a:latin typeface="Cambria Math"/>
                      </a:rPr>
                      <m:t>+</m:t>
                    </m:r>
                    <m:r>
                      <a:rPr lang="en-GB" sz="1400" b="1" i="1" smtClean="0">
                        <a:latin typeface="Cambria Math"/>
                      </a:rPr>
                      <m:t>𝑷𝒚</m:t>
                    </m:r>
                    <m:r>
                      <a:rPr lang="en-GB" sz="1400" b="1" i="1" smtClean="0">
                        <a:latin typeface="Cambria Math"/>
                      </a:rPr>
                      <m:t>=</m:t>
                    </m:r>
                    <m:r>
                      <a:rPr lang="en-GB" sz="1400" b="1" i="1" smtClean="0">
                        <a:latin typeface="Cambria Math"/>
                      </a:rPr>
                      <m:t>𝑸</m:t>
                    </m:r>
                  </m:oMath>
                </a14:m>
                <a:r>
                  <a:rPr lang="en-GB" sz="1400" b="1" dirty="0">
                    <a:latin typeface="Comic Sans MS" panose="030F0702030302020204" pitchFamily="66" charset="0"/>
                  </a:rPr>
                  <a:t>, where P and Q are functions of x. This is done by multiplying by an integrating factor to produce an exact equation</a:t>
                </a: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anose="030F0702030302020204" pitchFamily="66" charset="0"/>
                  </a:rPr>
                  <a:t>Find the general solution of the equation: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Find the particular solution of the above equation given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=2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7524" y="1600200"/>
                <a:ext cx="3456384" cy="3948953"/>
              </a:xfrm>
              <a:blipFill>
                <a:blip r:embed="rId2"/>
                <a:stretch>
                  <a:fillRect t="-13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935959" y="4326668"/>
                <a:ext cx="215686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𝑦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𝑐𝑜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𝑥</m:t>
                      </m:r>
                      <m:r>
                        <a:rPr lang="en-US" sz="1600" b="0" i="1" smtClean="0">
                          <a:latin typeface="Cambria Math"/>
                        </a:rPr>
                        <m:t>(</m:t>
                      </m:r>
                      <m:r>
                        <a:rPr lang="en-US" sz="1600" b="0" i="1" smtClean="0">
                          <a:latin typeface="Cambria Math"/>
                        </a:rPr>
                        <m:t>𝑠𝑖𝑛𝑥</m:t>
                      </m:r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r>
                        <a:rPr lang="en-US" sz="1600" b="0" i="1" smtClean="0">
                          <a:latin typeface="Cambria Math"/>
                        </a:rPr>
                        <m:t>𝐶</m:t>
                      </m:r>
                      <m:r>
                        <a:rPr lang="en-US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959" y="4326668"/>
                <a:ext cx="2156864" cy="338554"/>
              </a:xfrm>
              <a:prstGeom prst="rect">
                <a:avLst/>
              </a:prstGeom>
              <a:blipFill>
                <a:blip r:embed="rId3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5">
                <a:extLst>
                  <a:ext uri="{FF2B5EF4-FFF2-40B4-BE49-F238E27FC236}">
                    <a16:creationId xmlns:a16="http://schemas.microsoft.com/office/drawing/2014/main" id="{C6A7C041-B34B-41C4-86FD-EC7694B8976E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23604" cy="50135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  <m:r>
                        <a:rPr lang="en-US" sz="1400" b="0" i="1" smtClean="0">
                          <a:latin typeface="Cambria Math"/>
                        </a:rPr>
                        <m:t>𝑃𝑦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/>
                        </a:rPr>
                        <m:t>𝑄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5">
                <a:extLst>
                  <a:ext uri="{FF2B5EF4-FFF2-40B4-BE49-F238E27FC236}">
                    <a16:creationId xmlns:a16="http://schemas.microsoft.com/office/drawing/2014/main" id="{C6A7C041-B34B-41C4-86FD-EC7694B897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23604" cy="5013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24">
                <a:extLst>
                  <a:ext uri="{FF2B5EF4-FFF2-40B4-BE49-F238E27FC236}">
                    <a16:creationId xmlns:a16="http://schemas.microsoft.com/office/drawing/2014/main" id="{9995C00D-9301-4743-88A3-36B2E2586F02}"/>
                  </a:ext>
                </a:extLst>
              </p:cNvPr>
              <p:cNvSpPr txBox="1"/>
              <p:nvPr/>
            </p:nvSpPr>
            <p:spPr>
              <a:xfrm>
                <a:off x="1872208" y="108012"/>
                <a:ext cx="1954125" cy="34188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𝑀</m:t>
                      </m:r>
                      <m:r>
                        <a:rPr lang="en-GB" sz="1400" b="0" i="1" smtClean="0">
                          <a:latin typeface="Cambria Math"/>
                        </a:rPr>
                        <m:t>𝑢𝑙𝑡𝑖𝑝𝑙𝑦</m:t>
                      </m:r>
                      <m:r>
                        <a:rPr lang="en-GB" sz="1400" b="0" i="1" smtClean="0">
                          <a:latin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</a:rPr>
                        <m:t>𝑎𝑙𝑙</m:t>
                      </m:r>
                      <m:r>
                        <a:rPr lang="en-GB" sz="1400" b="0" i="1" smtClean="0">
                          <a:latin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</a:rPr>
                        <m:t>𝑏𝑦</m:t>
                      </m:r>
                      <m:r>
                        <a:rPr lang="en-GB" sz="1400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𝑃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𝑑𝑥</m:t>
                              </m:r>
                            </m:e>
                          </m:nary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TextBox 24">
                <a:extLst>
                  <a:ext uri="{FF2B5EF4-FFF2-40B4-BE49-F238E27FC236}">
                    <a16:creationId xmlns:a16="http://schemas.microsoft.com/office/drawing/2014/main" id="{9995C00D-9301-4743-88A3-36B2E2586F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208" y="108012"/>
                <a:ext cx="1954125" cy="341888"/>
              </a:xfrm>
              <a:prstGeom prst="rect">
                <a:avLst/>
              </a:prstGeom>
              <a:blipFill>
                <a:blip r:embed="rId5"/>
                <a:stretch>
                  <a:fillRect t="-70000" r="-615" b="-88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29">
                <a:extLst>
                  <a:ext uri="{FF2B5EF4-FFF2-40B4-BE49-F238E27FC236}">
                    <a16:creationId xmlns:a16="http://schemas.microsoft.com/office/drawing/2014/main" id="{DCD9BACB-9598-4E78-85A7-3C6DA3A7182F}"/>
                  </a:ext>
                </a:extLst>
              </p:cNvPr>
              <p:cNvSpPr txBox="1"/>
              <p:nvPr/>
            </p:nvSpPr>
            <p:spPr>
              <a:xfrm>
                <a:off x="7592357" y="0"/>
                <a:ext cx="1551643" cy="50135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9" name="TextBox 29">
                <a:extLst>
                  <a:ext uri="{FF2B5EF4-FFF2-40B4-BE49-F238E27FC236}">
                    <a16:creationId xmlns:a16="http://schemas.microsoft.com/office/drawing/2014/main" id="{DCD9BACB-9598-4E78-85A7-3C6DA3A718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2357" y="0"/>
                <a:ext cx="1551643" cy="50135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Rectangle 2">
            <a:extLst>
              <a:ext uri="{FF2B5EF4-FFF2-40B4-BE49-F238E27FC236}">
                <a16:creationId xmlns:a16="http://schemas.microsoft.com/office/drawing/2014/main" id="{BD83CFF2-FE95-446D-AB57-7047C2146A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3600" dirty="0">
                <a:latin typeface="Comic Sans MS" pitchFamily="66" charset="0"/>
              </a:rPr>
              <a:t>Methods in Differential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8">
                <a:extLst>
                  <a:ext uri="{FF2B5EF4-FFF2-40B4-BE49-F238E27FC236}">
                    <a16:creationId xmlns:a16="http://schemas.microsoft.com/office/drawing/2014/main" id="{9F129AE2-6CD9-4E19-9F90-9FCAE9B984A0}"/>
                  </a:ext>
                </a:extLst>
              </p:cNvPr>
              <p:cNvSpPr txBox="1"/>
              <p:nvPr/>
            </p:nvSpPr>
            <p:spPr>
              <a:xfrm>
                <a:off x="764541" y="3681464"/>
                <a:ext cx="2569229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𝑐𝑜𝑠𝑥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/>
                        </a:rPr>
                        <m:t>+2</m:t>
                      </m:r>
                      <m:r>
                        <a:rPr lang="en-US" sz="1600" b="0" i="1" smtClean="0">
                          <a:latin typeface="Cambria Math"/>
                        </a:rPr>
                        <m:t>𝑦𝑠𝑖𝑛𝑥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𝑐𝑜𝑠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4" name="TextBox 8">
                <a:extLst>
                  <a:ext uri="{FF2B5EF4-FFF2-40B4-BE49-F238E27FC236}">
                    <a16:creationId xmlns:a16="http://schemas.microsoft.com/office/drawing/2014/main" id="{9F129AE2-6CD9-4E19-9F90-9FCAE9B98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541" y="3681464"/>
                <a:ext cx="2569229" cy="5598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57">
                <a:extLst>
                  <a:ext uri="{FF2B5EF4-FFF2-40B4-BE49-F238E27FC236}">
                    <a16:creationId xmlns:a16="http://schemas.microsoft.com/office/drawing/2014/main" id="{21E3A30E-C2C9-402C-88F9-137DA0734529}"/>
                  </a:ext>
                </a:extLst>
              </p:cNvPr>
              <p:cNvSpPr txBox="1"/>
              <p:nvPr/>
            </p:nvSpPr>
            <p:spPr>
              <a:xfrm>
                <a:off x="4396336" y="1520715"/>
                <a:ext cx="215686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𝑦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𝑐𝑜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𝑥</m:t>
                      </m:r>
                      <m:r>
                        <a:rPr lang="en-US" sz="1600" b="0" i="1" smtClean="0">
                          <a:latin typeface="Cambria Math"/>
                        </a:rPr>
                        <m:t>(</m:t>
                      </m:r>
                      <m:r>
                        <a:rPr lang="en-US" sz="1600" b="0" i="1" smtClean="0">
                          <a:latin typeface="Cambria Math"/>
                        </a:rPr>
                        <m:t>𝑠𝑖𝑛𝑥</m:t>
                      </m:r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r>
                        <a:rPr lang="en-US" sz="1600" b="0" i="1" smtClean="0">
                          <a:latin typeface="Cambria Math"/>
                        </a:rPr>
                        <m:t>𝐶</m:t>
                      </m:r>
                      <m:r>
                        <a:rPr lang="en-US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4" name="TextBox 57">
                <a:extLst>
                  <a:ext uri="{FF2B5EF4-FFF2-40B4-BE49-F238E27FC236}">
                    <a16:creationId xmlns:a16="http://schemas.microsoft.com/office/drawing/2014/main" id="{21E3A30E-C2C9-402C-88F9-137DA07345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336" y="1520715"/>
                <a:ext cx="2156864" cy="338554"/>
              </a:xfrm>
              <a:prstGeom prst="rect">
                <a:avLst/>
              </a:prstGeom>
              <a:blipFill>
                <a:blip r:embed="rId8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57">
                <a:extLst>
                  <a:ext uri="{FF2B5EF4-FFF2-40B4-BE49-F238E27FC236}">
                    <a16:creationId xmlns:a16="http://schemas.microsoft.com/office/drawing/2014/main" id="{A6628B00-5580-43C0-9F86-E8B9DB91BD26}"/>
                  </a:ext>
                </a:extLst>
              </p:cNvPr>
              <p:cNvSpPr txBox="1"/>
              <p:nvPr/>
            </p:nvSpPr>
            <p:spPr>
              <a:xfrm>
                <a:off x="4477018" y="1968950"/>
                <a:ext cx="23271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𝑐𝑜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(0)</m:t>
                      </m:r>
                      <m:r>
                        <a:rPr lang="en-US" sz="1600" b="0" i="1" smtClean="0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/>
                        </a:rPr>
                        <m:t>sin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⁡(0)</m:t>
                      </m:r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r>
                        <a:rPr lang="en-US" sz="1600" b="0" i="1" smtClean="0">
                          <a:latin typeface="Cambria Math"/>
                        </a:rPr>
                        <m:t>𝐶</m:t>
                      </m:r>
                      <m:r>
                        <a:rPr lang="en-US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5" name="TextBox 57">
                <a:extLst>
                  <a:ext uri="{FF2B5EF4-FFF2-40B4-BE49-F238E27FC236}">
                    <a16:creationId xmlns:a16="http://schemas.microsoft.com/office/drawing/2014/main" id="{A6628B00-5580-43C0-9F86-E8B9DB91BD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7018" y="1968950"/>
                <a:ext cx="2327193" cy="338554"/>
              </a:xfrm>
              <a:prstGeom prst="rect">
                <a:avLst/>
              </a:prstGeom>
              <a:blipFill>
                <a:blip r:embed="rId9"/>
                <a:stretch>
                  <a:fillRect r="-262"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57">
                <a:extLst>
                  <a:ext uri="{FF2B5EF4-FFF2-40B4-BE49-F238E27FC236}">
                    <a16:creationId xmlns:a16="http://schemas.microsoft.com/office/drawing/2014/main" id="{228FB17A-0053-4DE8-B05E-A04DFBA3ED25}"/>
                  </a:ext>
                </a:extLst>
              </p:cNvPr>
              <p:cNvSpPr txBox="1"/>
              <p:nvPr/>
            </p:nvSpPr>
            <p:spPr>
              <a:xfrm>
                <a:off x="4423230" y="2408222"/>
                <a:ext cx="79422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6" name="TextBox 57">
                <a:extLst>
                  <a:ext uri="{FF2B5EF4-FFF2-40B4-BE49-F238E27FC236}">
                    <a16:creationId xmlns:a16="http://schemas.microsoft.com/office/drawing/2014/main" id="{228FB17A-0053-4DE8-B05E-A04DFBA3E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230" y="2408222"/>
                <a:ext cx="794229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57">
                <a:extLst>
                  <a:ext uri="{FF2B5EF4-FFF2-40B4-BE49-F238E27FC236}">
                    <a16:creationId xmlns:a16="http://schemas.microsoft.com/office/drawing/2014/main" id="{95CB01B0-30D7-4D58-8DA3-E64D9B64AE9C}"/>
                  </a:ext>
                </a:extLst>
              </p:cNvPr>
              <p:cNvSpPr txBox="1"/>
              <p:nvPr/>
            </p:nvSpPr>
            <p:spPr>
              <a:xfrm>
                <a:off x="5292806" y="3519845"/>
                <a:ext cx="215686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𝑦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𝑐𝑜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𝑥</m:t>
                      </m:r>
                      <m:r>
                        <a:rPr lang="en-US" sz="1600" b="0" i="1" smtClean="0">
                          <a:latin typeface="Cambria Math"/>
                        </a:rPr>
                        <m:t>(</m:t>
                      </m:r>
                      <m:r>
                        <a:rPr lang="en-US" sz="1600" b="0" i="1" smtClean="0">
                          <a:latin typeface="Cambria Math"/>
                        </a:rPr>
                        <m:t>𝑠𝑖𝑛𝑥</m:t>
                      </m:r>
                      <m:r>
                        <a:rPr lang="en-US" sz="1600" b="0" i="1" smtClean="0">
                          <a:latin typeface="Cambria Math"/>
                        </a:rPr>
                        <m:t>+2)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7" name="TextBox 57">
                <a:extLst>
                  <a:ext uri="{FF2B5EF4-FFF2-40B4-BE49-F238E27FC236}">
                    <a16:creationId xmlns:a16="http://schemas.microsoft.com/office/drawing/2014/main" id="{95CB01B0-30D7-4D58-8DA3-E64D9B64AE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806" y="3519845"/>
                <a:ext cx="2156864" cy="338554"/>
              </a:xfrm>
              <a:prstGeom prst="rect">
                <a:avLst/>
              </a:prstGeom>
              <a:blipFill>
                <a:blip r:embed="rId11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Arc 17">
            <a:extLst>
              <a:ext uri="{FF2B5EF4-FFF2-40B4-BE49-F238E27FC236}">
                <a16:creationId xmlns:a16="http://schemas.microsoft.com/office/drawing/2014/main" id="{4B73F54C-ADE2-4F0B-8AC1-B81A4A4E5347}"/>
              </a:ext>
            </a:extLst>
          </p:cNvPr>
          <p:cNvSpPr/>
          <p:nvPr/>
        </p:nvSpPr>
        <p:spPr>
          <a:xfrm>
            <a:off x="6640996" y="1719027"/>
            <a:ext cx="351475" cy="441467"/>
          </a:xfrm>
          <a:prstGeom prst="arc">
            <a:avLst>
              <a:gd name="adj1" fmla="val 16200000"/>
              <a:gd name="adj2" fmla="val 542772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TextBox 18">
            <a:extLst>
              <a:ext uri="{FF2B5EF4-FFF2-40B4-BE49-F238E27FC236}">
                <a16:creationId xmlns:a16="http://schemas.microsoft.com/office/drawing/2014/main" id="{C47AEA1C-15FE-4C45-B937-3321810C668E}"/>
              </a:ext>
            </a:extLst>
          </p:cNvPr>
          <p:cNvSpPr txBox="1"/>
          <p:nvPr/>
        </p:nvSpPr>
        <p:spPr>
          <a:xfrm>
            <a:off x="6965322" y="1611015"/>
            <a:ext cx="1667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the values we are given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6" name="Arc 17">
            <a:extLst>
              <a:ext uri="{FF2B5EF4-FFF2-40B4-BE49-F238E27FC236}">
                <a16:creationId xmlns:a16="http://schemas.microsoft.com/office/drawing/2014/main" id="{C824C883-8F72-485A-BCBE-C6BF64193360}"/>
              </a:ext>
            </a:extLst>
          </p:cNvPr>
          <p:cNvSpPr/>
          <p:nvPr/>
        </p:nvSpPr>
        <p:spPr>
          <a:xfrm>
            <a:off x="6551349" y="2149332"/>
            <a:ext cx="351475" cy="441467"/>
          </a:xfrm>
          <a:prstGeom prst="arc">
            <a:avLst>
              <a:gd name="adj1" fmla="val 16200000"/>
              <a:gd name="adj2" fmla="val 5427725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18">
                <a:extLst>
                  <a:ext uri="{FF2B5EF4-FFF2-40B4-BE49-F238E27FC236}">
                    <a16:creationId xmlns:a16="http://schemas.microsoft.com/office/drawing/2014/main" id="{F79CF4D7-F9B8-432E-B648-9BC892AF67EB}"/>
                  </a:ext>
                </a:extLst>
              </p:cNvPr>
              <p:cNvSpPr txBox="1"/>
              <p:nvPr/>
            </p:nvSpPr>
            <p:spPr>
              <a:xfrm>
                <a:off x="6866710" y="2229579"/>
                <a:ext cx="108498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Calculate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7" name="TextBox 18">
                <a:extLst>
                  <a:ext uri="{FF2B5EF4-FFF2-40B4-BE49-F238E27FC236}">
                    <a16:creationId xmlns:a16="http://schemas.microsoft.com/office/drawing/2014/main" id="{F79CF4D7-F9B8-432E-B648-9BC892AF67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6710" y="2229579"/>
                <a:ext cx="1084984" cy="276999"/>
              </a:xfrm>
              <a:prstGeom prst="rect">
                <a:avLst/>
              </a:prstGeom>
              <a:blipFill>
                <a:blip r:embed="rId12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18">
                <a:extLst>
                  <a:ext uri="{FF2B5EF4-FFF2-40B4-BE49-F238E27FC236}">
                    <a16:creationId xmlns:a16="http://schemas.microsoft.com/office/drawing/2014/main" id="{73D4C9E2-EA95-4803-8007-326D0E7281C1}"/>
                  </a:ext>
                </a:extLst>
              </p:cNvPr>
              <p:cNvSpPr txBox="1"/>
              <p:nvPr/>
            </p:nvSpPr>
            <p:spPr>
              <a:xfrm>
                <a:off x="4177553" y="2901931"/>
                <a:ext cx="45092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Now we know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we can write the particular solution!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8" name="TextBox 18">
                <a:extLst>
                  <a:ext uri="{FF2B5EF4-FFF2-40B4-BE49-F238E27FC236}">
                    <a16:creationId xmlns:a16="http://schemas.microsoft.com/office/drawing/2014/main" id="{73D4C9E2-EA95-4803-8007-326D0E728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7553" y="2901931"/>
                <a:ext cx="4509247" cy="523220"/>
              </a:xfrm>
              <a:prstGeom prst="rect">
                <a:avLst/>
              </a:prstGeom>
              <a:blipFill>
                <a:blip r:embed="rId13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Arrow Connector 22">
            <a:extLst>
              <a:ext uri="{FF2B5EF4-FFF2-40B4-BE49-F238E27FC236}">
                <a16:creationId xmlns:a16="http://schemas.microsoft.com/office/drawing/2014/main" id="{776630D6-E99A-44B3-9FD7-AA55B0B347FF}"/>
              </a:ext>
            </a:extLst>
          </p:cNvPr>
          <p:cNvCxnSpPr/>
          <p:nvPr/>
        </p:nvCxnSpPr>
        <p:spPr>
          <a:xfrm>
            <a:off x="1332148" y="288032"/>
            <a:ext cx="498764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テキスト ボックス 3">
            <a:extLst>
              <a:ext uri="{FF2B5EF4-FFF2-40B4-BE49-F238E27FC236}">
                <a16:creationId xmlns:a16="http://schemas.microsoft.com/office/drawing/2014/main" id="{ABDB47FC-45D7-446F-A749-ADCB7FB3F248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7A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80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9" grpId="0" animBg="1"/>
      <p:bldP spid="65" grpId="0"/>
      <p:bldP spid="66" grpId="0" animBg="1"/>
      <p:bldP spid="67" grpId="0"/>
      <p:bldP spid="6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C28D9FB-2C9E-4742-95EE-46B11A8A5B22}"/>
              </a:ext>
            </a:extLst>
          </p:cNvPr>
          <p:cNvSpPr/>
          <p:nvPr/>
        </p:nvSpPr>
        <p:spPr>
          <a:xfrm>
            <a:off x="857235" y="1316007"/>
            <a:ext cx="7410427" cy="431656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13800" b="1" dirty="0">
                <a:ln w="38100">
                  <a:solidFill>
                    <a:srgbClr val="FFFF00"/>
                  </a:solidFill>
                  <a:prstDash val="solid"/>
                </a:ln>
                <a:latin typeface="French Script MT" panose="03020402040607040605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13800" b="1" dirty="0">
                <a:ln w="38100">
                  <a:solidFill>
                    <a:srgbClr val="FFFF00"/>
                  </a:solidFill>
                  <a:prstDash val="solid"/>
                </a:ln>
                <a:latin typeface="French Script MT" panose="03020402040607040605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Exercise 7B</a:t>
            </a:r>
            <a:endParaRPr lang="ja-JP" altLang="en-US" sz="13800" b="1" dirty="0">
              <a:ln w="38100">
                <a:solidFill>
                  <a:srgbClr val="FFFF00"/>
                </a:solidFill>
                <a:prstDash val="solid"/>
              </a:ln>
              <a:latin typeface="French Script MT" panose="03020402040607040605" pitchFamily="66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3557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516" y="1600200"/>
                <a:ext cx="3600400" cy="927847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anose="030F0702030302020204" pitchFamily="66" charset="0"/>
                  </a:rPr>
                  <a:t>You can find the general solution of the linear second order differential equation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/>
                      </a:rPr>
                      <m:t>𝒂</m:t>
                    </m:r>
                    <m:f>
                      <m:f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1" i="1" smtClean="0">
                                <a:latin typeface="Cambria Math"/>
                              </a:rPr>
                              <m:t>𝒅</m:t>
                            </m:r>
                          </m:e>
                          <m:sup>
                            <m:r>
                              <a:rPr lang="en-GB" sz="14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GB" sz="1400" b="1" i="1" smtClean="0">
                            <a:latin typeface="Cambria Math"/>
                          </a:rPr>
                          <m:t>𝒚</m:t>
                        </m:r>
                      </m:num>
                      <m:den>
                        <m:sSup>
                          <m:sSupPr>
                            <m:ctrlP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1" i="1" smtClean="0">
                                <a:latin typeface="Cambria Math"/>
                              </a:rPr>
                              <m:t>𝒅𝒙</m:t>
                            </m:r>
                          </m:e>
                          <m:sup>
                            <m:r>
                              <a:rPr lang="en-GB" sz="14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GB" sz="1400" b="1" i="1" smtClean="0">
                        <a:latin typeface="Cambria Math"/>
                      </a:rPr>
                      <m:t>+</m:t>
                    </m:r>
                    <m:r>
                      <a:rPr lang="en-GB" sz="1400" b="1" i="1" smtClean="0">
                        <a:latin typeface="Cambria Math"/>
                      </a:rPr>
                      <m:t>𝒃</m:t>
                    </m:r>
                    <m:f>
                      <m:f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 smtClean="0">
                            <a:latin typeface="Cambria Math"/>
                          </a:rPr>
                          <m:t>𝒅𝒚</m:t>
                        </m:r>
                      </m:num>
                      <m:den>
                        <m:r>
                          <a:rPr lang="en-GB" sz="1400" b="1" i="1" smtClean="0">
                            <a:latin typeface="Cambria Math"/>
                          </a:rPr>
                          <m:t>𝒅𝒙</m:t>
                        </m:r>
                      </m:den>
                    </m:f>
                    <m:r>
                      <a:rPr lang="en-GB" sz="1400" b="1" i="1" smtClean="0">
                        <a:latin typeface="Cambria Math"/>
                      </a:rPr>
                      <m:t>+</m:t>
                    </m:r>
                    <m:r>
                      <a:rPr lang="en-GB" sz="1400" b="1" i="1" smtClean="0">
                        <a:latin typeface="Cambria Math"/>
                      </a:rPr>
                      <m:t>𝒄𝒚</m:t>
                    </m:r>
                    <m:r>
                      <a:rPr lang="en-GB" sz="1400" b="1" i="1" smtClean="0">
                        <a:latin typeface="Cambria Math"/>
                      </a:rPr>
                      <m:t>=</m:t>
                    </m:r>
                    <m:r>
                      <a:rPr lang="en-GB" sz="1400" b="1" i="1" smtClean="0">
                        <a:latin typeface="Cambria Math"/>
                      </a:rPr>
                      <m:t>𝟎</m:t>
                    </m:r>
                  </m:oMath>
                </a14:m>
                <a:r>
                  <a:rPr lang="en-GB" sz="1400" b="1" dirty="0">
                    <a:latin typeface="Comic Sans MS" panose="030F0702030302020204" pitchFamily="66" charset="0"/>
                  </a:rPr>
                  <a:t>, where a, b and c are constants and b</a:t>
                </a:r>
                <a:r>
                  <a:rPr lang="en-GB" sz="1400" b="1" baseline="30000" dirty="0">
                    <a:latin typeface="Comic Sans MS" panose="030F0702030302020204" pitchFamily="66" charset="0"/>
                  </a:rPr>
                  <a:t>2</a:t>
                </a:r>
                <a:r>
                  <a:rPr lang="en-GB" sz="1400" b="1" dirty="0">
                    <a:latin typeface="Comic Sans MS" panose="030F0702030302020204" pitchFamily="66" charset="0"/>
                  </a:rPr>
                  <a:t> &gt; 4ac</a:t>
                </a: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516" y="1600200"/>
                <a:ext cx="3600400" cy="927847"/>
              </a:xfrm>
              <a:blipFill>
                <a:blip r:embed="rId2"/>
                <a:stretch>
                  <a:fillRect t="-5921" r="-1354"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2">
            <a:extLst>
              <a:ext uri="{FF2B5EF4-FFF2-40B4-BE49-F238E27FC236}">
                <a16:creationId xmlns:a16="http://schemas.microsoft.com/office/drawing/2014/main" id="{1CC0F910-1600-4138-A2F6-286DE697DD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3600" dirty="0">
                <a:latin typeface="Comic Sans MS" pitchFamily="66" charset="0"/>
              </a:rPr>
              <a:t>Methods in Differential Equations</a:t>
            </a:r>
          </a:p>
        </p:txBody>
      </p:sp>
      <p:sp>
        <p:nvSpPr>
          <p:cNvPr id="39" name="テキスト ボックス 3">
            <a:extLst>
              <a:ext uri="{FF2B5EF4-FFF2-40B4-BE49-F238E27FC236}">
                <a16:creationId xmlns:a16="http://schemas.microsoft.com/office/drawing/2014/main" id="{C9B0330F-4A46-4DAD-A1DF-9B47AFB7C427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7B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769209E9-E0EC-4F15-9FA5-BCBDB35A108B}"/>
              </a:ext>
            </a:extLst>
          </p:cNvPr>
          <p:cNvCxnSpPr>
            <a:cxnSpLocks/>
          </p:cNvCxnSpPr>
          <p:nvPr/>
        </p:nvCxnSpPr>
        <p:spPr>
          <a:xfrm flipH="1" flipV="1">
            <a:off x="2106705" y="2259106"/>
            <a:ext cx="1649507" cy="959223"/>
          </a:xfrm>
          <a:prstGeom prst="straightConnector1">
            <a:avLst/>
          </a:prstGeom>
          <a:ln w="508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785BE38-6552-411D-A6B4-1E6C1760FCF7}"/>
              </a:ext>
            </a:extLst>
          </p:cNvPr>
          <p:cNvSpPr txBox="1"/>
          <p:nvPr/>
        </p:nvSpPr>
        <p:spPr>
          <a:xfrm>
            <a:off x="3110754" y="3254188"/>
            <a:ext cx="441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Second order differential equations will contain a second derivative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When set equal to 0, like this, they are know as ‘non-homogenous’</a:t>
            </a:r>
            <a:endParaRPr lang="en-GB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07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516" y="1600200"/>
                <a:ext cx="3600400" cy="4953000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anose="030F0702030302020204" pitchFamily="66" charset="0"/>
                  </a:rPr>
                  <a:t>You can find the general solution of the linear second order differential equation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/>
                      </a:rPr>
                      <m:t>𝒂</m:t>
                    </m:r>
                    <m:f>
                      <m:f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1" i="1" smtClean="0">
                                <a:latin typeface="Cambria Math"/>
                              </a:rPr>
                              <m:t>𝒅</m:t>
                            </m:r>
                          </m:e>
                          <m:sup>
                            <m:r>
                              <a:rPr lang="en-GB" sz="14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GB" sz="1400" b="1" i="1" smtClean="0">
                            <a:latin typeface="Cambria Math"/>
                          </a:rPr>
                          <m:t>𝒚</m:t>
                        </m:r>
                      </m:num>
                      <m:den>
                        <m:sSup>
                          <m:sSupPr>
                            <m:ctrlP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1" i="1" smtClean="0">
                                <a:latin typeface="Cambria Math"/>
                              </a:rPr>
                              <m:t>𝒅𝒙</m:t>
                            </m:r>
                          </m:e>
                          <m:sup>
                            <m:r>
                              <a:rPr lang="en-GB" sz="14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GB" sz="1400" b="1" i="1" smtClean="0">
                        <a:latin typeface="Cambria Math"/>
                      </a:rPr>
                      <m:t>+</m:t>
                    </m:r>
                    <m:r>
                      <a:rPr lang="en-GB" sz="1400" b="1" i="1" smtClean="0">
                        <a:latin typeface="Cambria Math"/>
                      </a:rPr>
                      <m:t>𝒃</m:t>
                    </m:r>
                    <m:f>
                      <m:f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 smtClean="0">
                            <a:latin typeface="Cambria Math"/>
                          </a:rPr>
                          <m:t>𝒅𝒚</m:t>
                        </m:r>
                      </m:num>
                      <m:den>
                        <m:r>
                          <a:rPr lang="en-GB" sz="1400" b="1" i="1" smtClean="0">
                            <a:latin typeface="Cambria Math"/>
                          </a:rPr>
                          <m:t>𝒅𝒙</m:t>
                        </m:r>
                      </m:den>
                    </m:f>
                    <m:r>
                      <a:rPr lang="en-GB" sz="1400" b="1" i="1" smtClean="0">
                        <a:latin typeface="Cambria Math"/>
                      </a:rPr>
                      <m:t>+</m:t>
                    </m:r>
                    <m:r>
                      <a:rPr lang="en-GB" sz="1400" b="1" i="1" smtClean="0">
                        <a:latin typeface="Cambria Math"/>
                      </a:rPr>
                      <m:t>𝒄𝒚</m:t>
                    </m:r>
                    <m:r>
                      <a:rPr lang="en-GB" sz="1400" b="1" i="1" smtClean="0">
                        <a:latin typeface="Cambria Math"/>
                      </a:rPr>
                      <m:t>=</m:t>
                    </m:r>
                    <m:r>
                      <a:rPr lang="en-GB" sz="1400" b="1" i="1" smtClean="0">
                        <a:latin typeface="Cambria Math"/>
                      </a:rPr>
                      <m:t>𝟎</m:t>
                    </m:r>
                  </m:oMath>
                </a14:m>
                <a:r>
                  <a:rPr lang="en-GB" sz="1400" b="1" dirty="0">
                    <a:latin typeface="Comic Sans MS" panose="030F0702030302020204" pitchFamily="66" charset="0"/>
                  </a:rPr>
                  <a:t>, where a, b and c are constants and b</a:t>
                </a:r>
                <a:r>
                  <a:rPr lang="en-GB" sz="1400" b="1" baseline="30000" dirty="0">
                    <a:latin typeface="Comic Sans MS" panose="030F0702030302020204" pitchFamily="66" charset="0"/>
                  </a:rPr>
                  <a:t>2</a:t>
                </a:r>
                <a:r>
                  <a:rPr lang="en-GB" sz="1400" b="1" dirty="0">
                    <a:latin typeface="Comic Sans MS" panose="030F0702030302020204" pitchFamily="66" charset="0"/>
                  </a:rPr>
                  <a:t> &gt; 4ac</a:t>
                </a: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Solve the equation: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Where a and b are constants.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This is a first order differential equation, so you can solve it by separating the variables…</a:t>
                </a:r>
              </a:p>
              <a:p>
                <a:pPr algn="ctr">
                  <a:buFont typeface="Wingdings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Solving second order differential equations like this will give a similar form</a:t>
                </a: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516" y="1600200"/>
                <a:ext cx="3600400" cy="4953000"/>
              </a:xfrm>
              <a:blipFill>
                <a:blip r:embed="rId2"/>
                <a:stretch>
                  <a:fillRect t="-1108" r="-13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95636" y="3096143"/>
                <a:ext cx="1478033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𝑎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r>
                        <a:rPr lang="en-US" sz="1600" b="0" i="1" smtClean="0">
                          <a:latin typeface="Cambria Math"/>
                        </a:rPr>
                        <m:t>𝑏𝑦</m:t>
                      </m:r>
                      <m:r>
                        <a:rPr lang="en-US" sz="16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636" y="3096143"/>
                <a:ext cx="1478033" cy="5598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59932" y="1340768"/>
                <a:ext cx="1155508" cy="4429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𝑎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200" b="0" i="1" smtClean="0">
                          <a:latin typeface="Cambria Math"/>
                        </a:rPr>
                        <m:t>+</m:t>
                      </m:r>
                      <m:r>
                        <a:rPr lang="en-US" sz="1200" b="0" i="1" smtClean="0">
                          <a:latin typeface="Cambria Math"/>
                        </a:rPr>
                        <m:t>𝑏𝑦</m:t>
                      </m:r>
                      <m:r>
                        <a:rPr lang="en-US" sz="12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932" y="1340768"/>
                <a:ext cx="1155508" cy="442942"/>
              </a:xfrm>
              <a:prstGeom prst="rect">
                <a:avLst/>
              </a:prstGeom>
              <a:blipFill>
                <a:blip r:embed="rId4"/>
                <a:stretch>
                  <a:fillRect b="-13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067944" y="1916832"/>
                <a:ext cx="1044115" cy="442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2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  <m:r>
                        <a:rPr lang="en-US" sz="1200" b="0" i="1" smtClean="0">
                          <a:latin typeface="Cambria Math"/>
                        </a:rPr>
                        <m:t>𝑦</m:t>
                      </m:r>
                      <m:r>
                        <a:rPr lang="en-US" sz="12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1916832"/>
                <a:ext cx="1044115" cy="442942"/>
              </a:xfrm>
              <a:prstGeom prst="rect">
                <a:avLst/>
              </a:prstGeom>
              <a:blipFill>
                <a:blip r:embed="rId5"/>
                <a:stretch>
                  <a:fillRect b="-13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031940" y="2492896"/>
                <a:ext cx="1072153" cy="4744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/>
                            </a:rPr>
                            <m:t>𝑦</m:t>
                          </m:r>
                        </m:den>
                      </m:f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2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  <m:r>
                        <a:rPr lang="en-US" sz="12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940" y="2492896"/>
                <a:ext cx="1072153" cy="4744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283968" y="3068960"/>
                <a:ext cx="980493" cy="474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/>
                            </a:rPr>
                            <m:t>𝑦</m:t>
                          </m:r>
                        </m:den>
                      </m:f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2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3068960"/>
                <a:ext cx="980493" cy="474489"/>
              </a:xfrm>
              <a:prstGeom prst="rect">
                <a:avLst/>
              </a:prstGeom>
              <a:blipFill>
                <a:blip r:embed="rId7"/>
                <a:stretch>
                  <a:fillRect b="-12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11960" y="3645024"/>
                <a:ext cx="1296144" cy="474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/>
                            </a:rPr>
                            <m:t>𝑦</m:t>
                          </m:r>
                        </m:den>
                      </m:f>
                      <m:r>
                        <a:rPr lang="en-US" sz="1200" b="0" i="1" smtClean="0">
                          <a:latin typeface="Cambria Math"/>
                        </a:rPr>
                        <m:t>𝑑𝑦</m:t>
                      </m:r>
                      <m:r>
                        <a:rPr lang="en-US" sz="12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  <m:r>
                        <a:rPr lang="en-US" sz="1200" b="0" i="1" smtClean="0">
                          <a:latin typeface="Cambria Math"/>
                        </a:rPr>
                        <m:t>𝑑𝑥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3645024"/>
                <a:ext cx="1296144" cy="47448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067944" y="4149080"/>
                <a:ext cx="1656184" cy="576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/>
                                </a:rPr>
                                <m:t>𝑦</m:t>
                              </m:r>
                            </m:den>
                          </m:f>
                          <m:r>
                            <a:rPr lang="en-US" sz="1200" i="1">
                              <a:latin typeface="Cambria Math"/>
                            </a:rPr>
                            <m:t>𝑑𝑦</m:t>
                          </m:r>
                        </m:e>
                      </m:nary>
                      <m:r>
                        <a:rPr lang="en-US" sz="12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2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sz="1200" i="1">
                              <a:latin typeface="Cambria Math"/>
                            </a:rPr>
                            <m:t>𝑑𝑥</m:t>
                          </m:r>
                          <m:r>
                            <m:rPr>
                              <m:nor/>
                            </m:rPr>
                            <a:rPr lang="en-GB" sz="1200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4149080"/>
                <a:ext cx="1656184" cy="576761"/>
              </a:xfrm>
              <a:prstGeom prst="rect">
                <a:avLst/>
              </a:prstGeom>
              <a:blipFill>
                <a:blip r:embed="rId9"/>
                <a:stretch>
                  <a:fillRect l="-27206" t="-125532" r="-15809" b="-177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355976" y="4725144"/>
                <a:ext cx="1404156" cy="442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𝑙𝑛𝑦</m:t>
                      </m:r>
                      <m:r>
                        <a:rPr lang="en-US" sz="12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  <m:r>
                        <a:rPr lang="en-US" sz="1200" b="0" i="1" smtClean="0">
                          <a:latin typeface="Cambria Math"/>
                        </a:rPr>
                        <m:t>𝑥</m:t>
                      </m:r>
                      <m:r>
                        <a:rPr lang="en-US" sz="1200" b="0" i="1" smtClean="0">
                          <a:latin typeface="Cambria Math"/>
                        </a:rPr>
                        <m:t>+</m:t>
                      </m:r>
                      <m:r>
                        <a:rPr lang="en-US" sz="1200" b="0" i="1" smtClean="0">
                          <a:latin typeface="Cambria Math"/>
                        </a:rPr>
                        <m:t>𝑙𝑛𝐴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4725144"/>
                <a:ext cx="1404156" cy="44294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427984" y="5229200"/>
                <a:ext cx="1296144" cy="410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𝑦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  <m:r>
                            <a:rPr lang="en-US" sz="1400" i="1">
                              <a:latin typeface="Cambria Math"/>
                            </a:rPr>
                            <m:t>+</m:t>
                          </m:r>
                          <m:r>
                            <a:rPr lang="en-US" sz="1400" i="1">
                              <a:latin typeface="Cambria Math"/>
                            </a:rPr>
                            <m:t>𝑙𝑛𝐴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5229200"/>
                <a:ext cx="1296144" cy="410369"/>
              </a:xfrm>
              <a:prstGeom prst="rect">
                <a:avLst/>
              </a:prstGeom>
              <a:blipFill>
                <a:blip r:embed="rId11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391980" y="5661248"/>
                <a:ext cx="1404156" cy="410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𝑦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/>
                            </a:rPr>
                            <m:t>𝑙𝑛𝐴</m:t>
                          </m:r>
                        </m:sup>
                      </m:sSup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980" y="5661248"/>
                <a:ext cx="1404156" cy="410369"/>
              </a:xfrm>
              <a:prstGeom prst="rect">
                <a:avLst/>
              </a:prstGeom>
              <a:blipFill>
                <a:blip r:embed="rId12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427984" y="6093296"/>
                <a:ext cx="1116124" cy="410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𝑦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6093296"/>
                <a:ext cx="1116124" cy="410369"/>
              </a:xfrm>
              <a:prstGeom prst="rect">
                <a:avLst/>
              </a:prstGeom>
              <a:blipFill>
                <a:blip r:embed="rId13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rc 18"/>
          <p:cNvSpPr/>
          <p:nvPr/>
        </p:nvSpPr>
        <p:spPr>
          <a:xfrm>
            <a:off x="4896036" y="1592796"/>
            <a:ext cx="432048" cy="540060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c 19"/>
          <p:cNvSpPr/>
          <p:nvPr/>
        </p:nvSpPr>
        <p:spPr>
          <a:xfrm>
            <a:off x="4932040" y="2168860"/>
            <a:ext cx="432048" cy="540060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c 20"/>
          <p:cNvSpPr/>
          <p:nvPr/>
        </p:nvSpPr>
        <p:spPr>
          <a:xfrm>
            <a:off x="4968044" y="2780928"/>
            <a:ext cx="432048" cy="540060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c 21"/>
          <p:cNvSpPr/>
          <p:nvPr/>
        </p:nvSpPr>
        <p:spPr>
          <a:xfrm>
            <a:off x="5184068" y="3356992"/>
            <a:ext cx="432048" cy="540060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c 22"/>
          <p:cNvSpPr/>
          <p:nvPr/>
        </p:nvSpPr>
        <p:spPr>
          <a:xfrm>
            <a:off x="5328084" y="3897052"/>
            <a:ext cx="432048" cy="540060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c 23"/>
          <p:cNvSpPr/>
          <p:nvPr/>
        </p:nvSpPr>
        <p:spPr>
          <a:xfrm>
            <a:off x="5508104" y="4437112"/>
            <a:ext cx="432048" cy="540060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c 24"/>
          <p:cNvSpPr/>
          <p:nvPr/>
        </p:nvSpPr>
        <p:spPr>
          <a:xfrm>
            <a:off x="5508104" y="4977172"/>
            <a:ext cx="432048" cy="468052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c 25"/>
          <p:cNvSpPr/>
          <p:nvPr/>
        </p:nvSpPr>
        <p:spPr>
          <a:xfrm>
            <a:off x="5508104" y="5445224"/>
            <a:ext cx="432048" cy="468052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c 26"/>
          <p:cNvSpPr/>
          <p:nvPr/>
        </p:nvSpPr>
        <p:spPr>
          <a:xfrm>
            <a:off x="5436096" y="5913276"/>
            <a:ext cx="432048" cy="468052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5328084" y="1700808"/>
            <a:ext cx="1343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Divide all by a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28084" y="2312876"/>
            <a:ext cx="13452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Divide all by y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00092" y="2888940"/>
            <a:ext cx="1225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Subtract </a:t>
            </a:r>
            <a:r>
              <a:rPr lang="en-US" sz="14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/</a:t>
            </a:r>
            <a:r>
              <a:rPr lang="en-US" sz="1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endParaRPr lang="en-GB" sz="14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80112" y="3320988"/>
            <a:ext cx="2376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by dx (now the variables are separated)</a:t>
            </a:r>
            <a:endParaRPr lang="en-GB" sz="14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88124" y="4005064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Integrate each side</a:t>
            </a:r>
            <a:endParaRPr lang="en-GB" sz="14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04148" y="4437112"/>
            <a:ext cx="2699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 the Integrals, using </a:t>
            </a:r>
            <a:r>
              <a:rPr lang="en-US" sz="1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lnA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to represent the constant</a:t>
            </a:r>
            <a:endParaRPr lang="en-GB" sz="14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04148" y="5049180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Exponentials of each side</a:t>
            </a:r>
            <a:endParaRPr lang="en-GB" sz="14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68144" y="5409220"/>
            <a:ext cx="2699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You can think of the powers of e as a multiplication</a:t>
            </a:r>
            <a:endParaRPr lang="en-GB" sz="14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32140" y="6021288"/>
            <a:ext cx="2556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en-US" sz="1400" baseline="30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lnA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= A as they cancel out</a:t>
            </a:r>
            <a:endParaRPr lang="en-GB" sz="14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367644" y="4977172"/>
                <a:ext cx="1440160" cy="501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m:rPr>
                              <m:nor/>
                            </m:rPr>
                            <a:rPr lang="en-GB" dirty="0"/>
                            <m:t> 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644" y="4977172"/>
                <a:ext cx="1440160" cy="5010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2">
            <a:extLst>
              <a:ext uri="{FF2B5EF4-FFF2-40B4-BE49-F238E27FC236}">
                <a16:creationId xmlns:a16="http://schemas.microsoft.com/office/drawing/2014/main" id="{1CC0F910-1600-4138-A2F6-286DE697DD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3600" dirty="0">
                <a:latin typeface="Comic Sans MS" pitchFamily="66" charset="0"/>
              </a:rPr>
              <a:t>Methods in Differential Equations</a:t>
            </a:r>
          </a:p>
        </p:txBody>
      </p:sp>
      <p:sp>
        <p:nvSpPr>
          <p:cNvPr id="39" name="テキスト ボックス 3">
            <a:extLst>
              <a:ext uri="{FF2B5EF4-FFF2-40B4-BE49-F238E27FC236}">
                <a16:creationId xmlns:a16="http://schemas.microsoft.com/office/drawing/2014/main" id="{C9B0330F-4A46-4DAD-A1DF-9B47AFB7C427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7B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71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516" y="1600200"/>
                <a:ext cx="3600400" cy="2953871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anose="030F0702030302020204" pitchFamily="66" charset="0"/>
                  </a:rPr>
                  <a:t>You can find the general solution of the linear second order differential equation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/>
                      </a:rPr>
                      <m:t>𝒂</m:t>
                    </m:r>
                    <m:f>
                      <m:f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1" i="1" smtClean="0">
                                <a:latin typeface="Cambria Math"/>
                              </a:rPr>
                              <m:t>𝒅</m:t>
                            </m:r>
                          </m:e>
                          <m:sup>
                            <m:r>
                              <a:rPr lang="en-GB" sz="14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GB" sz="1400" b="1" i="1" smtClean="0">
                            <a:latin typeface="Cambria Math"/>
                          </a:rPr>
                          <m:t>𝒚</m:t>
                        </m:r>
                      </m:num>
                      <m:den>
                        <m:sSup>
                          <m:sSupPr>
                            <m:ctrlP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1" i="1" smtClean="0">
                                <a:latin typeface="Cambria Math"/>
                              </a:rPr>
                              <m:t>𝒅𝒙</m:t>
                            </m:r>
                          </m:e>
                          <m:sup>
                            <m:r>
                              <a:rPr lang="en-GB" sz="14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GB" sz="1400" b="1" i="1" smtClean="0">
                        <a:latin typeface="Cambria Math"/>
                      </a:rPr>
                      <m:t>+</m:t>
                    </m:r>
                    <m:r>
                      <a:rPr lang="en-GB" sz="1400" b="1" i="1" smtClean="0">
                        <a:latin typeface="Cambria Math"/>
                      </a:rPr>
                      <m:t>𝒃</m:t>
                    </m:r>
                    <m:f>
                      <m:f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 smtClean="0">
                            <a:latin typeface="Cambria Math"/>
                          </a:rPr>
                          <m:t>𝒅𝒚</m:t>
                        </m:r>
                      </m:num>
                      <m:den>
                        <m:r>
                          <a:rPr lang="en-GB" sz="1400" b="1" i="1" smtClean="0">
                            <a:latin typeface="Cambria Math"/>
                          </a:rPr>
                          <m:t>𝒅𝒙</m:t>
                        </m:r>
                      </m:den>
                    </m:f>
                    <m:r>
                      <a:rPr lang="en-GB" sz="1400" b="1" i="1" smtClean="0">
                        <a:latin typeface="Cambria Math"/>
                      </a:rPr>
                      <m:t>+</m:t>
                    </m:r>
                    <m:r>
                      <a:rPr lang="en-GB" sz="1400" b="1" i="1" smtClean="0">
                        <a:latin typeface="Cambria Math"/>
                      </a:rPr>
                      <m:t>𝒄𝒚</m:t>
                    </m:r>
                    <m:r>
                      <a:rPr lang="en-GB" sz="1400" b="1" i="1" smtClean="0">
                        <a:latin typeface="Cambria Math"/>
                      </a:rPr>
                      <m:t>=</m:t>
                    </m:r>
                    <m:r>
                      <a:rPr lang="en-GB" sz="1400" b="1" i="1" smtClean="0">
                        <a:latin typeface="Cambria Math"/>
                      </a:rPr>
                      <m:t>𝟎</m:t>
                    </m:r>
                  </m:oMath>
                </a14:m>
                <a:r>
                  <a:rPr lang="en-GB" sz="1400" b="1" dirty="0">
                    <a:latin typeface="Comic Sans MS" panose="030F0702030302020204" pitchFamily="66" charset="0"/>
                  </a:rPr>
                  <a:t>, where a, b and c are constants and b</a:t>
                </a:r>
                <a:r>
                  <a:rPr lang="en-GB" sz="1400" b="1" baseline="30000" dirty="0">
                    <a:latin typeface="Comic Sans MS" panose="030F0702030302020204" pitchFamily="66" charset="0"/>
                  </a:rPr>
                  <a:t>2</a:t>
                </a:r>
                <a:r>
                  <a:rPr lang="en-GB" sz="1400" b="1" dirty="0">
                    <a:latin typeface="Comic Sans MS" panose="030F0702030302020204" pitchFamily="66" charset="0"/>
                  </a:rPr>
                  <a:t> &gt; 4ac</a:t>
                </a: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Now we will work forwards, starting with an equation of the form to the right and seeing what it becomes as we differentiate it</a:t>
                </a:r>
              </a:p>
              <a:p>
                <a:pPr algn="ctr">
                  <a:buFont typeface="Wingdings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We will then compare it to the general form above…</a:t>
                </a: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516" y="1600200"/>
                <a:ext cx="3600400" cy="2953871"/>
              </a:xfrm>
              <a:blipFill>
                <a:blip r:embed="rId2"/>
                <a:stretch>
                  <a:fillRect t="-1860" r="-13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03948" y="1484784"/>
                <a:ext cx="1478033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𝑎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r>
                        <a:rPr lang="en-US" sz="1600" b="0" i="1" smtClean="0">
                          <a:latin typeface="Cambria Math"/>
                        </a:rPr>
                        <m:t>𝑏𝑦</m:t>
                      </m:r>
                      <m:r>
                        <a:rPr lang="en-US" sz="16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948" y="1484784"/>
                <a:ext cx="1478033" cy="5598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948264" y="1448780"/>
                <a:ext cx="1440160" cy="501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m:rPr>
                              <m:nor/>
                            </m:rPr>
                            <a:rPr lang="en-GB" dirty="0"/>
                            <m:t> 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1448780"/>
                <a:ext cx="1440160" cy="5010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887924" y="2168860"/>
            <a:ext cx="49325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As the solution to the first order differential equation looks like this, it implies that the second order differential will take a similar form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(because we would essentially solve it in a similar way)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5616116" y="1772816"/>
            <a:ext cx="1332148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">
            <a:extLst>
              <a:ext uri="{FF2B5EF4-FFF2-40B4-BE49-F238E27FC236}">
                <a16:creationId xmlns:a16="http://schemas.microsoft.com/office/drawing/2014/main" id="{305E3091-D2F6-46DB-8422-751000CD8B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3600" dirty="0">
                <a:latin typeface="Comic Sans MS" pitchFamily="66" charset="0"/>
              </a:rPr>
              <a:t>Methods in Differential Equations</a:t>
            </a:r>
          </a:p>
        </p:txBody>
      </p:sp>
      <p:sp>
        <p:nvSpPr>
          <p:cNvPr id="12" name="テキスト ボックス 3">
            <a:extLst>
              <a:ext uri="{FF2B5EF4-FFF2-40B4-BE49-F238E27FC236}">
                <a16:creationId xmlns:a16="http://schemas.microsoft.com/office/drawing/2014/main" id="{697356B2-78A8-4204-B9B7-BAF71BA6880D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7B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06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C28D9FB-2C9E-4742-95EE-46B11A8A5B22}"/>
              </a:ext>
            </a:extLst>
          </p:cNvPr>
          <p:cNvSpPr/>
          <p:nvPr/>
        </p:nvSpPr>
        <p:spPr>
          <a:xfrm>
            <a:off x="857235" y="1316007"/>
            <a:ext cx="7410427" cy="431656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13800" b="1" dirty="0">
                <a:ln w="38100">
                  <a:solidFill>
                    <a:srgbClr val="FFFF00"/>
                  </a:solidFill>
                  <a:prstDash val="solid"/>
                </a:ln>
                <a:latin typeface="French Script MT" panose="03020402040607040605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13800" b="1" dirty="0">
                <a:ln w="38100">
                  <a:solidFill>
                    <a:srgbClr val="FFFF00"/>
                  </a:solidFill>
                  <a:prstDash val="solid"/>
                </a:ln>
                <a:latin typeface="French Script MT" panose="03020402040607040605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Exercise 7A</a:t>
            </a:r>
            <a:endParaRPr lang="ja-JP" altLang="en-US" sz="13800" b="1" dirty="0">
              <a:ln w="38100">
                <a:solidFill>
                  <a:srgbClr val="FFFF00"/>
                </a:solidFill>
                <a:prstDash val="solid"/>
              </a:ln>
              <a:latin typeface="French Script MT" panose="03020402040607040605" pitchFamily="66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1226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516" y="1600200"/>
                <a:ext cx="3600400" cy="4639235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anose="030F0702030302020204" pitchFamily="66" charset="0"/>
                  </a:rPr>
                  <a:t>You can find the general solution of the linear second order differential equation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/>
                      </a:rPr>
                      <m:t>𝒂</m:t>
                    </m:r>
                    <m:f>
                      <m:f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1" i="1" smtClean="0">
                                <a:latin typeface="Cambria Math"/>
                              </a:rPr>
                              <m:t>𝒅</m:t>
                            </m:r>
                          </m:e>
                          <m:sup>
                            <m:r>
                              <a:rPr lang="en-GB" sz="14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GB" sz="1400" b="1" i="1" smtClean="0">
                            <a:latin typeface="Cambria Math"/>
                          </a:rPr>
                          <m:t>𝒚</m:t>
                        </m:r>
                      </m:num>
                      <m:den>
                        <m:sSup>
                          <m:sSupPr>
                            <m:ctrlP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1" i="1" smtClean="0">
                                <a:latin typeface="Cambria Math"/>
                              </a:rPr>
                              <m:t>𝒅𝒙</m:t>
                            </m:r>
                          </m:e>
                          <m:sup>
                            <m:r>
                              <a:rPr lang="en-GB" sz="14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GB" sz="1400" b="1" i="1" smtClean="0">
                        <a:latin typeface="Cambria Math"/>
                      </a:rPr>
                      <m:t>+</m:t>
                    </m:r>
                    <m:r>
                      <a:rPr lang="en-GB" sz="1400" b="1" i="1" smtClean="0">
                        <a:latin typeface="Cambria Math"/>
                      </a:rPr>
                      <m:t>𝒃</m:t>
                    </m:r>
                    <m:f>
                      <m:f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 smtClean="0">
                            <a:latin typeface="Cambria Math"/>
                          </a:rPr>
                          <m:t>𝒅𝒚</m:t>
                        </m:r>
                      </m:num>
                      <m:den>
                        <m:r>
                          <a:rPr lang="en-GB" sz="1400" b="1" i="1" smtClean="0">
                            <a:latin typeface="Cambria Math"/>
                          </a:rPr>
                          <m:t>𝒅𝒙</m:t>
                        </m:r>
                      </m:den>
                    </m:f>
                    <m:r>
                      <a:rPr lang="en-GB" sz="1400" b="1" i="1" smtClean="0">
                        <a:latin typeface="Cambria Math"/>
                      </a:rPr>
                      <m:t>+</m:t>
                    </m:r>
                    <m:r>
                      <a:rPr lang="en-GB" sz="1400" b="1" i="1" smtClean="0">
                        <a:latin typeface="Cambria Math"/>
                      </a:rPr>
                      <m:t>𝒄𝒚</m:t>
                    </m:r>
                    <m:r>
                      <a:rPr lang="en-GB" sz="1400" b="1" i="1" smtClean="0">
                        <a:latin typeface="Cambria Math"/>
                      </a:rPr>
                      <m:t>=</m:t>
                    </m:r>
                    <m:r>
                      <a:rPr lang="en-GB" sz="1400" b="1" i="1" smtClean="0">
                        <a:latin typeface="Cambria Math"/>
                      </a:rPr>
                      <m:t>𝟎</m:t>
                    </m:r>
                  </m:oMath>
                </a14:m>
                <a:r>
                  <a:rPr lang="en-GB" sz="1400" b="1" dirty="0">
                    <a:latin typeface="Comic Sans MS" panose="030F0702030302020204" pitchFamily="66" charset="0"/>
                  </a:rPr>
                  <a:t>, where a, b and c are constants and b</a:t>
                </a:r>
                <a:r>
                  <a:rPr lang="en-GB" sz="1400" b="1" baseline="30000" dirty="0">
                    <a:latin typeface="Comic Sans MS" panose="030F0702030302020204" pitchFamily="66" charset="0"/>
                  </a:rPr>
                  <a:t>2</a:t>
                </a:r>
                <a:r>
                  <a:rPr lang="en-GB" sz="1400" b="1" dirty="0">
                    <a:latin typeface="Comic Sans MS" panose="030F0702030302020204" pitchFamily="66" charset="0"/>
                  </a:rPr>
                  <a:t> &gt; 4ac</a:t>
                </a: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This equation is called the </a:t>
                </a:r>
                <a:r>
                  <a:rPr lang="en-US" sz="14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auxiliary equation</a:t>
                </a:r>
              </a:p>
              <a:p>
                <a:pPr algn="ctr">
                  <a:buFont typeface="Wingdings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If m is a root of this equation, then y = </a:t>
                </a:r>
                <a:r>
                  <a:rPr lang="en-US" sz="1400" dirty="0" err="1">
                    <a:latin typeface="Comic Sans MS" panose="030F0702030302020204" pitchFamily="66" charset="0"/>
                    <a:sym typeface="Wingdings" panose="05000000000000000000" pitchFamily="2" charset="2"/>
                  </a:rPr>
                  <a:t>Ae</a:t>
                </a:r>
                <a:r>
                  <a:rPr lang="en-US" sz="1400" baseline="30000" dirty="0" err="1">
                    <a:latin typeface="Comic Sans MS" panose="030F0702030302020204" pitchFamily="66" charset="0"/>
                    <a:sym typeface="Wingdings" panose="05000000000000000000" pitchFamily="2" charset="2"/>
                  </a:rPr>
                  <a:t>mx</a:t>
                </a: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is a solution of the differential equation above</a:t>
                </a:r>
              </a:p>
              <a:p>
                <a:pPr algn="ctr">
                  <a:buFont typeface="Wingdings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Note that as there can be more than one root, the solution can have more than one part (</a:t>
                </a:r>
                <a:r>
                  <a:rPr lang="en-US" sz="1400" dirty="0" err="1">
                    <a:latin typeface="Comic Sans MS" panose="030F0702030302020204" pitchFamily="66" charset="0"/>
                    <a:sym typeface="Wingdings" panose="05000000000000000000" pitchFamily="2" charset="2"/>
                  </a:rPr>
                  <a:t>eg</a:t>
                </a: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– Ae</a:t>
                </a:r>
                <a:r>
                  <a:rPr lang="en-US" sz="1400" baseline="300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m</a:t>
                </a:r>
                <a:r>
                  <a:rPr lang="en-US" sz="1050" baseline="300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1</a:t>
                </a:r>
                <a:r>
                  <a:rPr lang="en-US" sz="1400" baseline="300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x</a:t>
                </a: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+ Be</a:t>
                </a:r>
                <a:r>
                  <a:rPr lang="en-US" sz="1400" baseline="300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m</a:t>
                </a:r>
                <a:r>
                  <a:rPr lang="en-US" sz="1050" baseline="300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2</a:t>
                </a:r>
                <a:r>
                  <a:rPr lang="en-US" sz="1400" baseline="300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x</a:t>
                </a: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)</a:t>
                </a:r>
              </a:p>
              <a:p>
                <a:pPr algn="ctr">
                  <a:buFont typeface="Wingdings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We will show this once we have done a practice question</a:t>
                </a: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516" y="1600200"/>
                <a:ext cx="3600400" cy="4639235"/>
              </a:xfrm>
              <a:blipFill>
                <a:blip r:embed="rId2"/>
                <a:stretch>
                  <a:fillRect t="-1183" r="-15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90532" y="1556792"/>
                <a:ext cx="98796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𝑚𝑥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532" y="1556792"/>
                <a:ext cx="987963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82520" y="1988840"/>
                <a:ext cx="1244187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𝐴𝑚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𝑚𝑥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520" y="1988840"/>
                <a:ext cx="1244187" cy="501356"/>
              </a:xfrm>
              <a:prstGeom prst="rect">
                <a:avLst/>
              </a:prstGeom>
              <a:blipFill>
                <a:blip r:embed="rId4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474508" y="2600908"/>
                <a:ext cx="1475340" cy="524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𝑚𝑥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508" y="2600908"/>
                <a:ext cx="1475340" cy="5245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947566" y="3933056"/>
                <a:ext cx="1943609" cy="524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𝑑𝑥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𝑏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𝑐𝑦</m:t>
                      </m:r>
                      <m:r>
                        <a:rPr lang="en-GB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566" y="3933056"/>
                <a:ext cx="1943609" cy="5245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867446" y="4653136"/>
                <a:ext cx="115993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𝑎</m:t>
                      </m:r>
                      <m:r>
                        <a:rPr lang="en-GB" sz="1400" i="1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</a:rPr>
                            <m:t>𝑚𝑥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446" y="4653136"/>
                <a:ext cx="1159933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875558" y="4653136"/>
                <a:ext cx="10722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𝑏</m:t>
                      </m:r>
                      <m:r>
                        <a:rPr lang="en-GB" sz="1400" i="1">
                          <a:latin typeface="Cambria Math"/>
                        </a:rPr>
                        <m:t>𝐴</m:t>
                      </m:r>
                      <m:r>
                        <a:rPr lang="en-GB" sz="1400" b="0" i="1" smtClean="0">
                          <a:latin typeface="Cambria Math"/>
                        </a:rPr>
                        <m:t>𝑚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</a:rPr>
                            <m:t>𝑚𝑥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5558" y="4653136"/>
                <a:ext cx="1072217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811662" y="4653136"/>
                <a:ext cx="106663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𝑐</m:t>
                      </m:r>
                      <m:r>
                        <a:rPr lang="en-GB" sz="1400" i="1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</a:rPr>
                            <m:t>𝑚𝑥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662" y="4653136"/>
                <a:ext cx="1066639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659534" y="5157192"/>
                <a:ext cx="223869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GB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</a:rPr>
                            <m:t>𝑚𝑥</m:t>
                          </m:r>
                        </m:sup>
                      </m:sSup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𝑏𝑚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𝑐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534" y="5157192"/>
                <a:ext cx="2238690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235598" y="5661248"/>
                <a:ext cx="16666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i="1">
                          <a:latin typeface="Cambria Math"/>
                        </a:rPr>
                        <m:t>+</m:t>
                      </m:r>
                      <m:r>
                        <a:rPr lang="en-GB" sz="1400" i="1">
                          <a:latin typeface="Cambria Math"/>
                        </a:rPr>
                        <m:t>𝑏𝑚</m:t>
                      </m:r>
                      <m:r>
                        <a:rPr lang="en-GB" sz="1400" i="1">
                          <a:latin typeface="Cambria Math"/>
                        </a:rPr>
                        <m:t>+</m:t>
                      </m:r>
                      <m:r>
                        <a:rPr lang="en-GB" sz="1400" i="1">
                          <a:latin typeface="Cambria Math"/>
                        </a:rPr>
                        <m:t>𝑐</m:t>
                      </m:r>
                      <m:r>
                        <a:rPr lang="en-GB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5598" y="5661248"/>
                <a:ext cx="1666675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rc 18"/>
          <p:cNvSpPr/>
          <p:nvPr/>
        </p:nvSpPr>
        <p:spPr>
          <a:xfrm>
            <a:off x="5626636" y="1700808"/>
            <a:ext cx="432048" cy="576064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6058684" y="1556792"/>
            <a:ext cx="27150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Differentiate (for e you differentiate the power and multiply by that)</a:t>
            </a:r>
            <a:endParaRPr lang="en-GB" sz="14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Arc 20"/>
          <p:cNvSpPr/>
          <p:nvPr/>
        </p:nvSpPr>
        <p:spPr>
          <a:xfrm>
            <a:off x="5770652" y="2312876"/>
            <a:ext cx="432048" cy="576064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6130692" y="2456892"/>
            <a:ext cx="1980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Differentiate again</a:t>
            </a:r>
            <a:endParaRPr lang="en-GB" sz="14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46516" y="3392996"/>
            <a:ext cx="4608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Now we can replace these in the equation to the left:</a:t>
            </a:r>
            <a:endParaRPr lang="en-GB" sz="14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11622" y="1945341"/>
            <a:ext cx="1694329" cy="358588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c 24"/>
          <p:cNvSpPr/>
          <p:nvPr/>
        </p:nvSpPr>
        <p:spPr>
          <a:xfrm>
            <a:off x="6598744" y="4221088"/>
            <a:ext cx="432048" cy="576064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c 25"/>
          <p:cNvSpPr/>
          <p:nvPr/>
        </p:nvSpPr>
        <p:spPr>
          <a:xfrm>
            <a:off x="6598744" y="4797152"/>
            <a:ext cx="432048" cy="540060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c 26"/>
          <p:cNvSpPr/>
          <p:nvPr/>
        </p:nvSpPr>
        <p:spPr>
          <a:xfrm>
            <a:off x="6634748" y="5337212"/>
            <a:ext cx="432048" cy="504056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6999286" y="4221088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Replace each part based on the above</a:t>
            </a:r>
            <a:endParaRPr lang="en-GB" sz="14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99794" y="4797152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Factorise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as </a:t>
            </a:r>
            <a:r>
              <a:rPr lang="en-US" sz="1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Ae</a:t>
            </a:r>
            <a:r>
              <a:rPr lang="en-US" sz="1400" baseline="30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mx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is a factor of all terms</a:t>
            </a:r>
            <a:endParaRPr lang="en-GB" sz="14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02800" y="5337212"/>
            <a:ext cx="19268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en-US" sz="1400" baseline="30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mx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must be greater than 0, so the bracket must be 0</a:t>
            </a:r>
            <a:endParaRPr lang="en-GB" sz="14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158584" y="3969060"/>
            <a:ext cx="396044" cy="504056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5806656" y="3969060"/>
            <a:ext cx="288032" cy="504056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6310712" y="4113076"/>
            <a:ext cx="180020" cy="252028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4762540" y="1520788"/>
            <a:ext cx="828092" cy="36004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4618524" y="1988840"/>
            <a:ext cx="1116124" cy="504056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4582520" y="2636912"/>
            <a:ext cx="1260140" cy="504056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4078464" y="4653136"/>
            <a:ext cx="684076" cy="28803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5086576" y="4653136"/>
            <a:ext cx="576064" cy="28803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5986676" y="4653136"/>
            <a:ext cx="504056" cy="28803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CB650950-2FB1-4D5F-B339-ECB50E2FDA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3600" dirty="0">
                <a:latin typeface="Comic Sans MS" pitchFamily="66" charset="0"/>
              </a:rPr>
              <a:t>Methods in Differential Equations</a:t>
            </a:r>
          </a:p>
        </p:txBody>
      </p:sp>
      <p:sp>
        <p:nvSpPr>
          <p:cNvPr id="41" name="テキスト ボックス 3">
            <a:extLst>
              <a:ext uri="{FF2B5EF4-FFF2-40B4-BE49-F238E27FC236}">
                <a16:creationId xmlns:a16="http://schemas.microsoft.com/office/drawing/2014/main" id="{7AFDAF6D-0E5F-4480-82E8-1DA767F9DC20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7B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51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" grpId="0"/>
      <p:bldP spid="21" grpId="0" animBg="1"/>
      <p:bldP spid="22" grpId="0"/>
      <p:bldP spid="23" grpId="0"/>
      <p:bldP spid="9" grpId="0" animBg="1"/>
      <p:bldP spid="9" grpId="1" animBg="1"/>
      <p:bldP spid="9" grpId="2" animBg="1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516" y="1600200"/>
                <a:ext cx="3600400" cy="1725706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anose="030F0702030302020204" pitchFamily="66" charset="0"/>
                  </a:rPr>
                  <a:t>You can find the general solution of the linear second order differential equation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/>
                      </a:rPr>
                      <m:t>𝒂</m:t>
                    </m:r>
                    <m:f>
                      <m:f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1" i="1" smtClean="0">
                                <a:latin typeface="Cambria Math"/>
                              </a:rPr>
                              <m:t>𝒅</m:t>
                            </m:r>
                          </m:e>
                          <m:sup>
                            <m:r>
                              <a:rPr lang="en-GB" sz="14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GB" sz="1400" b="1" i="1" smtClean="0">
                            <a:latin typeface="Cambria Math"/>
                          </a:rPr>
                          <m:t>𝒚</m:t>
                        </m:r>
                      </m:num>
                      <m:den>
                        <m:sSup>
                          <m:sSupPr>
                            <m:ctrlP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1" i="1" smtClean="0">
                                <a:latin typeface="Cambria Math"/>
                              </a:rPr>
                              <m:t>𝒅𝒙</m:t>
                            </m:r>
                          </m:e>
                          <m:sup>
                            <m:r>
                              <a:rPr lang="en-GB" sz="14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GB" sz="1400" b="1" i="1" smtClean="0">
                        <a:latin typeface="Cambria Math"/>
                      </a:rPr>
                      <m:t>+</m:t>
                    </m:r>
                    <m:r>
                      <a:rPr lang="en-GB" sz="1400" b="1" i="1" smtClean="0">
                        <a:latin typeface="Cambria Math"/>
                      </a:rPr>
                      <m:t>𝒃</m:t>
                    </m:r>
                    <m:f>
                      <m:f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 smtClean="0">
                            <a:latin typeface="Cambria Math"/>
                          </a:rPr>
                          <m:t>𝒅𝒚</m:t>
                        </m:r>
                      </m:num>
                      <m:den>
                        <m:r>
                          <a:rPr lang="en-GB" sz="1400" b="1" i="1" smtClean="0">
                            <a:latin typeface="Cambria Math"/>
                          </a:rPr>
                          <m:t>𝒅𝒙</m:t>
                        </m:r>
                      </m:den>
                    </m:f>
                    <m:r>
                      <a:rPr lang="en-GB" sz="1400" b="1" i="1" smtClean="0">
                        <a:latin typeface="Cambria Math"/>
                      </a:rPr>
                      <m:t>+</m:t>
                    </m:r>
                    <m:r>
                      <a:rPr lang="en-GB" sz="1400" b="1" i="1" smtClean="0">
                        <a:latin typeface="Cambria Math"/>
                      </a:rPr>
                      <m:t>𝒄𝒚</m:t>
                    </m:r>
                    <m:r>
                      <a:rPr lang="en-GB" sz="1400" b="1" i="1" smtClean="0">
                        <a:latin typeface="Cambria Math"/>
                      </a:rPr>
                      <m:t>=</m:t>
                    </m:r>
                    <m:r>
                      <a:rPr lang="en-GB" sz="1400" b="1" i="1" smtClean="0">
                        <a:latin typeface="Cambria Math"/>
                      </a:rPr>
                      <m:t>𝟎</m:t>
                    </m:r>
                  </m:oMath>
                </a14:m>
                <a:r>
                  <a:rPr lang="en-GB" sz="1400" b="1" dirty="0">
                    <a:latin typeface="Comic Sans MS" panose="030F0702030302020204" pitchFamily="66" charset="0"/>
                  </a:rPr>
                  <a:t>, where a, b and c are constants and b</a:t>
                </a:r>
                <a:r>
                  <a:rPr lang="en-GB" sz="1400" b="1" baseline="30000" dirty="0">
                    <a:latin typeface="Comic Sans MS" panose="030F0702030302020204" pitchFamily="66" charset="0"/>
                  </a:rPr>
                  <a:t>2</a:t>
                </a:r>
                <a:r>
                  <a:rPr lang="en-GB" sz="1400" b="1" dirty="0">
                    <a:latin typeface="Comic Sans MS" panose="030F0702030302020204" pitchFamily="66" charset="0"/>
                  </a:rPr>
                  <a:t> &gt; 4ac</a:t>
                </a: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Find the general solution of the equation:</a:t>
                </a: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516" y="1600200"/>
                <a:ext cx="3600400" cy="1725706"/>
              </a:xfrm>
              <a:blipFill>
                <a:blip r:embed="rId2"/>
                <a:stretch>
                  <a:fillRect t="-3180" r="-13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23628" y="3392996"/>
                <a:ext cx="1924566" cy="524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𝑑𝑥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−7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+12</m:t>
                      </m:r>
                      <m:r>
                        <a:rPr lang="en-US" sz="1400" b="0" i="1" smtClean="0">
                          <a:latin typeface="Cambria Math"/>
                        </a:rPr>
                        <m:t>𝑦</m:t>
                      </m:r>
                      <m:r>
                        <a:rPr lang="en-US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628" y="3392996"/>
                <a:ext cx="1924566" cy="5245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0" y="0"/>
                <a:ext cx="1564146" cy="43204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/>
                        </a:rPr>
                        <m:t>𝑎</m:t>
                      </m:r>
                      <m:f>
                        <m:fPr>
                          <m:ctrlPr>
                            <a:rPr lang="en-GB" sz="11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1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1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1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100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GB" sz="11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100" b="0" i="1" smtClean="0">
                                  <a:latin typeface="Cambria Math"/>
                                </a:rPr>
                                <m:t>𝑑𝑥</m:t>
                              </m:r>
                            </m:e>
                            <m:sup>
                              <m:r>
                                <a:rPr lang="en-US" sz="11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100" b="0" i="1" smtClean="0">
                          <a:latin typeface="Cambria Math"/>
                        </a:rPr>
                        <m:t>+</m:t>
                      </m:r>
                      <m:r>
                        <a:rPr lang="en-US" sz="1100" b="0" i="1" smtClean="0">
                          <a:latin typeface="Cambria Math"/>
                        </a:rPr>
                        <m:t>𝑏</m:t>
                      </m:r>
                      <m:f>
                        <m:f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11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100" b="0" i="1" smtClean="0">
                          <a:latin typeface="Cambria Math"/>
                        </a:rPr>
                        <m:t>+</m:t>
                      </m:r>
                      <m:r>
                        <a:rPr lang="en-US" sz="1100" b="0" i="1" smtClean="0">
                          <a:latin typeface="Cambria Math"/>
                        </a:rPr>
                        <m:t>𝑐𝑦</m:t>
                      </m:r>
                      <m:r>
                        <a:rPr lang="en-US" sz="11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564146" cy="4320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>
            <a:off x="1656184" y="216024"/>
            <a:ext cx="154817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276364" y="72008"/>
                <a:ext cx="1346202" cy="26161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00" b="0" i="1" smtClean="0">
                              <a:latin typeface="Cambria Math"/>
                            </a:rPr>
                            <m:t>𝑎𝑚</m:t>
                          </m:r>
                        </m:e>
                        <m:sup>
                          <m:r>
                            <a:rPr lang="en-US" sz="11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100" b="0" i="1" smtClean="0">
                          <a:latin typeface="Cambria Math"/>
                        </a:rPr>
                        <m:t>+</m:t>
                      </m:r>
                      <m:r>
                        <a:rPr lang="en-US" sz="1100" b="0" i="1" smtClean="0">
                          <a:latin typeface="Cambria Math"/>
                        </a:rPr>
                        <m:t>𝑏𝑚</m:t>
                      </m:r>
                      <m:r>
                        <a:rPr lang="en-US" sz="1100" b="0" i="1" smtClean="0">
                          <a:latin typeface="Cambria Math"/>
                        </a:rPr>
                        <m:t>+</m:t>
                      </m:r>
                      <m:r>
                        <a:rPr lang="en-US" sz="1100" b="0" i="1" smtClean="0">
                          <a:latin typeface="Cambria Math"/>
                        </a:rPr>
                        <m:t>𝑐</m:t>
                      </m:r>
                      <m:r>
                        <a:rPr lang="en-US" sz="11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364" y="72008"/>
                <a:ext cx="1346202" cy="2616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/>
          <p:cNvCxnSpPr/>
          <p:nvPr/>
        </p:nvCxnSpPr>
        <p:spPr>
          <a:xfrm>
            <a:off x="4716524" y="216024"/>
            <a:ext cx="172819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588732" y="72008"/>
                <a:ext cx="1168525" cy="26161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1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1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100" b="0" i="1" smtClean="0">
                          <a:latin typeface="Cambria Math"/>
                        </a:rPr>
                        <m:t>+</m:t>
                      </m:r>
                      <m:r>
                        <a:rPr lang="en-US" sz="1100" b="0" i="1" smtClean="0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1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1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732" y="72008"/>
                <a:ext cx="1168525" cy="2616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4860540" y="241902"/>
            <a:ext cx="1311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Comic Sans MS" panose="030F0702030302020204" pitchFamily="66" charset="0"/>
              </a:rPr>
              <a:t>If 2 real roots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283968" y="1484784"/>
                <a:ext cx="1924566" cy="524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𝑑𝑥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−7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+12</m:t>
                      </m:r>
                      <m:r>
                        <a:rPr lang="en-US" sz="1400" b="0" i="1" smtClean="0">
                          <a:latin typeface="Cambria Math"/>
                        </a:rPr>
                        <m:t>𝑦</m:t>
                      </m:r>
                      <m:r>
                        <a:rPr lang="en-US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1484784"/>
                <a:ext cx="1924566" cy="5245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535996" y="2168860"/>
                <a:ext cx="165618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/>
                        </a:rPr>
                        <m:t>−7</m:t>
                      </m:r>
                      <m:r>
                        <a:rPr lang="en-US" sz="1400" b="0" i="1" smtClean="0">
                          <a:latin typeface="Cambria Math"/>
                        </a:rPr>
                        <m:t>𝑚</m:t>
                      </m:r>
                      <m:r>
                        <a:rPr lang="en-US" sz="1400" b="0" i="1" smtClean="0">
                          <a:latin typeface="Cambria Math"/>
                        </a:rPr>
                        <m:t>+12=0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996" y="2168860"/>
                <a:ext cx="1656183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391980" y="2780928"/>
                <a:ext cx="183620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(</m:t>
                      </m:r>
                      <m:r>
                        <a:rPr lang="en-US" sz="1400" b="0" i="1" smtClean="0">
                          <a:latin typeface="Cambria Math"/>
                        </a:rPr>
                        <m:t>𝑚</m:t>
                      </m:r>
                      <m:r>
                        <a:rPr lang="en-US" sz="1400" b="0" i="1" smtClean="0">
                          <a:latin typeface="Cambria Math"/>
                        </a:rPr>
                        <m:t>−3)(</m:t>
                      </m:r>
                      <m:r>
                        <a:rPr lang="en-US" sz="1400" b="0" i="1" smtClean="0">
                          <a:latin typeface="Cambria Math"/>
                        </a:rPr>
                        <m:t>𝑚</m:t>
                      </m:r>
                      <m:r>
                        <a:rPr lang="en-US" sz="1400" b="0" i="1" smtClean="0">
                          <a:latin typeface="Cambria Math"/>
                        </a:rPr>
                        <m:t>−4)=0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980" y="2780928"/>
                <a:ext cx="1836204" cy="307777"/>
              </a:xfrm>
              <a:prstGeom prst="rect">
                <a:avLst/>
              </a:prstGeom>
              <a:blipFill>
                <a:blip r:embed="rId9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752020" y="3320988"/>
                <a:ext cx="11521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𝑚</m:t>
                      </m:r>
                      <m:r>
                        <a:rPr lang="en-US" sz="1400" b="0" i="1" smtClean="0">
                          <a:latin typeface="Cambria Math"/>
                        </a:rPr>
                        <m:t>=3  </m:t>
                      </m:r>
                      <m:r>
                        <a:rPr lang="en-US" sz="1400" b="0" i="1" smtClean="0">
                          <a:latin typeface="Cambria Math"/>
                        </a:rPr>
                        <m:t>𝑜𝑟</m:t>
                      </m:r>
                      <m:r>
                        <a:rPr lang="en-US" sz="1400" b="0" i="1" smtClean="0">
                          <a:latin typeface="Cambria Math"/>
                        </a:rPr>
                        <m:t>  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020" y="3320988"/>
                <a:ext cx="1152128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/>
          <p:cNvCxnSpPr/>
          <p:nvPr/>
        </p:nvCxnSpPr>
        <p:spPr>
          <a:xfrm>
            <a:off x="4031940" y="3861048"/>
            <a:ext cx="468052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139952" y="4437112"/>
                <a:ext cx="14761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4437112"/>
                <a:ext cx="1476164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175956" y="5013176"/>
                <a:ext cx="14041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956" y="5013176"/>
                <a:ext cx="1404156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Arc 54"/>
          <p:cNvSpPr/>
          <p:nvPr/>
        </p:nvSpPr>
        <p:spPr>
          <a:xfrm>
            <a:off x="5940152" y="1772816"/>
            <a:ext cx="432048" cy="576064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/>
          <p:cNvSpPr txBox="1"/>
          <p:nvPr/>
        </p:nvSpPr>
        <p:spPr>
          <a:xfrm>
            <a:off x="6300192" y="1808820"/>
            <a:ext cx="1836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Form the auxiliary equation</a:t>
            </a:r>
            <a:endParaRPr lang="en-GB" sz="14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7" name="Arc 56"/>
          <p:cNvSpPr/>
          <p:nvPr/>
        </p:nvSpPr>
        <p:spPr>
          <a:xfrm>
            <a:off x="5940152" y="2348880"/>
            <a:ext cx="432048" cy="576064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Arc 57"/>
          <p:cNvSpPr/>
          <p:nvPr/>
        </p:nvSpPr>
        <p:spPr>
          <a:xfrm>
            <a:off x="5940152" y="2924944"/>
            <a:ext cx="432048" cy="576064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xtBox 58"/>
          <p:cNvSpPr txBox="1"/>
          <p:nvPr/>
        </p:nvSpPr>
        <p:spPr>
          <a:xfrm>
            <a:off x="6300192" y="2456892"/>
            <a:ext cx="1332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Factorise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it</a:t>
            </a:r>
            <a:endParaRPr lang="en-GB" sz="14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336196" y="3068960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Solve</a:t>
            </a:r>
            <a:endParaRPr lang="en-GB" sz="14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95936" y="3933056"/>
            <a:ext cx="4896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Now we can substitute the roots into the form above</a:t>
            </a:r>
            <a:endParaRPr lang="en-GB" sz="14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Arc 26"/>
          <p:cNvSpPr/>
          <p:nvPr/>
        </p:nvSpPr>
        <p:spPr>
          <a:xfrm>
            <a:off x="5364088" y="4581128"/>
            <a:ext cx="432048" cy="576064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5724128" y="4689140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m</a:t>
            </a:r>
            <a:r>
              <a:rPr lang="en-US" sz="1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= 3 and m</a:t>
            </a:r>
            <a:r>
              <a:rPr lang="en-US" sz="14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= 4</a:t>
            </a:r>
            <a:endParaRPr lang="en-GB" sz="14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223628" y="4149080"/>
                <a:ext cx="169218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𝑦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628" y="4149080"/>
                <a:ext cx="1692188" cy="307777"/>
              </a:xfrm>
              <a:prstGeom prst="rect">
                <a:avLst/>
              </a:prstGeom>
              <a:blipFill>
                <a:blip r:embed="rId13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683568" y="4833156"/>
            <a:ext cx="2700300" cy="116955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At this point we do not have enough information to work out the values of A and B (they are equivalent to the +C you get when integrating!)</a:t>
            </a:r>
            <a:endParaRPr lang="en-GB" sz="1400" baseline="-250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220072" y="5697252"/>
                <a:ext cx="1692188" cy="307777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𝑦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5697252"/>
                <a:ext cx="1692188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2">
            <a:extLst>
              <a:ext uri="{FF2B5EF4-FFF2-40B4-BE49-F238E27FC236}">
                <a16:creationId xmlns:a16="http://schemas.microsoft.com/office/drawing/2014/main" id="{16C2A129-7A69-41D4-B6EC-D9C93E712F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3600" dirty="0">
                <a:latin typeface="Comic Sans MS" pitchFamily="66" charset="0"/>
              </a:rPr>
              <a:t>Methods in Differential Equations</a:t>
            </a:r>
          </a:p>
        </p:txBody>
      </p:sp>
      <p:sp>
        <p:nvSpPr>
          <p:cNvPr id="34" name="テキスト ボックス 3">
            <a:extLst>
              <a:ext uri="{FF2B5EF4-FFF2-40B4-BE49-F238E27FC236}">
                <a16:creationId xmlns:a16="http://schemas.microsoft.com/office/drawing/2014/main" id="{9F0CF5C6-D47F-4EC7-9E60-3DB17DC5C2B2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7B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03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3" grpId="0"/>
      <p:bldP spid="54" grpId="0"/>
      <p:bldP spid="55" grpId="0" animBg="1"/>
      <p:bldP spid="56" grpId="0"/>
      <p:bldP spid="57" grpId="0" animBg="1"/>
      <p:bldP spid="58" grpId="0" animBg="1"/>
      <p:bldP spid="59" grpId="0"/>
      <p:bldP spid="60" grpId="0"/>
      <p:bldP spid="26" grpId="0"/>
      <p:bldP spid="27" grpId="0" animBg="1"/>
      <p:bldP spid="28" grpId="0"/>
      <p:bldP spid="29" grpId="0"/>
      <p:bldP spid="30" grpId="0" animBg="1"/>
      <p:bldP spid="3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516" y="1600200"/>
                <a:ext cx="3600400" cy="1707776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anose="030F0702030302020204" pitchFamily="66" charset="0"/>
                  </a:rPr>
                  <a:t>You can find the general solution of the linear second order differential equation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/>
                      </a:rPr>
                      <m:t>𝒂</m:t>
                    </m:r>
                    <m:f>
                      <m:f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1" i="1" smtClean="0">
                                <a:latin typeface="Cambria Math"/>
                              </a:rPr>
                              <m:t>𝒅</m:t>
                            </m:r>
                          </m:e>
                          <m:sup>
                            <m:r>
                              <a:rPr lang="en-GB" sz="14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GB" sz="1400" b="1" i="1" smtClean="0">
                            <a:latin typeface="Cambria Math"/>
                          </a:rPr>
                          <m:t>𝒚</m:t>
                        </m:r>
                      </m:num>
                      <m:den>
                        <m:sSup>
                          <m:sSupPr>
                            <m:ctrlP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1" i="1" smtClean="0">
                                <a:latin typeface="Cambria Math"/>
                              </a:rPr>
                              <m:t>𝒅𝒙</m:t>
                            </m:r>
                          </m:e>
                          <m:sup>
                            <m:r>
                              <a:rPr lang="en-GB" sz="14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GB" sz="1400" b="1" i="1" smtClean="0">
                        <a:latin typeface="Cambria Math"/>
                      </a:rPr>
                      <m:t>+</m:t>
                    </m:r>
                    <m:r>
                      <a:rPr lang="en-GB" sz="1400" b="1" i="1" smtClean="0">
                        <a:latin typeface="Cambria Math"/>
                      </a:rPr>
                      <m:t>𝒃</m:t>
                    </m:r>
                    <m:f>
                      <m:f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 smtClean="0">
                            <a:latin typeface="Cambria Math"/>
                          </a:rPr>
                          <m:t>𝒅𝒚</m:t>
                        </m:r>
                      </m:num>
                      <m:den>
                        <m:r>
                          <a:rPr lang="en-GB" sz="1400" b="1" i="1" smtClean="0">
                            <a:latin typeface="Cambria Math"/>
                          </a:rPr>
                          <m:t>𝒅𝒙</m:t>
                        </m:r>
                      </m:den>
                    </m:f>
                    <m:r>
                      <a:rPr lang="en-GB" sz="1400" b="1" i="1" smtClean="0">
                        <a:latin typeface="Cambria Math"/>
                      </a:rPr>
                      <m:t>+</m:t>
                    </m:r>
                    <m:r>
                      <a:rPr lang="en-GB" sz="1400" b="1" i="1" smtClean="0">
                        <a:latin typeface="Cambria Math"/>
                      </a:rPr>
                      <m:t>𝒄𝒚</m:t>
                    </m:r>
                    <m:r>
                      <a:rPr lang="en-GB" sz="1400" b="1" i="1" smtClean="0">
                        <a:latin typeface="Cambria Math"/>
                      </a:rPr>
                      <m:t>=</m:t>
                    </m:r>
                    <m:r>
                      <a:rPr lang="en-GB" sz="1400" b="1" i="1" smtClean="0">
                        <a:latin typeface="Cambria Math"/>
                      </a:rPr>
                      <m:t>𝟎</m:t>
                    </m:r>
                  </m:oMath>
                </a14:m>
                <a:r>
                  <a:rPr lang="en-GB" sz="1400" b="1" dirty="0">
                    <a:latin typeface="Comic Sans MS" panose="030F0702030302020204" pitchFamily="66" charset="0"/>
                  </a:rPr>
                  <a:t>, where a, b and c are constants and b</a:t>
                </a:r>
                <a:r>
                  <a:rPr lang="en-GB" sz="1400" b="1" baseline="30000" dirty="0">
                    <a:latin typeface="Comic Sans MS" panose="030F0702030302020204" pitchFamily="66" charset="0"/>
                  </a:rPr>
                  <a:t>2</a:t>
                </a:r>
                <a:r>
                  <a:rPr lang="en-GB" sz="1400" b="1" dirty="0">
                    <a:latin typeface="Comic Sans MS" panose="030F0702030302020204" pitchFamily="66" charset="0"/>
                  </a:rPr>
                  <a:t> &gt; 4ac</a:t>
                </a: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Find the general solution of the equation:</a:t>
                </a:r>
              </a:p>
              <a:p>
                <a:pPr algn="ctr">
                  <a:buFont typeface="Wingdings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516" y="1600200"/>
                <a:ext cx="3600400" cy="1707776"/>
              </a:xfrm>
              <a:blipFill>
                <a:blip r:embed="rId2"/>
                <a:stretch>
                  <a:fillRect t="-3214" r="-13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23628" y="3392996"/>
                <a:ext cx="1924566" cy="524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𝑑𝑥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−7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+12</m:t>
                      </m:r>
                      <m:r>
                        <a:rPr lang="en-US" sz="1400" b="0" i="1" smtClean="0">
                          <a:latin typeface="Cambria Math"/>
                        </a:rPr>
                        <m:t>𝑦</m:t>
                      </m:r>
                      <m:r>
                        <a:rPr lang="en-US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628" y="3392996"/>
                <a:ext cx="1924566" cy="5245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223628" y="4149080"/>
                <a:ext cx="169218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𝑦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628" y="4149080"/>
                <a:ext cx="1692188" cy="307777"/>
              </a:xfrm>
              <a:prstGeom prst="rect">
                <a:avLst/>
              </a:prstGeom>
              <a:blipFill>
                <a:blip r:embed="rId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211960" y="1592796"/>
                <a:ext cx="169218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𝑦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1592796"/>
                <a:ext cx="1692188" cy="307777"/>
              </a:xfrm>
              <a:prstGeom prst="rect">
                <a:avLst/>
              </a:prstGeom>
              <a:blipFill>
                <a:blip r:embed="rId5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211960" y="1988840"/>
                <a:ext cx="1800200" cy="501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=3</m:t>
                      </m:r>
                      <m:r>
                        <a:rPr lang="en-US" sz="140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b="0" i="1" smtClean="0">
                          <a:latin typeface="Cambria Math"/>
                        </a:rPr>
                        <m:t>4</m:t>
                      </m:r>
                      <m:r>
                        <a:rPr lang="en-US" sz="14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1988840"/>
                <a:ext cx="1800200" cy="501356"/>
              </a:xfrm>
              <a:prstGeom prst="rect">
                <a:avLst/>
              </a:prstGeom>
              <a:blipFill>
                <a:blip r:embed="rId6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067944" y="2528900"/>
                <a:ext cx="2124236" cy="537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𝑑𝑥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=9</m:t>
                      </m:r>
                      <m:r>
                        <a:rPr lang="en-US" sz="140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b="0" i="1" smtClean="0">
                          <a:latin typeface="Cambria Math"/>
                        </a:rPr>
                        <m:t>16</m:t>
                      </m:r>
                      <m:r>
                        <a:rPr lang="en-US" sz="14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2528900"/>
                <a:ext cx="2124236" cy="5376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/>
          <p:cNvCxnSpPr/>
          <p:nvPr/>
        </p:nvCxnSpPr>
        <p:spPr>
          <a:xfrm>
            <a:off x="4067944" y="3140968"/>
            <a:ext cx="468052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95536" y="4905164"/>
            <a:ext cx="33654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Now to show this works, we will start with y and differentiate it</a:t>
            </a:r>
          </a:p>
          <a:p>
            <a:pPr algn="ctr">
              <a:buFont typeface="Wingdings"/>
              <a:buChar char="à"/>
            </a:pP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We can now substitute these into the equation above to show it will give us 0</a:t>
            </a: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264188" y="3212976"/>
                <a:ext cx="1678023" cy="4628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200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𝑑𝑥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200" b="0" i="1" smtClean="0">
                          <a:latin typeface="Cambria Math"/>
                        </a:rPr>
                        <m:t>−7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200" b="0" i="1" smtClean="0">
                          <a:latin typeface="Cambria Math"/>
                        </a:rPr>
                        <m:t>+12</m:t>
                      </m:r>
                      <m:r>
                        <a:rPr lang="en-US" sz="1200" b="0" i="1" smtClean="0">
                          <a:latin typeface="Cambria Math"/>
                        </a:rPr>
                        <m:t>𝑦</m:t>
                      </m:r>
                      <m:r>
                        <a:rPr lang="en-US" sz="12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4188" y="3212976"/>
                <a:ext cx="1678023" cy="462884"/>
              </a:xfrm>
              <a:prstGeom prst="rect">
                <a:avLst/>
              </a:prstGeom>
              <a:blipFill>
                <a:blip r:embed="rId8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491880" y="3861048"/>
                <a:ext cx="1435073" cy="2834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/>
                            </a:rPr>
                            <m:t>9</m:t>
                          </m:r>
                          <m:r>
                            <a:rPr lang="en-US" sz="1200" i="1">
                              <a:latin typeface="Cambria Math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200" i="1">
                              <a:latin typeface="Cambria Math"/>
                            </a:rPr>
                            <m:t>+16</m:t>
                          </m:r>
                          <m:r>
                            <a:rPr lang="en-US" sz="1200" i="1">
                              <a:latin typeface="Cambria Math"/>
                            </a:rPr>
                            <m:t>𝐵</m:t>
                          </m:r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3861048"/>
                <a:ext cx="1435073" cy="28341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752020" y="3861048"/>
                <a:ext cx="159191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− 7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/>
                            </a:rPr>
                            <m:t>3</m:t>
                          </m:r>
                          <m:r>
                            <a:rPr lang="en-US" sz="1200" i="1">
                              <a:latin typeface="Cambria Math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200" i="1">
                              <a:latin typeface="Cambria Math"/>
                            </a:rPr>
                            <m:t>+4</m:t>
                          </m:r>
                          <m:r>
                            <a:rPr lang="en-US" sz="1200" i="1">
                              <a:latin typeface="Cambria Math"/>
                            </a:rPr>
                            <m:t>𝐵</m:t>
                          </m:r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020" y="3861048"/>
                <a:ext cx="1591911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156176" y="3861048"/>
                <a:ext cx="17928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+ 12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200" i="1">
                              <a:latin typeface="Cambria Math"/>
                            </a:rPr>
                            <m:t>+</m:t>
                          </m:r>
                          <m:r>
                            <a:rPr lang="en-US" sz="1200" i="1">
                              <a:latin typeface="Cambria Math"/>
                            </a:rPr>
                            <m:t>𝐵</m:t>
                          </m:r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r>
                        <a:rPr lang="en-US" sz="12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3861048"/>
                <a:ext cx="1792863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671900" y="4365104"/>
                <a:ext cx="131510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/>
                        </a:rPr>
                        <m:t>9</m:t>
                      </m:r>
                      <m:r>
                        <a:rPr lang="en-US" sz="1200" i="1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200" i="1">
                              <a:latin typeface="Cambria Math"/>
                            </a:rPr>
                            <m:t>3</m:t>
                          </m:r>
                          <m:r>
                            <a:rPr lang="en-US" sz="12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200" i="1">
                          <a:latin typeface="Cambria Math"/>
                        </a:rPr>
                        <m:t>+16</m:t>
                      </m:r>
                      <m:r>
                        <a:rPr lang="en-US" sz="12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200" i="1">
                              <a:latin typeface="Cambria Math"/>
                            </a:rPr>
                            <m:t>4</m:t>
                          </m:r>
                          <m:r>
                            <a:rPr lang="en-US" sz="12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900" y="4365104"/>
                <a:ext cx="1315104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788024" y="4365104"/>
                <a:ext cx="154914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− 21</m:t>
                      </m:r>
                      <m:r>
                        <a:rPr lang="en-US" sz="1200" i="1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200" i="1">
                              <a:latin typeface="Cambria Math"/>
                            </a:rPr>
                            <m:t>3</m:t>
                          </m:r>
                          <m:r>
                            <a:rPr lang="en-US" sz="12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200" b="0" i="1" smtClean="0">
                          <a:latin typeface="Cambria Math"/>
                        </a:rPr>
                        <m:t>−28</m:t>
                      </m:r>
                      <m:r>
                        <a:rPr lang="en-US" sz="12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200" i="1">
                              <a:latin typeface="Cambria Math"/>
                            </a:rPr>
                            <m:t>4</m:t>
                          </m:r>
                          <m:r>
                            <a:rPr lang="en-US" sz="12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4365104"/>
                <a:ext cx="1549142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120172" y="4365104"/>
                <a:ext cx="18350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+ 12</m:t>
                      </m:r>
                      <m:r>
                        <a:rPr lang="en-US" sz="1200" i="1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200" i="1">
                              <a:latin typeface="Cambria Math"/>
                            </a:rPr>
                            <m:t>3</m:t>
                          </m:r>
                          <m:r>
                            <a:rPr lang="en-US" sz="12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200" i="1">
                          <a:latin typeface="Cambria Math"/>
                        </a:rPr>
                        <m:t>+</m:t>
                      </m:r>
                      <m:r>
                        <a:rPr lang="en-US" sz="1200" b="0" i="1" smtClean="0">
                          <a:latin typeface="Cambria Math"/>
                        </a:rPr>
                        <m:t>12</m:t>
                      </m:r>
                      <m:r>
                        <a:rPr lang="en-US" sz="12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200" i="1">
                              <a:latin typeface="Cambria Math"/>
                            </a:rPr>
                            <m:t>4</m:t>
                          </m:r>
                          <m:r>
                            <a:rPr lang="en-US" sz="12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2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172" y="4365104"/>
                <a:ext cx="1835054" cy="2769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380312" y="4905164"/>
                <a:ext cx="59080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0=0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4905164"/>
                <a:ext cx="590803" cy="27699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Arc 60"/>
          <p:cNvSpPr/>
          <p:nvPr/>
        </p:nvSpPr>
        <p:spPr>
          <a:xfrm>
            <a:off x="5796136" y="1736812"/>
            <a:ext cx="432048" cy="504056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Box 61"/>
          <p:cNvSpPr txBox="1"/>
          <p:nvPr/>
        </p:nvSpPr>
        <p:spPr>
          <a:xfrm>
            <a:off x="6156176" y="1808820"/>
            <a:ext cx="1476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Differentiate</a:t>
            </a:r>
            <a:endParaRPr lang="en-GB" sz="14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3" name="Arc 62"/>
          <p:cNvSpPr/>
          <p:nvPr/>
        </p:nvSpPr>
        <p:spPr>
          <a:xfrm>
            <a:off x="5868144" y="2312876"/>
            <a:ext cx="432048" cy="504056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extBox 63"/>
          <p:cNvSpPr txBox="1"/>
          <p:nvPr/>
        </p:nvSpPr>
        <p:spPr>
          <a:xfrm>
            <a:off x="6264188" y="2384884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Differentiate again</a:t>
            </a:r>
            <a:endParaRPr lang="en-GB" sz="14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39952" y="2528900"/>
            <a:ext cx="1908212" cy="54006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/>
          <p:cNvSpPr/>
          <p:nvPr/>
        </p:nvSpPr>
        <p:spPr>
          <a:xfrm>
            <a:off x="4247964" y="1988840"/>
            <a:ext cx="1692188" cy="504056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/>
          <p:cNvSpPr/>
          <p:nvPr/>
        </p:nvSpPr>
        <p:spPr>
          <a:xfrm>
            <a:off x="4355976" y="1592796"/>
            <a:ext cx="1404156" cy="28803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/>
          <p:cNvSpPr/>
          <p:nvPr/>
        </p:nvSpPr>
        <p:spPr>
          <a:xfrm>
            <a:off x="6336196" y="3212976"/>
            <a:ext cx="324036" cy="432048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/>
          <p:cNvSpPr/>
          <p:nvPr/>
        </p:nvSpPr>
        <p:spPr>
          <a:xfrm>
            <a:off x="6912260" y="3212976"/>
            <a:ext cx="252028" cy="432048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/>
          <p:cNvSpPr/>
          <p:nvPr/>
        </p:nvSpPr>
        <p:spPr>
          <a:xfrm>
            <a:off x="7416316" y="3320988"/>
            <a:ext cx="144016" cy="28803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/>
          <p:cNvSpPr/>
          <p:nvPr/>
        </p:nvSpPr>
        <p:spPr>
          <a:xfrm>
            <a:off x="3635896" y="3861048"/>
            <a:ext cx="1152128" cy="252028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/>
          <p:cNvSpPr/>
          <p:nvPr/>
        </p:nvSpPr>
        <p:spPr>
          <a:xfrm>
            <a:off x="5112060" y="3861048"/>
            <a:ext cx="1080120" cy="252028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/>
          <p:cNvSpPr/>
          <p:nvPr/>
        </p:nvSpPr>
        <p:spPr>
          <a:xfrm>
            <a:off x="6624228" y="3861048"/>
            <a:ext cx="900100" cy="252028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/>
          <p:cNvSpPr/>
          <p:nvPr/>
        </p:nvSpPr>
        <p:spPr>
          <a:xfrm>
            <a:off x="3743908" y="4365104"/>
            <a:ext cx="468052" cy="252028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/>
          <p:cNvSpPr/>
          <p:nvPr/>
        </p:nvSpPr>
        <p:spPr>
          <a:xfrm>
            <a:off x="4896036" y="4365104"/>
            <a:ext cx="648072" cy="252028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/>
          <p:cNvSpPr/>
          <p:nvPr/>
        </p:nvSpPr>
        <p:spPr>
          <a:xfrm>
            <a:off x="6192180" y="4365104"/>
            <a:ext cx="684076" cy="252028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 75"/>
          <p:cNvSpPr/>
          <p:nvPr/>
        </p:nvSpPr>
        <p:spPr>
          <a:xfrm>
            <a:off x="4211960" y="4365104"/>
            <a:ext cx="684076" cy="252028"/>
          </a:xfrm>
          <a:prstGeom prst="rect">
            <a:avLst/>
          </a:prstGeom>
          <a:noFill/>
          <a:ln w="317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 76"/>
          <p:cNvSpPr/>
          <p:nvPr/>
        </p:nvSpPr>
        <p:spPr>
          <a:xfrm>
            <a:off x="5544108" y="4365104"/>
            <a:ext cx="684076" cy="252028"/>
          </a:xfrm>
          <a:prstGeom prst="rect">
            <a:avLst/>
          </a:prstGeom>
          <a:noFill/>
          <a:ln w="317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ectangle 77"/>
          <p:cNvSpPr/>
          <p:nvPr/>
        </p:nvSpPr>
        <p:spPr>
          <a:xfrm>
            <a:off x="6876256" y="4365104"/>
            <a:ext cx="684076" cy="252028"/>
          </a:xfrm>
          <a:prstGeom prst="rect">
            <a:avLst/>
          </a:prstGeom>
          <a:noFill/>
          <a:ln w="317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Arc 78"/>
          <p:cNvSpPr/>
          <p:nvPr/>
        </p:nvSpPr>
        <p:spPr>
          <a:xfrm>
            <a:off x="7668344" y="3465004"/>
            <a:ext cx="432048" cy="504056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Arc 79"/>
          <p:cNvSpPr/>
          <p:nvPr/>
        </p:nvSpPr>
        <p:spPr>
          <a:xfrm>
            <a:off x="7668344" y="4005064"/>
            <a:ext cx="432048" cy="504056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Arc 80"/>
          <p:cNvSpPr/>
          <p:nvPr/>
        </p:nvSpPr>
        <p:spPr>
          <a:xfrm>
            <a:off x="7668344" y="4545124"/>
            <a:ext cx="432048" cy="504056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TextBox 81"/>
          <p:cNvSpPr txBox="1"/>
          <p:nvPr/>
        </p:nvSpPr>
        <p:spPr>
          <a:xfrm>
            <a:off x="7991872" y="3465004"/>
            <a:ext cx="1260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Replace the differentials</a:t>
            </a:r>
            <a:endParaRPr lang="en-GB" sz="12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956376" y="4005064"/>
            <a:ext cx="1260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out brackets</a:t>
            </a:r>
            <a:endParaRPr lang="en-GB" sz="12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992380" y="4581128"/>
            <a:ext cx="1260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All the terms cancel out!</a:t>
            </a:r>
            <a:endParaRPr lang="en-GB" sz="12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644008" y="5481228"/>
            <a:ext cx="3348372" cy="738664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So you can see that the form of our answers solves the differential equation we started with!</a:t>
            </a:r>
            <a:endParaRPr lang="en-GB" sz="14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259632" y="3392996"/>
            <a:ext cx="1836204" cy="576064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39">
                <a:extLst>
                  <a:ext uri="{FF2B5EF4-FFF2-40B4-BE49-F238E27FC236}">
                    <a16:creationId xmlns:a16="http://schemas.microsoft.com/office/drawing/2014/main" id="{FB90E821-5ECC-4FF1-9450-4D8EE2B552DD}"/>
                  </a:ext>
                </a:extLst>
              </p:cNvPr>
              <p:cNvSpPr txBox="1"/>
              <p:nvPr/>
            </p:nvSpPr>
            <p:spPr>
              <a:xfrm>
                <a:off x="0" y="0"/>
                <a:ext cx="1564146" cy="43204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/>
                        </a:rPr>
                        <m:t>𝑎</m:t>
                      </m:r>
                      <m:f>
                        <m:fPr>
                          <m:ctrlPr>
                            <a:rPr lang="en-GB" sz="11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1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1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1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100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GB" sz="11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100" b="0" i="1" smtClean="0">
                                  <a:latin typeface="Cambria Math"/>
                                </a:rPr>
                                <m:t>𝑑𝑥</m:t>
                              </m:r>
                            </m:e>
                            <m:sup>
                              <m:r>
                                <a:rPr lang="en-US" sz="11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100" b="0" i="1" smtClean="0">
                          <a:latin typeface="Cambria Math"/>
                        </a:rPr>
                        <m:t>+</m:t>
                      </m:r>
                      <m:r>
                        <a:rPr lang="en-US" sz="1100" b="0" i="1" smtClean="0">
                          <a:latin typeface="Cambria Math"/>
                        </a:rPr>
                        <m:t>𝑏</m:t>
                      </m:r>
                      <m:f>
                        <m:f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11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100" b="0" i="1" smtClean="0">
                          <a:latin typeface="Cambria Math"/>
                        </a:rPr>
                        <m:t>+</m:t>
                      </m:r>
                      <m:r>
                        <a:rPr lang="en-US" sz="1100" b="0" i="1" smtClean="0">
                          <a:latin typeface="Cambria Math"/>
                        </a:rPr>
                        <m:t>𝑐𝑦</m:t>
                      </m:r>
                      <m:r>
                        <a:rPr lang="en-US" sz="11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56" name="TextBox 39">
                <a:extLst>
                  <a:ext uri="{FF2B5EF4-FFF2-40B4-BE49-F238E27FC236}">
                    <a16:creationId xmlns:a16="http://schemas.microsoft.com/office/drawing/2014/main" id="{FB90E821-5ECC-4FF1-9450-4D8EE2B552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564146" cy="43204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Arrow Connector 9">
            <a:extLst>
              <a:ext uri="{FF2B5EF4-FFF2-40B4-BE49-F238E27FC236}">
                <a16:creationId xmlns:a16="http://schemas.microsoft.com/office/drawing/2014/main" id="{6492D642-2101-4CB6-AB82-AE5944B2B921}"/>
              </a:ext>
            </a:extLst>
          </p:cNvPr>
          <p:cNvCxnSpPr/>
          <p:nvPr/>
        </p:nvCxnSpPr>
        <p:spPr>
          <a:xfrm>
            <a:off x="1656184" y="216024"/>
            <a:ext cx="154817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40">
                <a:extLst>
                  <a:ext uri="{FF2B5EF4-FFF2-40B4-BE49-F238E27FC236}">
                    <a16:creationId xmlns:a16="http://schemas.microsoft.com/office/drawing/2014/main" id="{C21702A6-4BC9-47BF-9CDD-5740DFDB5EFE}"/>
                  </a:ext>
                </a:extLst>
              </p:cNvPr>
              <p:cNvSpPr txBox="1"/>
              <p:nvPr/>
            </p:nvSpPr>
            <p:spPr>
              <a:xfrm>
                <a:off x="3276364" y="72008"/>
                <a:ext cx="1346202" cy="26161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00" b="0" i="1" smtClean="0">
                              <a:latin typeface="Cambria Math"/>
                            </a:rPr>
                            <m:t>𝑎𝑚</m:t>
                          </m:r>
                        </m:e>
                        <m:sup>
                          <m:r>
                            <a:rPr lang="en-US" sz="11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100" b="0" i="1" smtClean="0">
                          <a:latin typeface="Cambria Math"/>
                        </a:rPr>
                        <m:t>+</m:t>
                      </m:r>
                      <m:r>
                        <a:rPr lang="en-US" sz="1100" b="0" i="1" smtClean="0">
                          <a:latin typeface="Cambria Math"/>
                        </a:rPr>
                        <m:t>𝑏𝑚</m:t>
                      </m:r>
                      <m:r>
                        <a:rPr lang="en-US" sz="1100" b="0" i="1" smtClean="0">
                          <a:latin typeface="Cambria Math"/>
                        </a:rPr>
                        <m:t>+</m:t>
                      </m:r>
                      <m:r>
                        <a:rPr lang="en-US" sz="1100" b="0" i="1" smtClean="0">
                          <a:latin typeface="Cambria Math"/>
                        </a:rPr>
                        <m:t>𝑐</m:t>
                      </m:r>
                      <m:r>
                        <a:rPr lang="en-US" sz="11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58" name="TextBox 40">
                <a:extLst>
                  <a:ext uri="{FF2B5EF4-FFF2-40B4-BE49-F238E27FC236}">
                    <a16:creationId xmlns:a16="http://schemas.microsoft.com/office/drawing/2014/main" id="{C21702A6-4BC9-47BF-9CDD-5740DFDB5E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364" y="72008"/>
                <a:ext cx="1346202" cy="2616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41">
            <a:extLst>
              <a:ext uri="{FF2B5EF4-FFF2-40B4-BE49-F238E27FC236}">
                <a16:creationId xmlns:a16="http://schemas.microsoft.com/office/drawing/2014/main" id="{9D08E225-0F07-4732-BAE2-CB00DBE65B2A}"/>
              </a:ext>
            </a:extLst>
          </p:cNvPr>
          <p:cNvCxnSpPr/>
          <p:nvPr/>
        </p:nvCxnSpPr>
        <p:spPr>
          <a:xfrm>
            <a:off x="4716524" y="216024"/>
            <a:ext cx="172819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42">
                <a:extLst>
                  <a:ext uri="{FF2B5EF4-FFF2-40B4-BE49-F238E27FC236}">
                    <a16:creationId xmlns:a16="http://schemas.microsoft.com/office/drawing/2014/main" id="{0E17D3D7-D2C7-4114-9715-520431CB2FD7}"/>
                  </a:ext>
                </a:extLst>
              </p:cNvPr>
              <p:cNvSpPr txBox="1"/>
              <p:nvPr/>
            </p:nvSpPr>
            <p:spPr>
              <a:xfrm>
                <a:off x="6588732" y="72008"/>
                <a:ext cx="1168525" cy="26161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1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1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100" b="0" i="1" smtClean="0">
                          <a:latin typeface="Cambria Math"/>
                        </a:rPr>
                        <m:t>+</m:t>
                      </m:r>
                      <m:r>
                        <a:rPr lang="en-US" sz="1100" b="0" i="1" smtClean="0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1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1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60" name="TextBox 42">
                <a:extLst>
                  <a:ext uri="{FF2B5EF4-FFF2-40B4-BE49-F238E27FC236}">
                    <a16:creationId xmlns:a16="http://schemas.microsoft.com/office/drawing/2014/main" id="{0E17D3D7-D2C7-4114-9715-520431CB2F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732" y="72008"/>
                <a:ext cx="1168525" cy="2616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TextBox 45">
            <a:extLst>
              <a:ext uri="{FF2B5EF4-FFF2-40B4-BE49-F238E27FC236}">
                <a16:creationId xmlns:a16="http://schemas.microsoft.com/office/drawing/2014/main" id="{CB2712C7-FF15-4316-81F9-52FE5BD78629}"/>
              </a:ext>
            </a:extLst>
          </p:cNvPr>
          <p:cNvSpPr txBox="1"/>
          <p:nvPr/>
        </p:nvSpPr>
        <p:spPr>
          <a:xfrm>
            <a:off x="4860540" y="241902"/>
            <a:ext cx="1311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Comic Sans MS" panose="030F0702030302020204" pitchFamily="66" charset="0"/>
              </a:rPr>
              <a:t>If 2 real roots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88" name="Rectangle 2">
            <a:extLst>
              <a:ext uri="{FF2B5EF4-FFF2-40B4-BE49-F238E27FC236}">
                <a16:creationId xmlns:a16="http://schemas.microsoft.com/office/drawing/2014/main" id="{EE00CA5E-D551-4E74-8A50-BEA3065B2E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3600" dirty="0">
                <a:latin typeface="Comic Sans MS" pitchFamily="66" charset="0"/>
              </a:rPr>
              <a:t>Methods in Differential Equations</a:t>
            </a:r>
          </a:p>
        </p:txBody>
      </p:sp>
      <p:sp>
        <p:nvSpPr>
          <p:cNvPr id="89" name="テキスト ボックス 3">
            <a:extLst>
              <a:ext uri="{FF2B5EF4-FFF2-40B4-BE49-F238E27FC236}">
                <a16:creationId xmlns:a16="http://schemas.microsoft.com/office/drawing/2014/main" id="{7C2F8D74-55EF-4490-AB7B-7FD4A9BBE44C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7B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5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  <p:set>
                                      <p:cBhvr>
                                        <p:cTn id="2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5" grpId="0"/>
      <p:bldP spid="36" grpId="0"/>
      <p:bldP spid="37" grpId="0"/>
      <p:bldP spid="38" grpId="0"/>
      <p:bldP spid="39" grpId="0"/>
      <p:bldP spid="44" grpId="0"/>
      <p:bldP spid="45" grpId="0"/>
      <p:bldP spid="51" grpId="0"/>
      <p:bldP spid="61" grpId="0" animBg="1"/>
      <p:bldP spid="62" grpId="0"/>
      <p:bldP spid="63" grpId="0" animBg="1"/>
      <p:bldP spid="64" grpId="0"/>
      <p:bldP spid="8" grpId="0" animBg="1"/>
      <p:bldP spid="8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80" grpId="0" animBg="1"/>
      <p:bldP spid="81" grpId="0" animBg="1"/>
      <p:bldP spid="82" grpId="0"/>
      <p:bldP spid="83" grpId="0"/>
      <p:bldP spid="84" grpId="0"/>
      <p:bldP spid="85" grpId="0" animBg="1"/>
      <p:bldP spid="86" grpId="0" animBg="1"/>
      <p:bldP spid="86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660" y="1600200"/>
                <a:ext cx="2706834" cy="4917141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anose="030F0702030302020204" pitchFamily="66" charset="0"/>
                  </a:rPr>
                  <a:t>You can find the general solution of the linear second order differential equation </a:t>
                </a:r>
                <a14:m>
                  <m:oMath xmlns:m="http://schemas.openxmlformats.org/officeDocument/2006/math">
                    <m:r>
                      <a:rPr lang="en-GB" sz="1400" b="1" i="1">
                        <a:latin typeface="Cambria Math"/>
                      </a:rPr>
                      <m:t>𝒂</m:t>
                    </m:r>
                    <m:f>
                      <m:fPr>
                        <m:ctrlPr>
                          <a:rPr lang="en-GB" sz="1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1" i="1">
                                <a:latin typeface="Cambria Math"/>
                              </a:rPr>
                              <m:t>𝒅</m:t>
                            </m:r>
                          </m:e>
                          <m:sup>
                            <m:r>
                              <a:rPr lang="en-GB" sz="1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GB" sz="1400" b="1" i="1">
                            <a:latin typeface="Cambria Math"/>
                          </a:rPr>
                          <m:t>𝒚</m:t>
                        </m:r>
                      </m:num>
                      <m:den>
                        <m:sSup>
                          <m:sSupPr>
                            <m:ctrlPr>
                              <a:rPr lang="en-GB" sz="1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1" i="1">
                                <a:latin typeface="Cambria Math"/>
                              </a:rPr>
                              <m:t>𝒅𝒙</m:t>
                            </m:r>
                          </m:e>
                          <m:sup>
                            <m:r>
                              <a:rPr lang="en-GB" sz="1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GB" sz="1400" b="1" i="1">
                        <a:latin typeface="Cambria Math"/>
                      </a:rPr>
                      <m:t>+</m:t>
                    </m:r>
                    <m:r>
                      <a:rPr lang="en-GB" sz="1400" b="1" i="1">
                        <a:latin typeface="Cambria Math"/>
                      </a:rPr>
                      <m:t>𝒃</m:t>
                    </m:r>
                    <m:f>
                      <m:fPr>
                        <m:ctrlPr>
                          <a:rPr lang="en-GB" sz="1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>
                            <a:latin typeface="Cambria Math"/>
                          </a:rPr>
                          <m:t>𝒅𝒚</m:t>
                        </m:r>
                      </m:num>
                      <m:den>
                        <m:r>
                          <a:rPr lang="en-GB" sz="1400" b="1" i="1">
                            <a:latin typeface="Cambria Math"/>
                          </a:rPr>
                          <m:t>𝒅𝒙</m:t>
                        </m:r>
                      </m:den>
                    </m:f>
                    <m:r>
                      <a:rPr lang="en-GB" sz="1400" b="1" i="1">
                        <a:latin typeface="Cambria Math"/>
                      </a:rPr>
                      <m:t>+</m:t>
                    </m:r>
                    <m:r>
                      <a:rPr lang="en-GB" sz="1400" b="1" i="1">
                        <a:latin typeface="Cambria Math"/>
                      </a:rPr>
                      <m:t>𝒄𝒚</m:t>
                    </m:r>
                    <m:r>
                      <a:rPr lang="en-GB" sz="1400" b="1" i="1">
                        <a:latin typeface="Cambria Math"/>
                      </a:rPr>
                      <m:t>=</m:t>
                    </m:r>
                    <m:r>
                      <a:rPr lang="en-GB" sz="1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GB" sz="1400" b="1" dirty="0">
                    <a:latin typeface="Comic Sans MS" panose="030F0702030302020204" pitchFamily="66" charset="0"/>
                  </a:rPr>
                  <a:t>, where a, b and c are constants and b</a:t>
                </a:r>
                <a:r>
                  <a:rPr lang="en-GB" sz="1400" b="1" baseline="30000" dirty="0">
                    <a:latin typeface="Comic Sans MS" panose="030F0702030302020204" pitchFamily="66" charset="0"/>
                  </a:rPr>
                  <a:t>2</a:t>
                </a:r>
                <a:r>
                  <a:rPr lang="en-GB" sz="1400" b="1" dirty="0">
                    <a:latin typeface="Comic Sans MS" panose="030F0702030302020204" pitchFamily="66" charset="0"/>
                  </a:rPr>
                  <a:t> = 4ac</a:t>
                </a: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anose="030F0702030302020204" pitchFamily="66" charset="0"/>
                  </a:rPr>
                  <a:t>Show that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anose="030F0702030302020204" pitchFamily="66" charset="0"/>
                  </a:rPr>
                  <a:t>Satisfies the equation: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Now we have these differentials, we can substitute them into the equation above…</a:t>
                </a: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660" y="1600200"/>
                <a:ext cx="2706834" cy="4917141"/>
              </a:xfrm>
              <a:blipFill>
                <a:blip r:embed="rId2"/>
                <a:stretch>
                  <a:fillRect t="-744" r="-27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66428" y="3724109"/>
                <a:ext cx="17155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=(</m:t>
                      </m:r>
                      <m:r>
                        <a:rPr lang="en-GB" sz="1600" b="0" i="1" smtClean="0">
                          <a:latin typeface="Cambria Math"/>
                        </a:rPr>
                        <m:t>𝐴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𝐵𝑥</m:t>
                      </m:r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428" y="3724109"/>
                <a:ext cx="1715598" cy="338554"/>
              </a:xfrm>
              <a:prstGeom prst="rect">
                <a:avLst/>
              </a:prstGeom>
              <a:blipFill>
                <a:blip r:embed="rId3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6408" y="4641413"/>
                <a:ext cx="2060500" cy="586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𝑑𝑥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−6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+9</m:t>
                      </m:r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08" y="4641413"/>
                <a:ext cx="2060500" cy="586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51920" y="1448780"/>
                <a:ext cx="152362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=(</m:t>
                      </m:r>
                      <m:r>
                        <a:rPr lang="en-GB" sz="1400" b="0" i="1" smtClean="0">
                          <a:latin typeface="Cambria Math"/>
                        </a:rPr>
                        <m:t>𝐴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𝐵𝑥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1448780"/>
                <a:ext cx="1523622" cy="307777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51920" y="1916832"/>
                <a:ext cx="163884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  <m:r>
                        <a:rPr lang="en-US" sz="1400" b="0" i="1" smtClean="0">
                          <a:latin typeface="Cambria Math"/>
                        </a:rPr>
                        <m:t>𝐵𝑥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</a:rPr>
                            <m:t>3</m:t>
                          </m:r>
                          <m:r>
                            <a:rPr lang="en-GB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1916832"/>
                <a:ext cx="1638847" cy="307777"/>
              </a:xfrm>
              <a:prstGeom prst="rect">
                <a:avLst/>
              </a:prstGeom>
              <a:blipFill>
                <a:blip r:embed="rId6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779912" y="2276872"/>
                <a:ext cx="617541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2276872"/>
                <a:ext cx="617541" cy="501356"/>
              </a:xfrm>
              <a:prstGeom prst="rect">
                <a:avLst/>
              </a:prstGeom>
              <a:blipFill>
                <a:blip r:embed="rId7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211960" y="2384884"/>
                <a:ext cx="7023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/>
                        </a:rPr>
                        <m:t>3</m:t>
                      </m:r>
                      <m:r>
                        <a:rPr lang="en-US" sz="1400" i="1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</a:rPr>
                            <m:t>3</m:t>
                          </m:r>
                          <m:r>
                            <a:rPr lang="en-GB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2384884"/>
                <a:ext cx="702372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81081" y="4869160"/>
                <a:ext cx="7003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𝑢</m:t>
                      </m:r>
                      <m:r>
                        <a:rPr lang="en-US" sz="1200" b="0" i="1" smtClean="0">
                          <a:latin typeface="Cambria Math"/>
                        </a:rPr>
                        <m:t>=</m:t>
                      </m:r>
                      <m:r>
                        <a:rPr lang="en-US" sz="1200" b="0" i="1" smtClean="0">
                          <a:latin typeface="Cambria Math"/>
                        </a:rPr>
                        <m:t>𝐵𝑥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1081" y="4869160"/>
                <a:ext cx="700384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237165" y="4869160"/>
                <a:ext cx="73481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𝑣</m:t>
                      </m:r>
                      <m:r>
                        <a:rPr lang="en-US" sz="12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7165" y="4869160"/>
                <a:ext cx="734817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409073" y="5265204"/>
                <a:ext cx="707822" cy="4429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/>
                            </a:rPr>
                            <m:t>𝑑𝑢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200" b="0" i="1" smtClean="0">
                          <a:latin typeface="Cambria Math"/>
                        </a:rPr>
                        <m:t>=</m:t>
                      </m:r>
                      <m:r>
                        <a:rPr lang="en-US" sz="1200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9073" y="5265204"/>
                <a:ext cx="707822" cy="442942"/>
              </a:xfrm>
              <a:prstGeom prst="rect">
                <a:avLst/>
              </a:prstGeom>
              <a:blipFill>
                <a:blip r:embed="rId11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155205" y="5265204"/>
                <a:ext cx="909544" cy="4429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/>
                            </a:rPr>
                            <m:t>𝑑𝑣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200" b="0" i="1" smtClean="0">
                          <a:latin typeface="Cambria Math"/>
                        </a:rPr>
                        <m:t>=3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5205" y="5265204"/>
                <a:ext cx="909544" cy="442942"/>
              </a:xfrm>
              <a:prstGeom prst="rect">
                <a:avLst/>
              </a:prstGeom>
              <a:blipFill>
                <a:blip r:embed="rId12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716016" y="2384884"/>
                <a:ext cx="98180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+ 3</m:t>
                      </m:r>
                      <m:r>
                        <a:rPr lang="en-US" sz="1400" b="0" i="1" smtClean="0">
                          <a:latin typeface="Cambria Math"/>
                        </a:rPr>
                        <m:t>𝐵𝑥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2384884"/>
                <a:ext cx="981807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472100" y="2384884"/>
                <a:ext cx="7856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+ </m:t>
                      </m:r>
                      <m:r>
                        <a:rPr lang="en-US" sz="1400" b="0" i="1" smtClean="0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100" y="2384884"/>
                <a:ext cx="785600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5316163" y="4581128"/>
            <a:ext cx="18565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Product rule for Bxe</a:t>
            </a:r>
            <a:r>
              <a:rPr lang="en-US" sz="1200" b="1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3x</a:t>
            </a:r>
            <a:endParaRPr lang="en-GB" sz="1200" b="1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057145" y="5085184"/>
            <a:ext cx="216024" cy="18002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6093149" y="5121188"/>
            <a:ext cx="216024" cy="18002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707905" y="2960948"/>
                <a:ext cx="684076" cy="524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𝑑𝑥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5" y="2960948"/>
                <a:ext cx="684076" cy="52456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247964" y="3104964"/>
                <a:ext cx="6840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</a:rPr>
                        <m:t>9</m:t>
                      </m:r>
                      <m:r>
                        <a:rPr lang="en-US" sz="1400" i="1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</a:rPr>
                            <m:t>3</m:t>
                          </m:r>
                          <m:r>
                            <a:rPr lang="en-GB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7964" y="3104964"/>
                <a:ext cx="684076" cy="3077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752020" y="3104964"/>
                <a:ext cx="9001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+ </m:t>
                      </m:r>
                      <m:r>
                        <a:rPr lang="en-US" sz="1400" i="1" smtClean="0">
                          <a:latin typeface="Cambria Math"/>
                        </a:rPr>
                        <m:t>9</m:t>
                      </m:r>
                      <m:r>
                        <a:rPr lang="en-US" sz="1400" b="0" i="1" smtClean="0">
                          <a:latin typeface="Cambria Math"/>
                        </a:rPr>
                        <m:t>𝐵𝑥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</a:rPr>
                            <m:t>3</m:t>
                          </m:r>
                          <m:r>
                            <a:rPr lang="en-GB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020" y="3104964"/>
                <a:ext cx="900100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5256076" y="4581128"/>
            <a:ext cx="19511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Product rule for 3Bxe</a:t>
            </a:r>
            <a:r>
              <a:rPr lang="en-US" sz="1200" b="1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3x</a:t>
            </a:r>
            <a:endParaRPr lang="en-GB" sz="1200" b="1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470767" y="4941168"/>
                <a:ext cx="78534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𝑢</m:t>
                      </m:r>
                      <m:r>
                        <a:rPr lang="en-US" sz="1200" b="0" i="1" smtClean="0">
                          <a:latin typeface="Cambria Math"/>
                        </a:rPr>
                        <m:t>=3</m:t>
                      </m:r>
                      <m:r>
                        <a:rPr lang="en-US" sz="1200" b="0" i="1" smtClean="0">
                          <a:latin typeface="Cambria Math"/>
                        </a:rPr>
                        <m:t>𝐵𝑥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0767" y="4941168"/>
                <a:ext cx="785343" cy="27699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226851" y="4941168"/>
                <a:ext cx="73481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𝑣</m:t>
                      </m:r>
                      <m:r>
                        <a:rPr lang="en-US" sz="12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851" y="4941168"/>
                <a:ext cx="734817" cy="276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398759" y="5337212"/>
                <a:ext cx="792781" cy="4429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/>
                            </a:rPr>
                            <m:t>𝑑𝑢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200" b="0" i="1" smtClean="0">
                          <a:latin typeface="Cambria Math"/>
                        </a:rPr>
                        <m:t>=3</m:t>
                      </m:r>
                      <m:r>
                        <a:rPr lang="en-US" sz="1200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8759" y="5337212"/>
                <a:ext cx="792781" cy="442942"/>
              </a:xfrm>
              <a:prstGeom prst="rect">
                <a:avLst/>
              </a:prstGeom>
              <a:blipFill>
                <a:blip r:embed="rId19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144891" y="5337212"/>
                <a:ext cx="909544" cy="4429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/>
                            </a:rPr>
                            <m:t>𝑑𝑣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200" b="0" i="1" smtClean="0">
                          <a:latin typeface="Cambria Math"/>
                        </a:rPr>
                        <m:t>=3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4891" y="5337212"/>
                <a:ext cx="909544" cy="442942"/>
              </a:xfrm>
              <a:prstGeom prst="rect">
                <a:avLst/>
              </a:prstGeom>
              <a:blipFill>
                <a:blip r:embed="rId12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/>
          <p:nvPr/>
        </p:nvCxnSpPr>
        <p:spPr>
          <a:xfrm>
            <a:off x="6108887" y="5157192"/>
            <a:ext cx="216024" cy="18002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6108887" y="5193196"/>
            <a:ext cx="216024" cy="18002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508104" y="3104964"/>
                <a:ext cx="9001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+ </m:t>
                      </m:r>
                      <m:r>
                        <a:rPr lang="en-US" sz="1400" i="1" smtClean="0">
                          <a:latin typeface="Cambria Math"/>
                        </a:rPr>
                        <m:t>3</m:t>
                      </m:r>
                      <m:r>
                        <a:rPr lang="en-US" sz="1400" b="0" i="1" smtClean="0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3104964"/>
                <a:ext cx="900100" cy="30777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192180" y="3104964"/>
                <a:ext cx="9001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+ </m:t>
                      </m:r>
                      <m:r>
                        <a:rPr lang="en-US" sz="1400" i="1" smtClean="0">
                          <a:latin typeface="Cambria Math"/>
                        </a:rPr>
                        <m:t>3</m:t>
                      </m:r>
                      <m:r>
                        <a:rPr lang="en-US" sz="1400" b="0" i="1" smtClean="0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180" y="3104964"/>
                <a:ext cx="900100" cy="30777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4860032" y="1880828"/>
            <a:ext cx="540060" cy="28803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4968044" y="2348880"/>
            <a:ext cx="612068" cy="324036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707904" y="3537012"/>
                <a:ext cx="684076" cy="524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𝑑𝑥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3537012"/>
                <a:ext cx="684076" cy="52456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283968" y="3681028"/>
                <a:ext cx="6840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</a:rPr>
                        <m:t>9</m:t>
                      </m:r>
                      <m:r>
                        <a:rPr lang="en-US" sz="1400" i="1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</a:rPr>
                            <m:t>3</m:t>
                          </m:r>
                          <m:r>
                            <a:rPr lang="en-GB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3681028"/>
                <a:ext cx="684076" cy="30777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788024" y="3681028"/>
                <a:ext cx="9001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+ </m:t>
                      </m:r>
                      <m:r>
                        <a:rPr lang="en-US" sz="1400" i="1" smtClean="0">
                          <a:latin typeface="Cambria Math"/>
                        </a:rPr>
                        <m:t>9</m:t>
                      </m:r>
                      <m:r>
                        <a:rPr lang="en-US" sz="1400" b="0" i="1" smtClean="0">
                          <a:latin typeface="Cambria Math"/>
                        </a:rPr>
                        <m:t>𝐵𝑥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</a:rPr>
                            <m:t>3</m:t>
                          </m:r>
                          <m:r>
                            <a:rPr lang="en-GB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3681028"/>
                <a:ext cx="900100" cy="30777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544108" y="3681028"/>
                <a:ext cx="9001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+ 6</m:t>
                      </m:r>
                      <m:r>
                        <a:rPr lang="en-US" sz="1400" b="0" i="1" smtClean="0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108" y="3681028"/>
                <a:ext cx="900100" cy="30777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Arc 39"/>
          <p:cNvSpPr/>
          <p:nvPr/>
        </p:nvSpPr>
        <p:spPr>
          <a:xfrm>
            <a:off x="5256076" y="1592796"/>
            <a:ext cx="432048" cy="504056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5580112" y="1592796"/>
            <a:ext cx="1260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out the bracket</a:t>
            </a:r>
            <a:endParaRPr lang="en-GB" sz="12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364088" y="4545124"/>
            <a:ext cx="1799692" cy="126014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5292080" y="4545124"/>
            <a:ext cx="1894069" cy="126014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Arc 43"/>
          <p:cNvSpPr/>
          <p:nvPr/>
        </p:nvSpPr>
        <p:spPr>
          <a:xfrm>
            <a:off x="5940152" y="2096852"/>
            <a:ext cx="432048" cy="468052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/>
          <p:cNvSpPr txBox="1"/>
          <p:nvPr/>
        </p:nvSpPr>
        <p:spPr>
          <a:xfrm>
            <a:off x="6372200" y="2096852"/>
            <a:ext cx="2340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Differentiate – the second term needs the product rule…</a:t>
            </a:r>
            <a:endParaRPr lang="en-GB" sz="12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6" name="Arc 45"/>
          <p:cNvSpPr/>
          <p:nvPr/>
        </p:nvSpPr>
        <p:spPr>
          <a:xfrm>
            <a:off x="6804248" y="2600908"/>
            <a:ext cx="432048" cy="648072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7164288" y="2600908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Differentiate again, using the product rule where needed</a:t>
            </a:r>
            <a:endParaRPr lang="en-GB" sz="12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Arc 47"/>
          <p:cNvSpPr/>
          <p:nvPr/>
        </p:nvSpPr>
        <p:spPr>
          <a:xfrm>
            <a:off x="6804248" y="3284984"/>
            <a:ext cx="432048" cy="576064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/>
          <p:cNvSpPr txBox="1"/>
          <p:nvPr/>
        </p:nvSpPr>
        <p:spPr>
          <a:xfrm>
            <a:off x="7164288" y="3465004"/>
            <a:ext cx="9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2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887924" y="1844824"/>
            <a:ext cx="1548172" cy="432048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3851920" y="2312876"/>
            <a:ext cx="2304256" cy="504056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3707904" y="3537012"/>
            <a:ext cx="2628292" cy="54006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2">
            <a:extLst>
              <a:ext uri="{FF2B5EF4-FFF2-40B4-BE49-F238E27FC236}">
                <a16:creationId xmlns:a16="http://schemas.microsoft.com/office/drawing/2014/main" id="{9B05C1B5-9CD4-404D-ABE1-E7BA2BFCB3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3600" dirty="0">
                <a:latin typeface="Comic Sans MS" pitchFamily="66" charset="0"/>
              </a:rPr>
              <a:t>Methods in Differential Equations</a:t>
            </a:r>
          </a:p>
        </p:txBody>
      </p:sp>
      <p:sp>
        <p:nvSpPr>
          <p:cNvPr id="54" name="テキスト ボックス 3">
            <a:extLst>
              <a:ext uri="{FF2B5EF4-FFF2-40B4-BE49-F238E27FC236}">
                <a16:creationId xmlns:a16="http://schemas.microsoft.com/office/drawing/2014/main" id="{DFD93157-343B-429E-9915-8B627C300BBA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7B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5" name="Rectangle 51">
            <a:extLst>
              <a:ext uri="{FF2B5EF4-FFF2-40B4-BE49-F238E27FC236}">
                <a16:creationId xmlns:a16="http://schemas.microsoft.com/office/drawing/2014/main" id="{A799DC3A-74BD-4AAF-9A3D-4FABFB6EB511}"/>
              </a:ext>
            </a:extLst>
          </p:cNvPr>
          <p:cNvSpPr/>
          <p:nvPr/>
        </p:nvSpPr>
        <p:spPr>
          <a:xfrm>
            <a:off x="1350186" y="2649507"/>
            <a:ext cx="855132" cy="308847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46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7" grpId="0"/>
      <p:bldP spid="18" grpId="0"/>
      <p:bldP spid="18" grpId="1"/>
      <p:bldP spid="22" grpId="0"/>
      <p:bldP spid="23" grpId="0"/>
      <p:bldP spid="24" grpId="0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2" grpId="0"/>
      <p:bldP spid="33" grpId="0"/>
      <p:bldP spid="34" grpId="0" animBg="1"/>
      <p:bldP spid="34" grpId="1" animBg="1"/>
      <p:bldP spid="35" grpId="0" animBg="1"/>
      <p:bldP spid="35" grpId="1" animBg="1"/>
      <p:bldP spid="36" grpId="0"/>
      <p:bldP spid="37" grpId="0"/>
      <p:bldP spid="38" grpId="0"/>
      <p:bldP spid="39" grpId="0"/>
      <p:bldP spid="40" grpId="0" animBg="1"/>
      <p:bldP spid="41" grpId="0"/>
      <p:bldP spid="42" grpId="0" animBg="1"/>
      <p:bldP spid="42" grpId="1" animBg="1"/>
      <p:bldP spid="43" grpId="0" animBg="1"/>
      <p:bldP spid="43" grpId="1" animBg="1"/>
      <p:bldP spid="44" grpId="0" animBg="1"/>
      <p:bldP spid="45" grpId="0"/>
      <p:bldP spid="46" grpId="0" animBg="1"/>
      <p:bldP spid="47" grpId="0"/>
      <p:bldP spid="48" grpId="0" animBg="1"/>
      <p:bldP spid="49" grpId="0"/>
      <p:bldP spid="50" grpId="0" animBg="1"/>
      <p:bldP spid="51" grpId="0" animBg="1"/>
      <p:bldP spid="52" grpId="0" animBg="1"/>
      <p:bldP spid="55" grpId="0" animBg="1"/>
      <p:bldP spid="55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139952" y="1376772"/>
                <a:ext cx="163884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  <m:r>
                        <a:rPr lang="en-US" sz="1400" b="0" i="1" smtClean="0">
                          <a:latin typeface="Cambria Math"/>
                        </a:rPr>
                        <m:t>𝐵𝑥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</a:rPr>
                            <m:t>3</m:t>
                          </m:r>
                          <m:r>
                            <a:rPr lang="en-GB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1376772"/>
                <a:ext cx="1638847" cy="307777"/>
              </a:xfrm>
              <a:prstGeom prst="rect">
                <a:avLst/>
              </a:prstGeom>
              <a:blipFill>
                <a:blip r:embed="rId2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228184" y="1232756"/>
                <a:ext cx="617541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1232756"/>
                <a:ext cx="617541" cy="501356"/>
              </a:xfrm>
              <a:prstGeom prst="rect">
                <a:avLst/>
              </a:prstGeom>
              <a:blipFill>
                <a:blip r:embed="rId3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660232" y="1340768"/>
                <a:ext cx="7023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/>
                        </a:rPr>
                        <m:t>3</m:t>
                      </m:r>
                      <m:r>
                        <a:rPr lang="en-US" sz="1400" i="1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</a:rPr>
                            <m:t>3</m:t>
                          </m:r>
                          <m:r>
                            <a:rPr lang="en-GB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1340768"/>
                <a:ext cx="702372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164288" y="1340768"/>
                <a:ext cx="98180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+ 3</m:t>
                      </m:r>
                      <m:r>
                        <a:rPr lang="en-US" sz="1400" b="0" i="1" smtClean="0">
                          <a:latin typeface="Cambria Math"/>
                        </a:rPr>
                        <m:t>𝐵𝑥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1340768"/>
                <a:ext cx="981807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920372" y="1340768"/>
                <a:ext cx="7856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+ </m:t>
                      </m:r>
                      <m:r>
                        <a:rPr lang="en-US" sz="1400" b="0" i="1" smtClean="0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372" y="1340768"/>
                <a:ext cx="785600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896036" y="1736812"/>
                <a:ext cx="684076" cy="524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𝑑𝑥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036" y="1736812"/>
                <a:ext cx="684076" cy="5245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472100" y="1880828"/>
                <a:ext cx="6840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</a:rPr>
                        <m:t>9</m:t>
                      </m:r>
                      <m:r>
                        <a:rPr lang="en-US" sz="1400" i="1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</a:rPr>
                            <m:t>3</m:t>
                          </m:r>
                          <m:r>
                            <a:rPr lang="en-GB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100" y="1880828"/>
                <a:ext cx="684076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976156" y="1880828"/>
                <a:ext cx="9001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+ </m:t>
                      </m:r>
                      <m:r>
                        <a:rPr lang="en-US" sz="1400" i="1" smtClean="0">
                          <a:latin typeface="Cambria Math"/>
                        </a:rPr>
                        <m:t>9</m:t>
                      </m:r>
                      <m:r>
                        <a:rPr lang="en-US" sz="1400" b="0" i="1" smtClean="0">
                          <a:latin typeface="Cambria Math"/>
                        </a:rPr>
                        <m:t>𝐵𝑥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</a:rPr>
                            <m:t>3</m:t>
                          </m:r>
                          <m:r>
                            <a:rPr lang="en-GB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156" y="1880828"/>
                <a:ext cx="900100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732240" y="1880828"/>
                <a:ext cx="9001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+ 6</m:t>
                      </m:r>
                      <m:r>
                        <a:rPr lang="en-US" sz="1400" b="0" i="1" smtClean="0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1880828"/>
                <a:ext cx="900100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/>
          <p:cNvCxnSpPr/>
          <p:nvPr/>
        </p:nvCxnSpPr>
        <p:spPr>
          <a:xfrm>
            <a:off x="4067944" y="2348880"/>
            <a:ext cx="468052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588224" y="2672916"/>
                <a:ext cx="1656184" cy="462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200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/>
                                </a:rPr>
                                <m:t>𝑑𝑥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−6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+9</m:t>
                      </m:r>
                      <m:r>
                        <a:rPr lang="en-GB" sz="1200" b="0" i="1" smtClean="0">
                          <a:latin typeface="Cambria Math"/>
                        </a:rPr>
                        <m:t>𝑦</m:t>
                      </m:r>
                      <m:r>
                        <a:rPr lang="en-GB" sz="12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2672916"/>
                <a:ext cx="1656184" cy="462884"/>
              </a:xfrm>
              <a:prstGeom prst="rect">
                <a:avLst/>
              </a:prstGeom>
              <a:blipFill>
                <a:blip r:embed="rId11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2591780" y="3429000"/>
                <a:ext cx="204011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/>
                            </a:rPr>
                            <m:t>9</m:t>
                          </m:r>
                          <m:r>
                            <a:rPr lang="en-US" sz="1200" i="1">
                              <a:latin typeface="Cambria Math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1200" i="1">
                                  <a:latin typeface="Cambria Math"/>
                                </a:rPr>
                                <m:t>3</m:t>
                              </m:r>
                              <m:r>
                                <a:rPr lang="en-GB" sz="1200" i="1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200" i="1">
                              <a:latin typeface="Cambria Math"/>
                            </a:rPr>
                            <m:t>+9</m:t>
                          </m:r>
                          <m:r>
                            <a:rPr lang="en-US" sz="1200" i="1">
                              <a:latin typeface="Cambria Math"/>
                            </a:rPr>
                            <m:t>𝐵𝑥</m:t>
                          </m:r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200" i="1">
                              <a:latin typeface="Cambria Math"/>
                            </a:rPr>
                            <m:t>+6</m:t>
                          </m:r>
                          <m:r>
                            <a:rPr lang="en-US" sz="1200" i="1">
                              <a:latin typeface="Cambria Math"/>
                            </a:rPr>
                            <m:t>𝐵</m:t>
                          </m:r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780" y="3429000"/>
                <a:ext cx="2040110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391980" y="3429000"/>
                <a:ext cx="227414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− 6</m:t>
                      </m:r>
                      <m:d>
                        <m:d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1200" i="1">
                              <a:latin typeface="Cambria Math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1200" i="1">
                                  <a:latin typeface="Cambria Math"/>
                                </a:rPr>
                                <m:t>3</m:t>
                              </m:r>
                              <m:r>
                                <a:rPr lang="en-GB" sz="1200" i="1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200" i="1">
                              <a:latin typeface="Cambria Math"/>
                            </a:rPr>
                            <m:t>+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1200" i="1">
                              <a:latin typeface="Cambria Math"/>
                            </a:rPr>
                            <m:t>𝐵𝑥</m:t>
                          </m:r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200" i="1">
                              <a:latin typeface="Cambria Math"/>
                            </a:rPr>
                            <m:t>+</m:t>
                          </m:r>
                          <m:r>
                            <a:rPr lang="en-US" sz="1200" i="1">
                              <a:latin typeface="Cambria Math"/>
                            </a:rPr>
                            <m:t>𝐵</m:t>
                          </m:r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980" y="3429000"/>
                <a:ext cx="2274149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444208" y="3429000"/>
                <a:ext cx="179023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+ 9</m:t>
                      </m:r>
                      <m:d>
                        <m:d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1200" i="1">
                                  <a:latin typeface="Cambria Math"/>
                                </a:rPr>
                                <m:t>3</m:t>
                              </m:r>
                              <m:r>
                                <a:rPr lang="en-GB" sz="1200" i="1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200" i="1">
                              <a:latin typeface="Cambria Math"/>
                            </a:rPr>
                            <m:t>+</m:t>
                          </m:r>
                          <m:r>
                            <a:rPr lang="en-US" sz="1200" i="1">
                              <a:latin typeface="Cambria Math"/>
                            </a:rPr>
                            <m:t>𝐵𝑥</m:t>
                          </m:r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r>
                        <a:rPr lang="en-US" sz="12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3429000"/>
                <a:ext cx="1790234" cy="2769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2735796" y="4077072"/>
                <a:ext cx="191238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/>
                        </a:rPr>
                        <m:t>9</m:t>
                      </m:r>
                      <m:r>
                        <a:rPr lang="en-US" sz="1200" i="1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200" i="1">
                              <a:latin typeface="Cambria Math"/>
                            </a:rPr>
                            <m:t>3</m:t>
                          </m:r>
                          <m:r>
                            <a:rPr lang="en-GB" sz="12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200" i="1">
                          <a:latin typeface="Cambria Math"/>
                        </a:rPr>
                        <m:t>+9</m:t>
                      </m:r>
                      <m:r>
                        <a:rPr lang="en-US" sz="1200" i="1">
                          <a:latin typeface="Cambria Math"/>
                        </a:rPr>
                        <m:t>𝐵𝑥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200" i="1">
                              <a:latin typeface="Cambria Math"/>
                            </a:rPr>
                            <m:t>3</m:t>
                          </m:r>
                          <m:r>
                            <a:rPr lang="en-US" sz="12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200" i="1">
                          <a:latin typeface="Cambria Math"/>
                        </a:rPr>
                        <m:t>+6</m:t>
                      </m:r>
                      <m:r>
                        <a:rPr lang="en-US" sz="12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200" i="1">
                              <a:latin typeface="Cambria Math"/>
                            </a:rPr>
                            <m:t>3</m:t>
                          </m:r>
                          <m:r>
                            <a:rPr lang="en-US" sz="12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796" y="4077072"/>
                <a:ext cx="1912383" cy="27699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463988" y="4077072"/>
                <a:ext cx="223138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− 18</m:t>
                      </m:r>
                      <m:r>
                        <a:rPr lang="en-US" sz="1200" i="1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200" i="1">
                              <a:latin typeface="Cambria Math"/>
                            </a:rPr>
                            <m:t>3</m:t>
                          </m:r>
                          <m:r>
                            <a:rPr lang="en-GB" sz="12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200" b="0" i="1" smtClean="0">
                          <a:latin typeface="Cambria Math"/>
                        </a:rPr>
                        <m:t>−18</m:t>
                      </m:r>
                      <m:r>
                        <a:rPr lang="en-US" sz="1200" i="1">
                          <a:latin typeface="Cambria Math"/>
                        </a:rPr>
                        <m:t>𝐵𝑥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200" i="1">
                              <a:latin typeface="Cambria Math"/>
                            </a:rPr>
                            <m:t>3</m:t>
                          </m:r>
                          <m:r>
                            <a:rPr lang="en-US" sz="12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200" b="0" i="1" smtClean="0">
                          <a:latin typeface="Cambria Math"/>
                        </a:rPr>
                        <m:t>−6</m:t>
                      </m:r>
                      <m:r>
                        <a:rPr lang="en-US" sz="12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200" i="1">
                              <a:latin typeface="Cambria Math"/>
                            </a:rPr>
                            <m:t>3</m:t>
                          </m:r>
                          <m:r>
                            <a:rPr lang="en-US" sz="12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988" y="4077072"/>
                <a:ext cx="2231380" cy="27699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480212" y="4077072"/>
                <a:ext cx="1764196" cy="288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+ 9</m:t>
                      </m:r>
                      <m:r>
                        <a:rPr lang="en-US" sz="1200" i="1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200" i="1">
                              <a:latin typeface="Cambria Math"/>
                            </a:rPr>
                            <m:t>3</m:t>
                          </m:r>
                          <m:r>
                            <a:rPr lang="en-GB" sz="12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200" b="0" i="1" smtClean="0">
                          <a:latin typeface="Cambria Math"/>
                        </a:rPr>
                        <m:t>+9</m:t>
                      </m:r>
                      <m:r>
                        <a:rPr lang="en-US" sz="1200" i="1">
                          <a:latin typeface="Cambria Math"/>
                        </a:rPr>
                        <m:t>𝐵𝑥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200" i="1">
                              <a:latin typeface="Cambria Math"/>
                            </a:rPr>
                            <m:t>3</m:t>
                          </m:r>
                          <m:r>
                            <a:rPr lang="en-US" sz="12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2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212" y="4077072"/>
                <a:ext cx="1764196" cy="2880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7632340" y="4689140"/>
                <a:ext cx="6120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0=0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2340" y="4689140"/>
                <a:ext cx="612068" cy="27699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4211960" y="1340768"/>
            <a:ext cx="1476164" cy="36004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/>
          <p:cNvSpPr/>
          <p:nvPr/>
        </p:nvSpPr>
        <p:spPr>
          <a:xfrm>
            <a:off x="6264188" y="1232756"/>
            <a:ext cx="2340260" cy="504056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/>
          <p:cNvSpPr/>
          <p:nvPr/>
        </p:nvSpPr>
        <p:spPr>
          <a:xfrm>
            <a:off x="4968044" y="1772816"/>
            <a:ext cx="2556284" cy="504056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6696236" y="2672916"/>
            <a:ext cx="324036" cy="504056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/>
          <p:cNvSpPr/>
          <p:nvPr/>
        </p:nvSpPr>
        <p:spPr>
          <a:xfrm>
            <a:off x="7272300" y="2672916"/>
            <a:ext cx="216024" cy="504056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/>
          <p:cNvSpPr/>
          <p:nvPr/>
        </p:nvSpPr>
        <p:spPr>
          <a:xfrm>
            <a:off x="7704348" y="2816932"/>
            <a:ext cx="144016" cy="252028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/>
          <p:cNvSpPr/>
          <p:nvPr/>
        </p:nvSpPr>
        <p:spPr>
          <a:xfrm>
            <a:off x="2735796" y="3429000"/>
            <a:ext cx="1728192" cy="252028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/>
          <p:cNvSpPr/>
          <p:nvPr/>
        </p:nvSpPr>
        <p:spPr>
          <a:xfrm>
            <a:off x="4824028" y="3429000"/>
            <a:ext cx="1656184" cy="252028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/>
          <p:cNvSpPr/>
          <p:nvPr/>
        </p:nvSpPr>
        <p:spPr>
          <a:xfrm>
            <a:off x="6840252" y="3429000"/>
            <a:ext cx="972108" cy="252028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/>
          <p:cNvSpPr/>
          <p:nvPr/>
        </p:nvSpPr>
        <p:spPr>
          <a:xfrm>
            <a:off x="2807804" y="4077072"/>
            <a:ext cx="468052" cy="252028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/>
          <p:cNvSpPr/>
          <p:nvPr/>
        </p:nvSpPr>
        <p:spPr>
          <a:xfrm>
            <a:off x="4535996" y="4077072"/>
            <a:ext cx="684076" cy="252028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/>
          <p:cNvSpPr/>
          <p:nvPr/>
        </p:nvSpPr>
        <p:spPr>
          <a:xfrm>
            <a:off x="6588224" y="4077072"/>
            <a:ext cx="576064" cy="252028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/>
          <p:cNvSpPr/>
          <p:nvPr/>
        </p:nvSpPr>
        <p:spPr>
          <a:xfrm>
            <a:off x="3959932" y="4077072"/>
            <a:ext cx="576064" cy="252028"/>
          </a:xfrm>
          <a:prstGeom prst="rect">
            <a:avLst/>
          </a:prstGeom>
          <a:noFill/>
          <a:ln w="317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/>
          <p:cNvSpPr/>
          <p:nvPr/>
        </p:nvSpPr>
        <p:spPr>
          <a:xfrm>
            <a:off x="6012160" y="4077072"/>
            <a:ext cx="576064" cy="252028"/>
          </a:xfrm>
          <a:prstGeom prst="rect">
            <a:avLst/>
          </a:prstGeom>
          <a:noFill/>
          <a:ln w="317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/>
          <p:cNvSpPr/>
          <p:nvPr/>
        </p:nvSpPr>
        <p:spPr>
          <a:xfrm>
            <a:off x="3275856" y="4077072"/>
            <a:ext cx="684076" cy="252028"/>
          </a:xfrm>
          <a:prstGeom prst="rect">
            <a:avLst/>
          </a:prstGeom>
          <a:noFill/>
          <a:ln w="317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 75"/>
          <p:cNvSpPr/>
          <p:nvPr/>
        </p:nvSpPr>
        <p:spPr>
          <a:xfrm>
            <a:off x="5220072" y="4077072"/>
            <a:ext cx="792088" cy="252028"/>
          </a:xfrm>
          <a:prstGeom prst="rect">
            <a:avLst/>
          </a:prstGeom>
          <a:noFill/>
          <a:ln w="317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 76"/>
          <p:cNvSpPr/>
          <p:nvPr/>
        </p:nvSpPr>
        <p:spPr>
          <a:xfrm>
            <a:off x="7164288" y="4077072"/>
            <a:ext cx="684076" cy="252028"/>
          </a:xfrm>
          <a:prstGeom prst="rect">
            <a:avLst/>
          </a:prstGeom>
          <a:noFill/>
          <a:ln w="317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Arc 77"/>
          <p:cNvSpPr/>
          <p:nvPr/>
        </p:nvSpPr>
        <p:spPr>
          <a:xfrm>
            <a:off x="7992380" y="2960948"/>
            <a:ext cx="252028" cy="576064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TextBox 78"/>
          <p:cNvSpPr txBox="1"/>
          <p:nvPr/>
        </p:nvSpPr>
        <p:spPr>
          <a:xfrm>
            <a:off x="8172400" y="3032956"/>
            <a:ext cx="10806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anose="030F0702030302020204" pitchFamily="66" charset="0"/>
              </a:rPr>
              <a:t>Replace the differentials</a:t>
            </a:r>
            <a:endParaRPr lang="en-GB" sz="11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0" name="Arc 79"/>
          <p:cNvSpPr/>
          <p:nvPr/>
        </p:nvSpPr>
        <p:spPr>
          <a:xfrm>
            <a:off x="8028384" y="3609020"/>
            <a:ext cx="252028" cy="576064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TextBox 80"/>
          <p:cNvSpPr txBox="1"/>
          <p:nvPr/>
        </p:nvSpPr>
        <p:spPr>
          <a:xfrm>
            <a:off x="8172400" y="3681028"/>
            <a:ext cx="10806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out the brackets</a:t>
            </a:r>
            <a:endParaRPr lang="en-GB" sz="11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2" name="Arc 81"/>
          <p:cNvSpPr/>
          <p:nvPr/>
        </p:nvSpPr>
        <p:spPr>
          <a:xfrm>
            <a:off x="8028384" y="4221088"/>
            <a:ext cx="252028" cy="576064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TextBox 82"/>
          <p:cNvSpPr txBox="1"/>
          <p:nvPr/>
        </p:nvSpPr>
        <p:spPr>
          <a:xfrm>
            <a:off x="8241254" y="4293096"/>
            <a:ext cx="9006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anose="030F0702030302020204" pitchFamily="66" charset="0"/>
              </a:rPr>
              <a:t>All terms cancel out</a:t>
            </a:r>
            <a:endParaRPr lang="en-GB" sz="11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499992" y="5553236"/>
            <a:ext cx="2772308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So y = (A + </a:t>
            </a:r>
            <a:r>
              <a:rPr lang="en-US" sz="1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Bx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)e</a:t>
            </a:r>
            <a:r>
              <a:rPr lang="en-US" sz="14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3x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satisfies the stated equation!</a:t>
            </a:r>
            <a:endParaRPr lang="en-GB" sz="14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1" name="Rectangle 2">
            <a:extLst>
              <a:ext uri="{FF2B5EF4-FFF2-40B4-BE49-F238E27FC236}">
                <a16:creationId xmlns:a16="http://schemas.microsoft.com/office/drawing/2014/main" id="{5EF0B9BA-E2BB-47A9-AEE7-A517794B2E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3600" dirty="0">
                <a:latin typeface="Comic Sans MS" pitchFamily="66" charset="0"/>
              </a:rPr>
              <a:t>Methods in Differential Equations</a:t>
            </a:r>
          </a:p>
        </p:txBody>
      </p:sp>
      <p:sp>
        <p:nvSpPr>
          <p:cNvPr id="52" name="テキスト ボックス 3">
            <a:extLst>
              <a:ext uri="{FF2B5EF4-FFF2-40B4-BE49-F238E27FC236}">
                <a16:creationId xmlns:a16="http://schemas.microsoft.com/office/drawing/2014/main" id="{F53261E7-D21D-4142-B813-98E8C24B0BBA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16D7F8A7-3C83-456C-8452-6C246BD932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5660" y="1600200"/>
                <a:ext cx="2706834" cy="4917141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anose="030F0702030302020204" pitchFamily="66" charset="0"/>
                  </a:rPr>
                  <a:t>You can find the general solution of the linear second order differential equation </a:t>
                </a:r>
                <a14:m>
                  <m:oMath xmlns:m="http://schemas.openxmlformats.org/officeDocument/2006/math">
                    <m:r>
                      <a:rPr lang="en-GB" sz="1400" b="1" i="1">
                        <a:latin typeface="Cambria Math"/>
                      </a:rPr>
                      <m:t>𝒂</m:t>
                    </m:r>
                    <m:f>
                      <m:fPr>
                        <m:ctrlPr>
                          <a:rPr lang="en-GB" sz="1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1" i="1">
                                <a:latin typeface="Cambria Math"/>
                              </a:rPr>
                              <m:t>𝒅</m:t>
                            </m:r>
                          </m:e>
                          <m:sup>
                            <m:r>
                              <a:rPr lang="en-GB" sz="1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GB" sz="1400" b="1" i="1">
                            <a:latin typeface="Cambria Math"/>
                          </a:rPr>
                          <m:t>𝒚</m:t>
                        </m:r>
                      </m:num>
                      <m:den>
                        <m:sSup>
                          <m:sSupPr>
                            <m:ctrlPr>
                              <a:rPr lang="en-GB" sz="1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1" i="1">
                                <a:latin typeface="Cambria Math"/>
                              </a:rPr>
                              <m:t>𝒅𝒙</m:t>
                            </m:r>
                          </m:e>
                          <m:sup>
                            <m:r>
                              <a:rPr lang="en-GB" sz="1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GB" sz="1400" b="1" i="1">
                        <a:latin typeface="Cambria Math"/>
                      </a:rPr>
                      <m:t>+</m:t>
                    </m:r>
                    <m:r>
                      <a:rPr lang="en-GB" sz="1400" b="1" i="1">
                        <a:latin typeface="Cambria Math"/>
                      </a:rPr>
                      <m:t>𝒃</m:t>
                    </m:r>
                    <m:f>
                      <m:fPr>
                        <m:ctrlPr>
                          <a:rPr lang="en-GB" sz="1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>
                            <a:latin typeface="Cambria Math"/>
                          </a:rPr>
                          <m:t>𝒅𝒚</m:t>
                        </m:r>
                      </m:num>
                      <m:den>
                        <m:r>
                          <a:rPr lang="en-GB" sz="1400" b="1" i="1">
                            <a:latin typeface="Cambria Math"/>
                          </a:rPr>
                          <m:t>𝒅𝒙</m:t>
                        </m:r>
                      </m:den>
                    </m:f>
                    <m:r>
                      <a:rPr lang="en-GB" sz="1400" b="1" i="1">
                        <a:latin typeface="Cambria Math"/>
                      </a:rPr>
                      <m:t>+</m:t>
                    </m:r>
                    <m:r>
                      <a:rPr lang="en-GB" sz="1400" b="1" i="1">
                        <a:latin typeface="Cambria Math"/>
                      </a:rPr>
                      <m:t>𝒄𝒚</m:t>
                    </m:r>
                    <m:r>
                      <a:rPr lang="en-GB" sz="1400" b="1" i="1">
                        <a:latin typeface="Cambria Math"/>
                      </a:rPr>
                      <m:t>=</m:t>
                    </m:r>
                    <m:r>
                      <a:rPr lang="en-GB" sz="1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GB" sz="1400" b="1" dirty="0">
                    <a:latin typeface="Comic Sans MS" panose="030F0702030302020204" pitchFamily="66" charset="0"/>
                  </a:rPr>
                  <a:t>, where a, b and c are constants and b</a:t>
                </a:r>
                <a:r>
                  <a:rPr lang="en-GB" sz="1400" b="1" baseline="30000" dirty="0">
                    <a:latin typeface="Comic Sans MS" panose="030F0702030302020204" pitchFamily="66" charset="0"/>
                  </a:rPr>
                  <a:t>2</a:t>
                </a:r>
                <a:r>
                  <a:rPr lang="en-GB" sz="1400" b="1" dirty="0">
                    <a:latin typeface="Comic Sans MS" panose="030F0702030302020204" pitchFamily="66" charset="0"/>
                  </a:rPr>
                  <a:t> = 4ac</a:t>
                </a: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anose="030F0702030302020204" pitchFamily="66" charset="0"/>
                  </a:rPr>
                  <a:t>Show that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anose="030F0702030302020204" pitchFamily="66" charset="0"/>
                  </a:rPr>
                  <a:t>Satisfies the equation: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16D7F8A7-3C83-456C-8452-6C246BD932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660" y="1600200"/>
                <a:ext cx="2706834" cy="4917141"/>
              </a:xfrm>
              <a:blipFill>
                <a:blip r:embed="rId19"/>
                <a:stretch>
                  <a:fillRect t="-744" r="-27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4">
                <a:extLst>
                  <a:ext uri="{FF2B5EF4-FFF2-40B4-BE49-F238E27FC236}">
                    <a16:creationId xmlns:a16="http://schemas.microsoft.com/office/drawing/2014/main" id="{F3A19D9C-91AE-4720-8502-991E9297C282}"/>
                  </a:ext>
                </a:extLst>
              </p:cNvPr>
              <p:cNvSpPr txBox="1"/>
              <p:nvPr/>
            </p:nvSpPr>
            <p:spPr>
              <a:xfrm>
                <a:off x="766428" y="3724109"/>
                <a:ext cx="17155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=(</m:t>
                      </m:r>
                      <m:r>
                        <a:rPr lang="en-GB" sz="1600" b="0" i="1" smtClean="0">
                          <a:latin typeface="Cambria Math"/>
                        </a:rPr>
                        <m:t>𝐴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𝐵𝑥</m:t>
                      </m:r>
                      <m:r>
                        <a:rPr lang="en-GB" sz="1600" b="0" i="1" smtClean="0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6" name="TextBox 4">
                <a:extLst>
                  <a:ext uri="{FF2B5EF4-FFF2-40B4-BE49-F238E27FC236}">
                    <a16:creationId xmlns:a16="http://schemas.microsoft.com/office/drawing/2014/main" id="{F3A19D9C-91AE-4720-8502-991E9297C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428" y="3724109"/>
                <a:ext cx="1715598" cy="338554"/>
              </a:xfrm>
              <a:prstGeom prst="rect">
                <a:avLst/>
              </a:prstGeom>
              <a:blipFill>
                <a:blip r:embed="rId20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6">
                <a:extLst>
                  <a:ext uri="{FF2B5EF4-FFF2-40B4-BE49-F238E27FC236}">
                    <a16:creationId xmlns:a16="http://schemas.microsoft.com/office/drawing/2014/main" id="{17CCC055-176A-4A24-BB3B-F93B74485F8C}"/>
                  </a:ext>
                </a:extLst>
              </p:cNvPr>
              <p:cNvSpPr txBox="1"/>
              <p:nvPr/>
            </p:nvSpPr>
            <p:spPr>
              <a:xfrm>
                <a:off x="586408" y="4641413"/>
                <a:ext cx="2060500" cy="586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𝑑𝑥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−6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+9</m:t>
                      </m:r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7" name="TextBox 6">
                <a:extLst>
                  <a:ext uri="{FF2B5EF4-FFF2-40B4-BE49-F238E27FC236}">
                    <a16:creationId xmlns:a16="http://schemas.microsoft.com/office/drawing/2014/main" id="{17CCC055-176A-4A24-BB3B-F93B74485F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08" y="4641413"/>
                <a:ext cx="2060500" cy="58644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124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19" grpId="0" animBg="1"/>
      <p:bldP spid="19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9" grpId="0"/>
      <p:bldP spid="80" grpId="0" animBg="1"/>
      <p:bldP spid="81" grpId="0"/>
      <p:bldP spid="82" grpId="0" animBg="1"/>
      <p:bldP spid="83" grpId="0"/>
      <p:bldP spid="8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600200"/>
                <a:ext cx="3600400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anose="030F0702030302020204" pitchFamily="66" charset="0"/>
                  </a:rPr>
                  <a:t>You can find the general solution of the linear second order differential equation </a:t>
                </a:r>
                <a14:m>
                  <m:oMath xmlns:m="http://schemas.openxmlformats.org/officeDocument/2006/math">
                    <m:r>
                      <a:rPr lang="en-GB" sz="1400" b="1" i="1">
                        <a:latin typeface="Cambria Math"/>
                      </a:rPr>
                      <m:t>𝒂</m:t>
                    </m:r>
                    <m:f>
                      <m:fPr>
                        <m:ctrlPr>
                          <a:rPr lang="en-GB" sz="1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1" i="1">
                                <a:latin typeface="Cambria Math"/>
                              </a:rPr>
                              <m:t>𝒅</m:t>
                            </m:r>
                          </m:e>
                          <m:sup>
                            <m:r>
                              <a:rPr lang="en-GB" sz="1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GB" sz="1400" b="1" i="1">
                            <a:latin typeface="Cambria Math"/>
                          </a:rPr>
                          <m:t>𝒚</m:t>
                        </m:r>
                      </m:num>
                      <m:den>
                        <m:sSup>
                          <m:sSupPr>
                            <m:ctrlPr>
                              <a:rPr lang="en-GB" sz="1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1" i="1">
                                <a:latin typeface="Cambria Math"/>
                              </a:rPr>
                              <m:t>𝒅𝒙</m:t>
                            </m:r>
                          </m:e>
                          <m:sup>
                            <m:r>
                              <a:rPr lang="en-GB" sz="1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GB" sz="1400" b="1" i="1">
                        <a:latin typeface="Cambria Math"/>
                      </a:rPr>
                      <m:t>+</m:t>
                    </m:r>
                    <m:r>
                      <a:rPr lang="en-GB" sz="1400" b="1" i="1">
                        <a:latin typeface="Cambria Math"/>
                      </a:rPr>
                      <m:t>𝒃</m:t>
                    </m:r>
                    <m:f>
                      <m:fPr>
                        <m:ctrlPr>
                          <a:rPr lang="en-GB" sz="1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>
                            <a:latin typeface="Cambria Math"/>
                          </a:rPr>
                          <m:t>𝒅𝒚</m:t>
                        </m:r>
                      </m:num>
                      <m:den>
                        <m:r>
                          <a:rPr lang="en-GB" sz="1400" b="1" i="1">
                            <a:latin typeface="Cambria Math"/>
                          </a:rPr>
                          <m:t>𝒅𝒙</m:t>
                        </m:r>
                      </m:den>
                    </m:f>
                    <m:r>
                      <a:rPr lang="en-GB" sz="1400" b="1" i="1">
                        <a:latin typeface="Cambria Math"/>
                      </a:rPr>
                      <m:t>+</m:t>
                    </m:r>
                    <m:r>
                      <a:rPr lang="en-GB" sz="1400" b="1" i="1">
                        <a:latin typeface="Cambria Math"/>
                      </a:rPr>
                      <m:t>𝒄𝒚</m:t>
                    </m:r>
                    <m:r>
                      <a:rPr lang="en-GB" sz="1400" b="1" i="1">
                        <a:latin typeface="Cambria Math"/>
                      </a:rPr>
                      <m:t>=</m:t>
                    </m:r>
                    <m:r>
                      <a:rPr lang="en-GB" sz="1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GB" sz="1400" b="1" dirty="0">
                    <a:latin typeface="Comic Sans MS" panose="030F0702030302020204" pitchFamily="66" charset="0"/>
                  </a:rPr>
                  <a:t>, where a, b and c are constants and b</a:t>
                </a:r>
                <a:r>
                  <a:rPr lang="en-GB" sz="1400" b="1" baseline="30000" dirty="0">
                    <a:latin typeface="Comic Sans MS" panose="030F0702030302020204" pitchFamily="66" charset="0"/>
                  </a:rPr>
                  <a:t>2</a:t>
                </a:r>
                <a:r>
                  <a:rPr lang="en-GB" sz="1400" b="1" dirty="0">
                    <a:latin typeface="Comic Sans MS" panose="030F0702030302020204" pitchFamily="66" charset="0"/>
                  </a:rPr>
                  <a:t> = 4ac</a:t>
                </a: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anose="030F0702030302020204" pitchFamily="66" charset="0"/>
                  </a:rPr>
                  <a:t>When the auxiliary equation has two equal roots ‘m’, the general solution is of the form: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Where A and B are arbitrary constants.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  <a:r>
                  <a:rPr lang="en-US" sz="1400" dirty="0">
                    <a:latin typeface="Comic Sans MS" panose="030F0702030302020204" pitchFamily="66" charset="0"/>
                  </a:rPr>
                  <a:t>Find the general solution of the equation:</a:t>
                </a: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600200"/>
                <a:ext cx="3600400" cy="4525963"/>
              </a:xfrm>
              <a:blipFill>
                <a:blip r:embed="rId2"/>
                <a:stretch>
                  <a:fillRect t="-809" r="-13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59632" y="3609020"/>
                <a:ext cx="176888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𝑦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𝐵𝑥</m:t>
                          </m:r>
                        </m:e>
                      </m:d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𝑚𝑥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3609020"/>
                <a:ext cx="1768881" cy="338554"/>
              </a:xfrm>
              <a:prstGeom prst="rect">
                <a:avLst/>
              </a:prstGeom>
              <a:blipFill>
                <a:blip r:embed="rId3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0" y="0"/>
                <a:ext cx="1564146" cy="43204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/>
                        </a:rPr>
                        <m:t>𝑎</m:t>
                      </m:r>
                      <m:f>
                        <m:fPr>
                          <m:ctrlPr>
                            <a:rPr lang="en-GB" sz="11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1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1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1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100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GB" sz="11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100" b="0" i="1" smtClean="0">
                                  <a:latin typeface="Cambria Math"/>
                                </a:rPr>
                                <m:t>𝑑𝑥</m:t>
                              </m:r>
                            </m:e>
                            <m:sup>
                              <m:r>
                                <a:rPr lang="en-US" sz="11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100" b="0" i="1" smtClean="0">
                          <a:latin typeface="Cambria Math"/>
                        </a:rPr>
                        <m:t>+</m:t>
                      </m:r>
                      <m:r>
                        <a:rPr lang="en-US" sz="1100" b="0" i="1" smtClean="0">
                          <a:latin typeface="Cambria Math"/>
                        </a:rPr>
                        <m:t>𝑏</m:t>
                      </m:r>
                      <m:f>
                        <m:f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11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100" b="0" i="1" smtClean="0">
                          <a:latin typeface="Cambria Math"/>
                        </a:rPr>
                        <m:t>+</m:t>
                      </m:r>
                      <m:r>
                        <a:rPr lang="en-US" sz="1100" b="0" i="1" smtClean="0">
                          <a:latin typeface="Cambria Math"/>
                        </a:rPr>
                        <m:t>𝑐𝑦</m:t>
                      </m:r>
                      <m:r>
                        <a:rPr lang="en-US" sz="11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564146" cy="4320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/>
          <p:cNvCxnSpPr/>
          <p:nvPr/>
        </p:nvCxnSpPr>
        <p:spPr>
          <a:xfrm>
            <a:off x="1656184" y="216024"/>
            <a:ext cx="154817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3276364" y="72008"/>
                <a:ext cx="1346202" cy="26161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00" b="0" i="1" smtClean="0">
                              <a:latin typeface="Cambria Math"/>
                            </a:rPr>
                            <m:t>𝑎𝑚</m:t>
                          </m:r>
                        </m:e>
                        <m:sup>
                          <m:r>
                            <a:rPr lang="en-US" sz="11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100" b="0" i="1" smtClean="0">
                          <a:latin typeface="Cambria Math"/>
                        </a:rPr>
                        <m:t>+</m:t>
                      </m:r>
                      <m:r>
                        <a:rPr lang="en-US" sz="1100" b="0" i="1" smtClean="0">
                          <a:latin typeface="Cambria Math"/>
                        </a:rPr>
                        <m:t>𝑏𝑚</m:t>
                      </m:r>
                      <m:r>
                        <a:rPr lang="en-US" sz="1100" b="0" i="1" smtClean="0">
                          <a:latin typeface="Cambria Math"/>
                        </a:rPr>
                        <m:t>+</m:t>
                      </m:r>
                      <m:r>
                        <a:rPr lang="en-US" sz="1100" b="0" i="1" smtClean="0">
                          <a:latin typeface="Cambria Math"/>
                        </a:rPr>
                        <m:t>𝑐</m:t>
                      </m:r>
                      <m:r>
                        <a:rPr lang="en-US" sz="11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364" y="72008"/>
                <a:ext cx="1346202" cy="2616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Straight Arrow Connector 85"/>
          <p:cNvCxnSpPr/>
          <p:nvPr/>
        </p:nvCxnSpPr>
        <p:spPr>
          <a:xfrm>
            <a:off x="4716524" y="216024"/>
            <a:ext cx="172819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6588732" y="72008"/>
                <a:ext cx="1009827" cy="26161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100" i="1">
                              <a:latin typeface="Cambria Math"/>
                            </a:rPr>
                            <m:t>𝐴</m:t>
                          </m:r>
                          <m:r>
                            <a:rPr lang="en-US" sz="1100" i="1">
                              <a:latin typeface="Cambria Math"/>
                            </a:rPr>
                            <m:t>+</m:t>
                          </m:r>
                          <m:r>
                            <a:rPr lang="en-US" sz="1100" i="1">
                              <a:latin typeface="Cambria Math"/>
                            </a:rPr>
                            <m:t>𝐵𝑥</m:t>
                          </m:r>
                        </m:e>
                      </m:d>
                      <m:sSup>
                        <m:sSup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100" i="1">
                              <a:latin typeface="Cambria Math"/>
                            </a:rPr>
                            <m:t>𝑚𝑥</m:t>
                          </m:r>
                        </m:sup>
                      </m:sSup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732" y="72008"/>
                <a:ext cx="1009827" cy="2616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Box 87"/>
          <p:cNvSpPr txBox="1"/>
          <p:nvPr/>
        </p:nvSpPr>
        <p:spPr>
          <a:xfrm>
            <a:off x="4824536" y="232937"/>
            <a:ext cx="1582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omic Sans MS" panose="030F0702030302020204" pitchFamily="66" charset="0"/>
              </a:rPr>
              <a:t>If repeated roots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067944" y="1520788"/>
                <a:ext cx="1924566" cy="524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𝑑𝑥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+8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+16</m:t>
                      </m:r>
                      <m:r>
                        <a:rPr lang="en-US" sz="1400" b="0" i="1" smtClean="0">
                          <a:latin typeface="Cambria Math"/>
                        </a:rPr>
                        <m:t>𝑦</m:t>
                      </m:r>
                      <m:r>
                        <a:rPr lang="en-US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1520788"/>
                <a:ext cx="1924566" cy="5245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4319972" y="2204864"/>
                <a:ext cx="16758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/>
                        </a:rPr>
                        <m:t>+8</m:t>
                      </m:r>
                      <m:r>
                        <a:rPr lang="en-US" sz="1400" b="0" i="1" smtClean="0">
                          <a:latin typeface="Cambria Math"/>
                        </a:rPr>
                        <m:t>𝑚</m:t>
                      </m:r>
                      <m:r>
                        <a:rPr lang="en-US" sz="1400" b="0" i="1" smtClean="0">
                          <a:latin typeface="Cambria Math"/>
                        </a:rPr>
                        <m:t>+16=0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9972" y="2204864"/>
                <a:ext cx="1675843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4752020" y="2708920"/>
                <a:ext cx="12579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sz="1400" b="0" i="1" smtClean="0">
                                  <a:latin typeface="Cambria Math"/>
                                </a:rPr>
                                <m:t>+4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020" y="2708920"/>
                <a:ext cx="1257908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4968044" y="3176972"/>
                <a:ext cx="84696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𝑚</m:t>
                      </m:r>
                      <m:r>
                        <a:rPr lang="en-US" sz="1400" b="0" i="1" smtClean="0">
                          <a:latin typeface="Cambria Math"/>
                        </a:rPr>
                        <m:t>=−4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044" y="3176972"/>
                <a:ext cx="846963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Straight Connector 91"/>
          <p:cNvCxnSpPr/>
          <p:nvPr/>
        </p:nvCxnSpPr>
        <p:spPr>
          <a:xfrm>
            <a:off x="3995936" y="3681028"/>
            <a:ext cx="468052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4175956" y="4257092"/>
                <a:ext cx="14041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/>
                            </a:rPr>
                            <m:t>𝐴</m:t>
                          </m:r>
                          <m:r>
                            <a:rPr lang="en-US" sz="1400" i="1">
                              <a:latin typeface="Cambria Math"/>
                            </a:rPr>
                            <m:t>+</m:t>
                          </m:r>
                          <m:r>
                            <a:rPr lang="en-US" sz="1400" i="1">
                              <a:latin typeface="Cambria Math"/>
                            </a:rPr>
                            <m:t>𝐵𝑥</m:t>
                          </m:r>
                        </m:e>
                      </m:d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/>
                            </a:rPr>
                            <m:t>𝑚𝑥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956" y="4257092"/>
                <a:ext cx="1404156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4211960" y="4833156"/>
                <a:ext cx="14041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/>
                            </a:rPr>
                            <m:t>𝐴</m:t>
                          </m:r>
                          <m:r>
                            <a:rPr lang="en-US" sz="1400" i="1">
                              <a:latin typeface="Cambria Math"/>
                            </a:rPr>
                            <m:t>+</m:t>
                          </m:r>
                          <m:r>
                            <a:rPr lang="en-US" sz="1400" i="1">
                              <a:latin typeface="Cambria Math"/>
                            </a:rPr>
                            <m:t>𝐵𝑥</m:t>
                          </m:r>
                        </m:e>
                      </m:d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−4</m:t>
                          </m:r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4833156"/>
                <a:ext cx="1404156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Box 94"/>
          <p:cNvSpPr txBox="1"/>
          <p:nvPr/>
        </p:nvSpPr>
        <p:spPr>
          <a:xfrm>
            <a:off x="3959932" y="3753036"/>
            <a:ext cx="4896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Now we can substitute the root into the form above:</a:t>
            </a:r>
            <a:endParaRPr lang="en-GB" sz="14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6" name="Arc 95"/>
          <p:cNvSpPr/>
          <p:nvPr/>
        </p:nvSpPr>
        <p:spPr>
          <a:xfrm>
            <a:off x="5472100" y="4401108"/>
            <a:ext cx="432048" cy="576064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TextBox 96"/>
          <p:cNvSpPr txBox="1"/>
          <p:nvPr/>
        </p:nvSpPr>
        <p:spPr>
          <a:xfrm>
            <a:off x="5868144" y="4509120"/>
            <a:ext cx="756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m = -4</a:t>
            </a:r>
            <a:endParaRPr lang="en-GB" sz="14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5220072" y="5697252"/>
                <a:ext cx="1692188" cy="307777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𝑦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/>
                            </a:rPr>
                            <m:t>𝐴</m:t>
                          </m:r>
                          <m:r>
                            <a:rPr lang="en-US" sz="1400" i="1">
                              <a:latin typeface="Cambria Math"/>
                            </a:rPr>
                            <m:t>+</m:t>
                          </m:r>
                          <m:r>
                            <a:rPr lang="en-US" sz="1400" i="1">
                              <a:latin typeface="Cambria Math"/>
                            </a:rPr>
                            <m:t>𝐵𝑥</m:t>
                          </m:r>
                        </m:e>
                      </m:d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/>
                            </a:rPr>
                            <m:t>−4</m:t>
                          </m:r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5697252"/>
                <a:ext cx="1692188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1151330" y="5417023"/>
                <a:ext cx="1924566" cy="524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𝑑𝑥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+8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+16</m:t>
                      </m:r>
                      <m:r>
                        <a:rPr lang="en-US" sz="1400" b="0" i="1" smtClean="0">
                          <a:latin typeface="Cambria Math"/>
                        </a:rPr>
                        <m:t>𝑦</m:t>
                      </m:r>
                      <m:r>
                        <a:rPr lang="en-US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330" y="5417023"/>
                <a:ext cx="1924566" cy="52456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Arc 99"/>
          <p:cNvSpPr/>
          <p:nvPr/>
        </p:nvSpPr>
        <p:spPr>
          <a:xfrm>
            <a:off x="5760132" y="1808820"/>
            <a:ext cx="432048" cy="576064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Arc 100"/>
          <p:cNvSpPr/>
          <p:nvPr/>
        </p:nvSpPr>
        <p:spPr>
          <a:xfrm>
            <a:off x="5760132" y="2384884"/>
            <a:ext cx="432048" cy="468052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Arc 101"/>
          <p:cNvSpPr/>
          <p:nvPr/>
        </p:nvSpPr>
        <p:spPr>
          <a:xfrm>
            <a:off x="5760132" y="2852936"/>
            <a:ext cx="432048" cy="468052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TextBox 102"/>
          <p:cNvSpPr txBox="1"/>
          <p:nvPr/>
        </p:nvSpPr>
        <p:spPr>
          <a:xfrm>
            <a:off x="6156176" y="180882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Form the auxiliary equation</a:t>
            </a:r>
            <a:endParaRPr lang="en-GB" sz="14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6156176" y="2456892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Factorise</a:t>
            </a:r>
            <a:endParaRPr lang="en-GB" sz="14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156176" y="2924944"/>
            <a:ext cx="756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Solve</a:t>
            </a:r>
            <a:endParaRPr lang="en-GB" sz="14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59AAAA8F-CD7D-48E7-B504-10FE0CE9FC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3600" dirty="0">
                <a:latin typeface="Comic Sans MS" pitchFamily="66" charset="0"/>
              </a:rPr>
              <a:t>Methods in Differential Equations</a:t>
            </a:r>
          </a:p>
        </p:txBody>
      </p:sp>
      <p:sp>
        <p:nvSpPr>
          <p:cNvPr id="34" name="テキスト ボックス 3">
            <a:extLst>
              <a:ext uri="{FF2B5EF4-FFF2-40B4-BE49-F238E27FC236}">
                <a16:creationId xmlns:a16="http://schemas.microsoft.com/office/drawing/2014/main" id="{55B7B017-38B4-426F-82D3-AB627D03789A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7B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70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89" grpId="0"/>
      <p:bldP spid="90" grpId="0"/>
      <p:bldP spid="91" grpId="0"/>
      <p:bldP spid="93" grpId="0"/>
      <p:bldP spid="94" grpId="0"/>
      <p:bldP spid="95" grpId="0"/>
      <p:bldP spid="96" grpId="0" animBg="1"/>
      <p:bldP spid="97" grpId="0"/>
      <p:bldP spid="98" grpId="0" animBg="1"/>
      <p:bldP spid="99" grpId="0"/>
      <p:bldP spid="100" grpId="0" animBg="1"/>
      <p:bldP spid="101" grpId="0" animBg="1"/>
      <p:bldP spid="102" grpId="0" animBg="1"/>
      <p:bldP spid="103" grpId="0"/>
      <p:bldP spid="104" grpId="0"/>
      <p:bldP spid="10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7524" y="1600200"/>
                <a:ext cx="3528392" cy="4525963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anose="030F0702030302020204" pitchFamily="66" charset="0"/>
                  </a:rPr>
                  <a:t>You can find the general solution of the linear second order differential equation </a:t>
                </a:r>
                <a14:m>
                  <m:oMath xmlns:m="http://schemas.openxmlformats.org/officeDocument/2006/math">
                    <m:r>
                      <a:rPr lang="en-GB" sz="1400" b="1" i="1">
                        <a:latin typeface="Cambria Math"/>
                      </a:rPr>
                      <m:t>𝒂</m:t>
                    </m:r>
                    <m:f>
                      <m:fPr>
                        <m:ctrlPr>
                          <a:rPr lang="en-GB" sz="1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1" i="1">
                                <a:latin typeface="Cambria Math"/>
                              </a:rPr>
                              <m:t>𝒅</m:t>
                            </m:r>
                          </m:e>
                          <m:sup>
                            <m:r>
                              <a:rPr lang="en-GB" sz="1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GB" sz="1400" b="1" i="1">
                            <a:latin typeface="Cambria Math"/>
                          </a:rPr>
                          <m:t>𝒚</m:t>
                        </m:r>
                      </m:num>
                      <m:den>
                        <m:sSup>
                          <m:sSupPr>
                            <m:ctrlPr>
                              <a:rPr lang="en-GB" sz="1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1" i="1">
                                <a:latin typeface="Cambria Math"/>
                              </a:rPr>
                              <m:t>𝒅𝒙</m:t>
                            </m:r>
                          </m:e>
                          <m:sup>
                            <m:r>
                              <a:rPr lang="en-GB" sz="1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GB" sz="1400" b="1" i="1">
                        <a:latin typeface="Cambria Math"/>
                      </a:rPr>
                      <m:t>+</m:t>
                    </m:r>
                    <m:r>
                      <a:rPr lang="en-GB" sz="1400" b="1" i="1">
                        <a:latin typeface="Cambria Math"/>
                      </a:rPr>
                      <m:t>𝒃</m:t>
                    </m:r>
                    <m:f>
                      <m:fPr>
                        <m:ctrlPr>
                          <a:rPr lang="en-GB" sz="1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>
                            <a:latin typeface="Cambria Math"/>
                          </a:rPr>
                          <m:t>𝒅𝒚</m:t>
                        </m:r>
                      </m:num>
                      <m:den>
                        <m:r>
                          <a:rPr lang="en-GB" sz="1400" b="1" i="1">
                            <a:latin typeface="Cambria Math"/>
                          </a:rPr>
                          <m:t>𝒅𝒙</m:t>
                        </m:r>
                      </m:den>
                    </m:f>
                    <m:r>
                      <a:rPr lang="en-GB" sz="1400" b="1" i="1">
                        <a:latin typeface="Cambria Math"/>
                      </a:rPr>
                      <m:t>+</m:t>
                    </m:r>
                    <m:r>
                      <a:rPr lang="en-GB" sz="1400" b="1" i="1">
                        <a:latin typeface="Cambria Math"/>
                      </a:rPr>
                      <m:t>𝒄𝒚</m:t>
                    </m:r>
                    <m:r>
                      <a:rPr lang="en-GB" sz="1400" b="1" i="1">
                        <a:latin typeface="Cambria Math"/>
                      </a:rPr>
                      <m:t>=</m:t>
                    </m:r>
                    <m:r>
                      <a:rPr lang="en-GB" sz="1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GB" sz="1400" b="1" dirty="0">
                    <a:latin typeface="Comic Sans MS" panose="030F0702030302020204" pitchFamily="66" charset="0"/>
                  </a:rPr>
                  <a:t>, where a, b and c are constants and b</a:t>
                </a:r>
                <a:r>
                  <a:rPr lang="en-GB" sz="1400" b="1" baseline="30000" dirty="0">
                    <a:latin typeface="Comic Sans MS" panose="030F0702030302020204" pitchFamily="66" charset="0"/>
                  </a:rPr>
                  <a:t>2</a:t>
                </a:r>
                <a:r>
                  <a:rPr lang="en-GB" sz="1400" b="1" dirty="0">
                    <a:latin typeface="Comic Sans MS" panose="030F0702030302020204" pitchFamily="66" charset="0"/>
                  </a:rPr>
                  <a:t> &lt; 4ac</a:t>
                </a: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Find the general solution of the differential equation: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Start by solving this as before…</a:t>
                </a: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7524" y="1600200"/>
                <a:ext cx="3528392" cy="4525963"/>
              </a:xfrm>
              <a:blipFill>
                <a:blip r:embed="rId2"/>
                <a:stretch>
                  <a:fillRect l="-345" t="-809" r="-25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699955" y="6519446"/>
            <a:ext cx="4395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Comic Sans MS" panose="030F0702030302020204" pitchFamily="66" charset="0"/>
              </a:rPr>
              <a:t>5C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67644" y="3487998"/>
                <a:ext cx="1374479" cy="524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+16</m:t>
                      </m:r>
                      <m:r>
                        <a:rPr lang="en-US" sz="1400" b="0" i="1" smtClean="0">
                          <a:latin typeface="Cambria Math"/>
                        </a:rPr>
                        <m:t>𝑦</m:t>
                      </m:r>
                      <m:r>
                        <a:rPr lang="en-US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644" y="3487998"/>
                <a:ext cx="1374479" cy="5245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151827" y="1282147"/>
                <a:ext cx="1374479" cy="524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+16</m:t>
                      </m:r>
                      <m:r>
                        <a:rPr lang="en-US" sz="1400" b="0" i="1" smtClean="0">
                          <a:latin typeface="Cambria Math"/>
                        </a:rPr>
                        <m:t>𝑦</m:t>
                      </m:r>
                      <m:r>
                        <a:rPr lang="en-US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827" y="1282147"/>
                <a:ext cx="1374479" cy="5245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31848" y="1858967"/>
                <a:ext cx="11881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/>
                        </a:rPr>
                        <m:t>+16=0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848" y="1858967"/>
                <a:ext cx="1188132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91887" y="2303647"/>
                <a:ext cx="11521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/>
                        </a:rPr>
                        <m:t>=−16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887" y="2303647"/>
                <a:ext cx="1152128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71907" y="2712700"/>
                <a:ext cx="1152128" cy="333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𝑚</m:t>
                      </m:r>
                      <m:r>
                        <a:rPr lang="en-US" sz="1400" b="0" i="1" smtClean="0">
                          <a:latin typeface="Cambria Math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−16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907" y="2712700"/>
                <a:ext cx="1152128" cy="3331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763895" y="3134006"/>
                <a:ext cx="10801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𝑚</m:t>
                      </m:r>
                      <m:r>
                        <a:rPr lang="en-US" sz="1400" b="0" i="1" smtClean="0">
                          <a:latin typeface="Cambria Math"/>
                        </a:rPr>
                        <m:t>=±4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𝑖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3895" y="3134006"/>
                <a:ext cx="1080120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c 11"/>
          <p:cNvSpPr/>
          <p:nvPr/>
        </p:nvSpPr>
        <p:spPr>
          <a:xfrm>
            <a:off x="5398958" y="1570179"/>
            <a:ext cx="396201" cy="436750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5699621" y="1630690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Form the auxiliary equation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Arc 13"/>
          <p:cNvSpPr/>
          <p:nvPr/>
        </p:nvSpPr>
        <p:spPr>
          <a:xfrm>
            <a:off x="5591609" y="2014859"/>
            <a:ext cx="417305" cy="431457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c 14"/>
          <p:cNvSpPr/>
          <p:nvPr/>
        </p:nvSpPr>
        <p:spPr>
          <a:xfrm>
            <a:off x="5808390" y="2448040"/>
            <a:ext cx="461782" cy="437663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c 15"/>
          <p:cNvSpPr/>
          <p:nvPr/>
        </p:nvSpPr>
        <p:spPr>
          <a:xfrm>
            <a:off x="5844015" y="2893098"/>
            <a:ext cx="438031" cy="420117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5916401" y="2039365"/>
            <a:ext cx="1260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Subtract 16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03299" y="2496676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Square root both sides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27806" y="2953608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√-16   =   √16√-1   =   ±4i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0" y="0"/>
                <a:ext cx="1564146" cy="43204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/>
                        </a:rPr>
                        <m:t>𝑎</m:t>
                      </m:r>
                      <m:f>
                        <m:fPr>
                          <m:ctrlPr>
                            <a:rPr lang="en-GB" sz="11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1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1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1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100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GB" sz="11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100" b="0" i="1" smtClean="0">
                                  <a:latin typeface="Cambria Math"/>
                                </a:rPr>
                                <m:t>𝑑𝑥</m:t>
                              </m:r>
                            </m:e>
                            <m:sup>
                              <m:r>
                                <a:rPr lang="en-US" sz="11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100" b="0" i="1" smtClean="0">
                          <a:latin typeface="Cambria Math"/>
                        </a:rPr>
                        <m:t>+</m:t>
                      </m:r>
                      <m:r>
                        <a:rPr lang="en-US" sz="1100" b="0" i="1" smtClean="0">
                          <a:latin typeface="Cambria Math"/>
                        </a:rPr>
                        <m:t>𝑏</m:t>
                      </m:r>
                      <m:f>
                        <m:f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11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100" b="0" i="1" smtClean="0">
                          <a:latin typeface="Cambria Math"/>
                        </a:rPr>
                        <m:t>+</m:t>
                      </m:r>
                      <m:r>
                        <a:rPr lang="en-US" sz="1100" b="0" i="1" smtClean="0">
                          <a:latin typeface="Cambria Math"/>
                        </a:rPr>
                        <m:t>𝑐𝑦</m:t>
                      </m:r>
                      <m:r>
                        <a:rPr lang="en-US" sz="11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564146" cy="4320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/>
          <p:nvPr/>
        </p:nvCxnSpPr>
        <p:spPr>
          <a:xfrm>
            <a:off x="1656184" y="216024"/>
            <a:ext cx="154817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276364" y="72008"/>
                <a:ext cx="1346202" cy="26161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00" b="0" i="1" smtClean="0">
                              <a:latin typeface="Cambria Math"/>
                            </a:rPr>
                            <m:t>𝑎𝑚</m:t>
                          </m:r>
                        </m:e>
                        <m:sup>
                          <m:r>
                            <a:rPr lang="en-US" sz="11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100" b="0" i="1" smtClean="0">
                          <a:latin typeface="Cambria Math"/>
                        </a:rPr>
                        <m:t>+</m:t>
                      </m:r>
                      <m:r>
                        <a:rPr lang="en-US" sz="1100" b="0" i="1" smtClean="0">
                          <a:latin typeface="Cambria Math"/>
                        </a:rPr>
                        <m:t>𝑏𝑚</m:t>
                      </m:r>
                      <m:r>
                        <a:rPr lang="en-US" sz="1100" b="0" i="1" smtClean="0">
                          <a:latin typeface="Cambria Math"/>
                        </a:rPr>
                        <m:t>+</m:t>
                      </m:r>
                      <m:r>
                        <a:rPr lang="en-US" sz="1100" b="0" i="1" smtClean="0">
                          <a:latin typeface="Cambria Math"/>
                        </a:rPr>
                        <m:t>𝑐</m:t>
                      </m:r>
                      <m:r>
                        <a:rPr lang="en-US" sz="11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364" y="72008"/>
                <a:ext cx="1346202" cy="2616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>
            <a:off x="4716524" y="216024"/>
            <a:ext cx="172819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588732" y="72008"/>
                <a:ext cx="1168525" cy="26161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1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1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100" b="0" i="1" smtClean="0">
                          <a:latin typeface="Cambria Math"/>
                        </a:rPr>
                        <m:t>+</m:t>
                      </m:r>
                      <m:r>
                        <a:rPr lang="en-US" sz="1100" b="0" i="1" smtClean="0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1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1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732" y="72008"/>
                <a:ext cx="1168525" cy="2616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5067599" y="241902"/>
            <a:ext cx="9573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Comic Sans MS" panose="030F0702030302020204" pitchFamily="66" charset="0"/>
              </a:rPr>
              <a:t>If 2 roots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864173" y="3517798"/>
            <a:ext cx="468052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828169" y="3589806"/>
            <a:ext cx="4896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Now we can substitute the roots into the form above:</a:t>
            </a:r>
            <a:endParaRPr lang="en-GB" sz="14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056068" y="4033729"/>
                <a:ext cx="1435649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  <m:r>
                        <a:rPr lang="en-US" sz="1400" b="0" i="1" smtClean="0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068" y="4033729"/>
                <a:ext cx="1435649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128076" y="4465777"/>
                <a:ext cx="1391086" cy="31470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𝑖𝑥</m:t>
                          </m:r>
                        </m:sup>
                      </m:sSup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  <m:r>
                        <a:rPr lang="en-US" sz="1400" b="0" i="1" smtClean="0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−4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𝑖𝑥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076" y="4465777"/>
                <a:ext cx="1391086" cy="31470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119964" y="4897825"/>
                <a:ext cx="1665264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𝐴</m:t>
                      </m:r>
                      <m:r>
                        <a:rPr lang="en-US" sz="1400" b="0" i="1" smtClean="0">
                          <a:latin typeface="Cambria Math"/>
                        </a:rPr>
                        <m:t>(</m:t>
                      </m:r>
                      <m:r>
                        <a:rPr lang="en-US" sz="1400" b="0" i="1" smtClean="0">
                          <a:latin typeface="Cambria Math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/>
                        </a:rPr>
                        <m:t>4</m:t>
                      </m:r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𝑖𝑠𝑖𝑛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4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964" y="4897825"/>
                <a:ext cx="1665264" cy="307777"/>
              </a:xfrm>
              <a:prstGeom prst="rect">
                <a:avLst/>
              </a:prstGeom>
              <a:blipFill>
                <a:blip r:embed="rId14"/>
                <a:stretch>
                  <a:fillRect b="-5882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560124" y="4897825"/>
                <a:ext cx="2405467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+ </m:t>
                      </m:r>
                      <m:r>
                        <a:rPr lang="en-US" sz="1400" b="0" i="1" smtClean="0">
                          <a:latin typeface="Cambria Math"/>
                        </a:rPr>
                        <m:t>𝐵</m:t>
                      </m:r>
                      <m:r>
                        <a:rPr lang="en-US" sz="1400" b="0" i="1" smtClean="0">
                          <a:latin typeface="Cambria Math"/>
                        </a:rPr>
                        <m:t>(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−4</m:t>
                              </m:r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𝑖𝑠𝑖𝑛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−4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124" y="4897825"/>
                <a:ext cx="2405467" cy="307777"/>
              </a:xfrm>
              <a:prstGeom prst="rect">
                <a:avLst/>
              </a:prstGeom>
              <a:blipFill>
                <a:blip r:embed="rId15"/>
                <a:stretch>
                  <a:fillRect b="-5882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131839" y="5305745"/>
                <a:ext cx="1665264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𝐴</m:t>
                      </m:r>
                      <m:r>
                        <a:rPr lang="en-US" sz="1400" b="0" i="1" smtClean="0">
                          <a:latin typeface="Cambria Math"/>
                        </a:rPr>
                        <m:t>(</m:t>
                      </m:r>
                      <m:r>
                        <a:rPr lang="en-US" sz="1400" b="0" i="1" smtClean="0">
                          <a:latin typeface="Cambria Math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/>
                        </a:rPr>
                        <m:t>4</m:t>
                      </m:r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𝑖𝑠𝑖𝑛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4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39" y="5305745"/>
                <a:ext cx="1665264" cy="307777"/>
              </a:xfrm>
              <a:prstGeom prst="rect">
                <a:avLst/>
              </a:prstGeom>
              <a:blipFill>
                <a:blip r:embed="rId14"/>
                <a:stretch>
                  <a:fillRect b="-5882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571999" y="5305745"/>
                <a:ext cx="1864998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+ </m:t>
                      </m:r>
                      <m:r>
                        <a:rPr lang="en-US" sz="1400" b="0" i="1" smtClean="0">
                          <a:latin typeface="Cambria Math"/>
                        </a:rPr>
                        <m:t>𝐵</m:t>
                      </m:r>
                      <m:r>
                        <a:rPr lang="en-US" sz="1400" b="0" i="1" smtClean="0">
                          <a:latin typeface="Cambria Math"/>
                        </a:rPr>
                        <m:t>(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𝑖𝑠𝑖𝑛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4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5305745"/>
                <a:ext cx="1864998" cy="307777"/>
              </a:xfrm>
              <a:prstGeom prst="rect">
                <a:avLst/>
              </a:prstGeom>
              <a:blipFill>
                <a:blip r:embed="rId16"/>
                <a:stretch>
                  <a:fillRect b="-5882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481784" y="5719403"/>
                <a:ext cx="2612767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/>
                        </a:rPr>
                        <m:t>4</m:t>
                      </m:r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𝑖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4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1784" y="5719403"/>
                <a:ext cx="2612767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975058" y="6133060"/>
                <a:ext cx="1578574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𝑃𝑐𝑜𝑠</m:t>
                      </m:r>
                      <m:r>
                        <a:rPr lang="en-US" sz="1400" b="0" i="1" smtClean="0">
                          <a:latin typeface="Cambria Math"/>
                        </a:rPr>
                        <m:t>4</m:t>
                      </m:r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𝑄𝑠𝑖𝑛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4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5058" y="6133060"/>
                <a:ext cx="1578574" cy="307777"/>
              </a:xfrm>
              <a:prstGeom prst="rect">
                <a:avLst/>
              </a:prstGeom>
              <a:blipFill>
                <a:blip r:embed="rId18"/>
                <a:stretch>
                  <a:fillRect b="-5882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 35"/>
          <p:cNvSpPr/>
          <p:nvPr/>
        </p:nvSpPr>
        <p:spPr>
          <a:xfrm>
            <a:off x="5278226" y="4192647"/>
            <a:ext cx="396201" cy="436750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5567014" y="4180115"/>
            <a:ext cx="1118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Replace m</a:t>
            </a:r>
            <a:r>
              <a:rPr lang="en-US" sz="12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 and m</a:t>
            </a:r>
            <a:r>
              <a:rPr lang="en-US" sz="12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endParaRPr lang="en-GB" sz="12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8" name="Arc 37"/>
          <p:cNvSpPr/>
          <p:nvPr/>
        </p:nvSpPr>
        <p:spPr>
          <a:xfrm>
            <a:off x="6677536" y="4606304"/>
            <a:ext cx="396201" cy="436750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Arc 38"/>
          <p:cNvSpPr/>
          <p:nvPr/>
        </p:nvSpPr>
        <p:spPr>
          <a:xfrm>
            <a:off x="6675557" y="5043711"/>
            <a:ext cx="396201" cy="436750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Arc 39"/>
          <p:cNvSpPr/>
          <p:nvPr/>
        </p:nvSpPr>
        <p:spPr>
          <a:xfrm>
            <a:off x="6174814" y="5469243"/>
            <a:ext cx="396201" cy="436750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Arc 40"/>
          <p:cNvSpPr/>
          <p:nvPr/>
        </p:nvSpPr>
        <p:spPr>
          <a:xfrm>
            <a:off x="5804702" y="5894776"/>
            <a:ext cx="396201" cy="436750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7073201" y="4593772"/>
            <a:ext cx="1750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From chapter 3, </a:t>
            </a:r>
            <a:r>
              <a:rPr lang="en-US" sz="1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en-US" sz="1200" baseline="30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nix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 = (cos(</a:t>
            </a:r>
            <a:r>
              <a:rPr lang="en-US" sz="1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nx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) + </a:t>
            </a:r>
            <a:r>
              <a:rPr lang="en-US" sz="1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isin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en-US" sz="1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nx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))</a:t>
            </a:r>
            <a:endParaRPr lang="en-GB" sz="12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055921" y="5031180"/>
            <a:ext cx="2088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The second can be rewritten as a subtraction</a:t>
            </a:r>
            <a:endParaRPr lang="en-GB" sz="12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412675" y="5468587"/>
            <a:ext cx="1710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Group up terms in cos and sin</a:t>
            </a:r>
            <a:endParaRPr lang="en-GB" sz="12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151419" y="5905995"/>
            <a:ext cx="29925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(A + B) and </a:t>
            </a:r>
            <a:r>
              <a:rPr lang="en-US" sz="105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US" sz="1050" dirty="0">
                <a:solidFill>
                  <a:srgbClr val="FF0000"/>
                </a:solidFill>
                <a:latin typeface="Comic Sans MS" panose="030F0702030302020204" pitchFamily="66" charset="0"/>
              </a:rPr>
              <a:t>(A – B) are just constants and can be represented with different letters (you could actually use just A and B as well if you went straight to the solution)</a:t>
            </a:r>
            <a:endParaRPr lang="en-GB" sz="105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358244" y="4488873"/>
            <a:ext cx="308759" cy="28500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3394364" y="4916383"/>
            <a:ext cx="1248888" cy="27115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5007428" y="4916384"/>
            <a:ext cx="1785257" cy="2573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4997532" y="4500748"/>
            <a:ext cx="417616" cy="27115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3212276" y="5341916"/>
            <a:ext cx="706582" cy="25136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4849091" y="5339937"/>
            <a:ext cx="706582" cy="25136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4067944" y="5337212"/>
            <a:ext cx="554182" cy="25210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/>
          <p:cNvSpPr/>
          <p:nvPr/>
        </p:nvSpPr>
        <p:spPr>
          <a:xfrm>
            <a:off x="5580112" y="5337212"/>
            <a:ext cx="706582" cy="25136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3203848" y="5337212"/>
            <a:ext cx="203860" cy="25202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4824028" y="5337212"/>
            <a:ext cx="203860" cy="25202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3586038" y="5747657"/>
            <a:ext cx="1093974" cy="24146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4817423" y="5735782"/>
            <a:ext cx="1161958" cy="25136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/>
          <p:cNvSpPr/>
          <p:nvPr/>
        </p:nvSpPr>
        <p:spPr>
          <a:xfrm>
            <a:off x="3599892" y="5769260"/>
            <a:ext cx="576064" cy="21602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/>
          <p:cNvSpPr/>
          <p:nvPr/>
        </p:nvSpPr>
        <p:spPr>
          <a:xfrm>
            <a:off x="4031940" y="6165304"/>
            <a:ext cx="180020" cy="21602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/>
          <p:cNvSpPr/>
          <p:nvPr/>
        </p:nvSpPr>
        <p:spPr>
          <a:xfrm>
            <a:off x="4860032" y="6165304"/>
            <a:ext cx="180020" cy="21602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/>
          <p:cNvSpPr/>
          <p:nvPr/>
        </p:nvSpPr>
        <p:spPr>
          <a:xfrm>
            <a:off x="4824028" y="5769260"/>
            <a:ext cx="684076" cy="21602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2">
            <a:extLst>
              <a:ext uri="{FF2B5EF4-FFF2-40B4-BE49-F238E27FC236}">
                <a16:creationId xmlns:a16="http://schemas.microsoft.com/office/drawing/2014/main" id="{21DBA7B2-5C96-400B-A5BE-A3A71D6BCA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3600" dirty="0">
                <a:latin typeface="Comic Sans MS" pitchFamily="66" charset="0"/>
              </a:rPr>
              <a:t>Methods in Differential Equations</a:t>
            </a:r>
          </a:p>
        </p:txBody>
      </p:sp>
      <p:sp>
        <p:nvSpPr>
          <p:cNvPr id="65" name="テキスト ボックス 3">
            <a:extLst>
              <a:ext uri="{FF2B5EF4-FFF2-40B4-BE49-F238E27FC236}">
                <a16:creationId xmlns:a16="http://schemas.microsoft.com/office/drawing/2014/main" id="{2082F291-8C41-4CA5-B5FE-9CAA03074702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7B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6" name="Rectangle 51">
            <a:extLst>
              <a:ext uri="{FF2B5EF4-FFF2-40B4-BE49-F238E27FC236}">
                <a16:creationId xmlns:a16="http://schemas.microsoft.com/office/drawing/2014/main" id="{5DDFC4F9-549B-4A72-8304-686D80A356DD}"/>
              </a:ext>
            </a:extLst>
          </p:cNvPr>
          <p:cNvSpPr/>
          <p:nvPr/>
        </p:nvSpPr>
        <p:spPr>
          <a:xfrm>
            <a:off x="2802468" y="2272989"/>
            <a:ext cx="855132" cy="308847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16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/>
      <p:bldP spid="14" grpId="0" animBg="1"/>
      <p:bldP spid="15" grpId="0" animBg="1"/>
      <p:bldP spid="16" grpId="0" animBg="1"/>
      <p:bldP spid="17" grpId="0"/>
      <p:bldP spid="18" grpId="0"/>
      <p:bldP spid="19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 animBg="1"/>
      <p:bldP spid="37" grpId="0"/>
      <p:bldP spid="38" grpId="0" animBg="1"/>
      <p:bldP spid="39" grpId="0" animBg="1"/>
      <p:bldP spid="40" grpId="0" animBg="1"/>
      <p:bldP spid="41" grpId="0" animBg="1"/>
      <p:bldP spid="42" grpId="0"/>
      <p:bldP spid="44" grpId="0"/>
      <p:bldP spid="45" grpId="0"/>
      <p:bldP spid="46" grpId="0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6" grpId="0" animBg="1"/>
      <p:bldP spid="66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7524" y="1600200"/>
                <a:ext cx="3528392" cy="4525963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anose="030F0702030302020204" pitchFamily="66" charset="0"/>
                  </a:rPr>
                  <a:t>You can find the general solution of the linear second order differential equation </a:t>
                </a:r>
                <a14:m>
                  <m:oMath xmlns:m="http://schemas.openxmlformats.org/officeDocument/2006/math">
                    <m:r>
                      <a:rPr lang="en-GB" sz="1400" b="1" i="1">
                        <a:latin typeface="Cambria Math"/>
                      </a:rPr>
                      <m:t>𝒂</m:t>
                    </m:r>
                    <m:f>
                      <m:fPr>
                        <m:ctrlPr>
                          <a:rPr lang="en-GB" sz="1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1" i="1">
                                <a:latin typeface="Cambria Math"/>
                              </a:rPr>
                              <m:t>𝒅</m:t>
                            </m:r>
                          </m:e>
                          <m:sup>
                            <m:r>
                              <a:rPr lang="en-GB" sz="1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GB" sz="1400" b="1" i="1">
                            <a:latin typeface="Cambria Math"/>
                          </a:rPr>
                          <m:t>𝒚</m:t>
                        </m:r>
                      </m:num>
                      <m:den>
                        <m:sSup>
                          <m:sSupPr>
                            <m:ctrlPr>
                              <a:rPr lang="en-GB" sz="1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1" i="1">
                                <a:latin typeface="Cambria Math"/>
                              </a:rPr>
                              <m:t>𝒅𝒙</m:t>
                            </m:r>
                          </m:e>
                          <m:sup>
                            <m:r>
                              <a:rPr lang="en-GB" sz="1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GB" sz="1400" b="1" i="1">
                        <a:latin typeface="Cambria Math"/>
                      </a:rPr>
                      <m:t>+</m:t>
                    </m:r>
                    <m:r>
                      <a:rPr lang="en-GB" sz="1400" b="1" i="1">
                        <a:latin typeface="Cambria Math"/>
                      </a:rPr>
                      <m:t>𝒃</m:t>
                    </m:r>
                    <m:f>
                      <m:fPr>
                        <m:ctrlPr>
                          <a:rPr lang="en-GB" sz="1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>
                            <a:latin typeface="Cambria Math"/>
                          </a:rPr>
                          <m:t>𝒅𝒚</m:t>
                        </m:r>
                      </m:num>
                      <m:den>
                        <m:r>
                          <a:rPr lang="en-GB" sz="1400" b="1" i="1">
                            <a:latin typeface="Cambria Math"/>
                          </a:rPr>
                          <m:t>𝒅𝒙</m:t>
                        </m:r>
                      </m:den>
                    </m:f>
                    <m:r>
                      <a:rPr lang="en-GB" sz="1400" b="1" i="1">
                        <a:latin typeface="Cambria Math"/>
                      </a:rPr>
                      <m:t>+</m:t>
                    </m:r>
                    <m:r>
                      <a:rPr lang="en-GB" sz="1400" b="1" i="1">
                        <a:latin typeface="Cambria Math"/>
                      </a:rPr>
                      <m:t>𝒄𝒚</m:t>
                    </m:r>
                    <m:r>
                      <a:rPr lang="en-GB" sz="1400" b="1" i="1">
                        <a:latin typeface="Cambria Math"/>
                      </a:rPr>
                      <m:t>=</m:t>
                    </m:r>
                    <m:r>
                      <a:rPr lang="en-GB" sz="1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GB" sz="1400" b="1" dirty="0">
                    <a:latin typeface="Comic Sans MS" panose="030F0702030302020204" pitchFamily="66" charset="0"/>
                  </a:rPr>
                  <a:t>, where a, b and c are constants and b</a:t>
                </a:r>
                <a:r>
                  <a:rPr lang="en-GB" sz="1400" b="1" baseline="30000" dirty="0">
                    <a:latin typeface="Comic Sans MS" panose="030F0702030302020204" pitchFamily="66" charset="0"/>
                  </a:rPr>
                  <a:t>2</a:t>
                </a:r>
                <a:r>
                  <a:rPr lang="en-GB" sz="1400" b="1" dirty="0">
                    <a:latin typeface="Comic Sans MS" panose="030F0702030302020204" pitchFamily="66" charset="0"/>
                  </a:rPr>
                  <a:t> &lt; 4ac</a:t>
                </a: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So when the auxiliary equation has two imaginary roots, the answer is of the form:</a:t>
                </a:r>
              </a:p>
              <a:p>
                <a:pPr algn="ctr">
                  <a:buFont typeface="Wingdings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(A and B have been used instead of P and Q just for convenience!)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However, the form is slightly different if the roots are complex, with a normal and an imaginary part…</a:t>
                </a: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7524" y="1600200"/>
                <a:ext cx="3528392" cy="4525963"/>
              </a:xfrm>
              <a:blipFill>
                <a:blip r:embed="rId2"/>
                <a:stretch>
                  <a:fillRect l="-345" t="-809" r="-25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51620" y="3681028"/>
                <a:ext cx="1889684" cy="33855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𝐴𝑐𝑜𝑠𝑚𝑥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𝐵𝑠𝑖𝑛𝑚𝑥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620" y="3681028"/>
                <a:ext cx="1889684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9">
                <a:extLst>
                  <a:ext uri="{FF2B5EF4-FFF2-40B4-BE49-F238E27FC236}">
                    <a16:creationId xmlns:a16="http://schemas.microsoft.com/office/drawing/2014/main" id="{9547295C-B7C0-4E07-8295-653F1B3AD053}"/>
                  </a:ext>
                </a:extLst>
              </p:cNvPr>
              <p:cNvSpPr txBox="1"/>
              <p:nvPr/>
            </p:nvSpPr>
            <p:spPr>
              <a:xfrm>
                <a:off x="0" y="0"/>
                <a:ext cx="1564146" cy="43204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/>
                        </a:rPr>
                        <m:t>𝑎</m:t>
                      </m:r>
                      <m:f>
                        <m:fPr>
                          <m:ctrlPr>
                            <a:rPr lang="en-GB" sz="11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1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1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1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100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GB" sz="11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100" b="0" i="1" smtClean="0">
                                  <a:latin typeface="Cambria Math"/>
                                </a:rPr>
                                <m:t>𝑑𝑥</m:t>
                              </m:r>
                            </m:e>
                            <m:sup>
                              <m:r>
                                <a:rPr lang="en-US" sz="11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100" b="0" i="1" smtClean="0">
                          <a:latin typeface="Cambria Math"/>
                        </a:rPr>
                        <m:t>+</m:t>
                      </m:r>
                      <m:r>
                        <a:rPr lang="en-US" sz="1100" b="0" i="1" smtClean="0">
                          <a:latin typeface="Cambria Math"/>
                        </a:rPr>
                        <m:t>𝑏</m:t>
                      </m:r>
                      <m:f>
                        <m:f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11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100" b="0" i="1" smtClean="0">
                          <a:latin typeface="Cambria Math"/>
                        </a:rPr>
                        <m:t>+</m:t>
                      </m:r>
                      <m:r>
                        <a:rPr lang="en-US" sz="1100" b="0" i="1" smtClean="0">
                          <a:latin typeface="Cambria Math"/>
                        </a:rPr>
                        <m:t>𝑐𝑦</m:t>
                      </m:r>
                      <m:r>
                        <a:rPr lang="en-US" sz="11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13" name="TextBox 19">
                <a:extLst>
                  <a:ext uri="{FF2B5EF4-FFF2-40B4-BE49-F238E27FC236}">
                    <a16:creationId xmlns:a16="http://schemas.microsoft.com/office/drawing/2014/main" id="{9547295C-B7C0-4E07-8295-653F1B3AD0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564146" cy="4320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20">
            <a:extLst>
              <a:ext uri="{FF2B5EF4-FFF2-40B4-BE49-F238E27FC236}">
                <a16:creationId xmlns:a16="http://schemas.microsoft.com/office/drawing/2014/main" id="{FE570DA1-3DAC-4A5A-B678-6E3B32775A18}"/>
              </a:ext>
            </a:extLst>
          </p:cNvPr>
          <p:cNvCxnSpPr/>
          <p:nvPr/>
        </p:nvCxnSpPr>
        <p:spPr>
          <a:xfrm>
            <a:off x="1656184" y="216024"/>
            <a:ext cx="154817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21">
                <a:extLst>
                  <a:ext uri="{FF2B5EF4-FFF2-40B4-BE49-F238E27FC236}">
                    <a16:creationId xmlns:a16="http://schemas.microsoft.com/office/drawing/2014/main" id="{C3E6F08E-53BC-4BC6-9A25-520D6614E50E}"/>
                  </a:ext>
                </a:extLst>
              </p:cNvPr>
              <p:cNvSpPr txBox="1"/>
              <p:nvPr/>
            </p:nvSpPr>
            <p:spPr>
              <a:xfrm>
                <a:off x="3276364" y="72008"/>
                <a:ext cx="1346202" cy="26161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00" b="0" i="1" smtClean="0">
                              <a:latin typeface="Cambria Math"/>
                            </a:rPr>
                            <m:t>𝑎𝑚</m:t>
                          </m:r>
                        </m:e>
                        <m:sup>
                          <m:r>
                            <a:rPr lang="en-US" sz="11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100" b="0" i="1" smtClean="0">
                          <a:latin typeface="Cambria Math"/>
                        </a:rPr>
                        <m:t>+</m:t>
                      </m:r>
                      <m:r>
                        <a:rPr lang="en-US" sz="1100" b="0" i="1" smtClean="0">
                          <a:latin typeface="Cambria Math"/>
                        </a:rPr>
                        <m:t>𝑏𝑚</m:t>
                      </m:r>
                      <m:r>
                        <a:rPr lang="en-US" sz="1100" b="0" i="1" smtClean="0">
                          <a:latin typeface="Cambria Math"/>
                        </a:rPr>
                        <m:t>+</m:t>
                      </m:r>
                      <m:r>
                        <a:rPr lang="en-US" sz="1100" b="0" i="1" smtClean="0">
                          <a:latin typeface="Cambria Math"/>
                        </a:rPr>
                        <m:t>𝑐</m:t>
                      </m:r>
                      <m:r>
                        <a:rPr lang="en-US" sz="11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15" name="TextBox 21">
                <a:extLst>
                  <a:ext uri="{FF2B5EF4-FFF2-40B4-BE49-F238E27FC236}">
                    <a16:creationId xmlns:a16="http://schemas.microsoft.com/office/drawing/2014/main" id="{C3E6F08E-53BC-4BC6-9A25-520D6614E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364" y="72008"/>
                <a:ext cx="1346202" cy="2616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22">
            <a:extLst>
              <a:ext uri="{FF2B5EF4-FFF2-40B4-BE49-F238E27FC236}">
                <a16:creationId xmlns:a16="http://schemas.microsoft.com/office/drawing/2014/main" id="{346A62A2-5757-4275-9759-414963AA765A}"/>
              </a:ext>
            </a:extLst>
          </p:cNvPr>
          <p:cNvCxnSpPr/>
          <p:nvPr/>
        </p:nvCxnSpPr>
        <p:spPr>
          <a:xfrm>
            <a:off x="4716524" y="216024"/>
            <a:ext cx="172819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23">
                <a:extLst>
                  <a:ext uri="{FF2B5EF4-FFF2-40B4-BE49-F238E27FC236}">
                    <a16:creationId xmlns:a16="http://schemas.microsoft.com/office/drawing/2014/main" id="{F1769C90-AEB6-428D-9BFC-6E6E6DC7D8DC}"/>
                  </a:ext>
                </a:extLst>
              </p:cNvPr>
              <p:cNvSpPr txBox="1"/>
              <p:nvPr/>
            </p:nvSpPr>
            <p:spPr>
              <a:xfrm>
                <a:off x="6588732" y="72008"/>
                <a:ext cx="1168525" cy="26161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1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1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100" b="0" i="1" smtClean="0">
                          <a:latin typeface="Cambria Math"/>
                        </a:rPr>
                        <m:t>+</m:t>
                      </m:r>
                      <m:r>
                        <a:rPr lang="en-US" sz="1100" b="0" i="1" smtClean="0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1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1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17" name="TextBox 23">
                <a:extLst>
                  <a:ext uri="{FF2B5EF4-FFF2-40B4-BE49-F238E27FC236}">
                    <a16:creationId xmlns:a16="http://schemas.microsoft.com/office/drawing/2014/main" id="{F1769C90-AEB6-428D-9BFC-6E6E6DC7D8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732" y="72008"/>
                <a:ext cx="1168525" cy="2616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24">
            <a:extLst>
              <a:ext uri="{FF2B5EF4-FFF2-40B4-BE49-F238E27FC236}">
                <a16:creationId xmlns:a16="http://schemas.microsoft.com/office/drawing/2014/main" id="{09318B2B-F8CF-4008-858E-A38A55837FFD}"/>
              </a:ext>
            </a:extLst>
          </p:cNvPr>
          <p:cNvSpPr txBox="1"/>
          <p:nvPr/>
        </p:nvSpPr>
        <p:spPr>
          <a:xfrm>
            <a:off x="5067599" y="241902"/>
            <a:ext cx="9573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Comic Sans MS" panose="030F0702030302020204" pitchFamily="66" charset="0"/>
              </a:rPr>
              <a:t>If 2 roots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E9097565-EE16-4EA0-A9F6-29FE974EAA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3600" dirty="0">
                <a:latin typeface="Comic Sans MS" pitchFamily="66" charset="0"/>
              </a:rPr>
              <a:t>Methods in Differential Equations</a:t>
            </a:r>
          </a:p>
        </p:txBody>
      </p:sp>
      <p:sp>
        <p:nvSpPr>
          <p:cNvPr id="27" name="テキスト ボックス 3">
            <a:extLst>
              <a:ext uri="{FF2B5EF4-FFF2-40B4-BE49-F238E27FC236}">
                <a16:creationId xmlns:a16="http://schemas.microsoft.com/office/drawing/2014/main" id="{ECF9FDBE-F3F9-4BB2-9813-699E0A130C5D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7B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92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7524" y="1600200"/>
                <a:ext cx="3528392" cy="4525963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anose="030F0702030302020204" pitchFamily="66" charset="0"/>
                  </a:rPr>
                  <a:t>You can find the general solution of the linear second order differential equation </a:t>
                </a:r>
                <a14:m>
                  <m:oMath xmlns:m="http://schemas.openxmlformats.org/officeDocument/2006/math">
                    <m:r>
                      <a:rPr lang="en-GB" sz="1400" b="1" i="1">
                        <a:latin typeface="Cambria Math"/>
                      </a:rPr>
                      <m:t>𝒂</m:t>
                    </m:r>
                    <m:f>
                      <m:fPr>
                        <m:ctrlPr>
                          <a:rPr lang="en-GB" sz="1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1" i="1">
                                <a:latin typeface="Cambria Math"/>
                              </a:rPr>
                              <m:t>𝒅</m:t>
                            </m:r>
                          </m:e>
                          <m:sup>
                            <m:r>
                              <a:rPr lang="en-GB" sz="1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GB" sz="1400" b="1" i="1">
                            <a:latin typeface="Cambria Math"/>
                          </a:rPr>
                          <m:t>𝒚</m:t>
                        </m:r>
                      </m:num>
                      <m:den>
                        <m:sSup>
                          <m:sSupPr>
                            <m:ctrlPr>
                              <a:rPr lang="en-GB" sz="1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1" i="1">
                                <a:latin typeface="Cambria Math"/>
                              </a:rPr>
                              <m:t>𝒅𝒙</m:t>
                            </m:r>
                          </m:e>
                          <m:sup>
                            <m:r>
                              <a:rPr lang="en-GB" sz="1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GB" sz="1400" b="1" i="1">
                        <a:latin typeface="Cambria Math"/>
                      </a:rPr>
                      <m:t>+</m:t>
                    </m:r>
                    <m:r>
                      <a:rPr lang="en-GB" sz="1400" b="1" i="1">
                        <a:latin typeface="Cambria Math"/>
                      </a:rPr>
                      <m:t>𝒃</m:t>
                    </m:r>
                    <m:f>
                      <m:fPr>
                        <m:ctrlPr>
                          <a:rPr lang="en-GB" sz="1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>
                            <a:latin typeface="Cambria Math"/>
                          </a:rPr>
                          <m:t>𝒅𝒚</m:t>
                        </m:r>
                      </m:num>
                      <m:den>
                        <m:r>
                          <a:rPr lang="en-GB" sz="1400" b="1" i="1">
                            <a:latin typeface="Cambria Math"/>
                          </a:rPr>
                          <m:t>𝒅𝒙</m:t>
                        </m:r>
                      </m:den>
                    </m:f>
                    <m:r>
                      <a:rPr lang="en-GB" sz="1400" b="1" i="1">
                        <a:latin typeface="Cambria Math"/>
                      </a:rPr>
                      <m:t>+</m:t>
                    </m:r>
                    <m:r>
                      <a:rPr lang="en-GB" sz="1400" b="1" i="1">
                        <a:latin typeface="Cambria Math"/>
                      </a:rPr>
                      <m:t>𝒄𝒚</m:t>
                    </m:r>
                    <m:r>
                      <a:rPr lang="en-GB" sz="1400" b="1" i="1">
                        <a:latin typeface="Cambria Math"/>
                      </a:rPr>
                      <m:t>=</m:t>
                    </m:r>
                    <m:r>
                      <a:rPr lang="en-GB" sz="1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GB" sz="1400" b="1" dirty="0">
                    <a:latin typeface="Comic Sans MS" panose="030F0702030302020204" pitchFamily="66" charset="0"/>
                  </a:rPr>
                  <a:t>, where a, b and c are constants and b</a:t>
                </a:r>
                <a:r>
                  <a:rPr lang="en-GB" sz="1400" b="1" baseline="30000" dirty="0">
                    <a:latin typeface="Comic Sans MS" panose="030F0702030302020204" pitchFamily="66" charset="0"/>
                  </a:rPr>
                  <a:t>2</a:t>
                </a:r>
                <a:r>
                  <a:rPr lang="en-GB" sz="1400" b="1" dirty="0">
                    <a:latin typeface="Comic Sans MS" panose="030F0702030302020204" pitchFamily="66" charset="0"/>
                  </a:rPr>
                  <a:t> &lt; 4ac</a:t>
                </a: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Find the general solution of the differential equation: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Let’s solve this as before (as if the answers were real)</a:t>
                </a:r>
              </a:p>
              <a:p>
                <a:pPr algn="ctr">
                  <a:buFont typeface="Wingdings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7524" y="1600200"/>
                <a:ext cx="3528392" cy="4525963"/>
              </a:xfrm>
              <a:blipFill>
                <a:blip r:embed="rId2"/>
                <a:stretch>
                  <a:fillRect l="-345" t="-809" r="-25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71600" y="3429000"/>
                <a:ext cx="2174313" cy="586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𝑑𝑥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−6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+34</m:t>
                      </m:r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429000"/>
                <a:ext cx="2174313" cy="586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959932" y="1376772"/>
                <a:ext cx="1924566" cy="524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𝑑𝑥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−6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+34</m:t>
                      </m:r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932" y="1376772"/>
                <a:ext cx="1924566" cy="5245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1960" y="2060848"/>
                <a:ext cx="16758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−6</m:t>
                      </m:r>
                      <m:r>
                        <a:rPr lang="en-GB" sz="1400" b="0" i="1" smtClean="0">
                          <a:latin typeface="Cambria Math"/>
                        </a:rPr>
                        <m:t>𝑚</m:t>
                      </m:r>
                      <m:r>
                        <a:rPr lang="en-GB" sz="1400" b="0" i="1" smtClean="0">
                          <a:latin typeface="Cambria Math"/>
                        </a:rPr>
                        <m:t>+34=0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2060848"/>
                <a:ext cx="1675843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887924" y="2600908"/>
                <a:ext cx="20162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−9+34=0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924" y="2600908"/>
                <a:ext cx="2016224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211960" y="3140968"/>
                <a:ext cx="16561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+25=0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3140968"/>
                <a:ext cx="1656184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644008" y="3645024"/>
                <a:ext cx="14401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GB" sz="1400" b="0" i="1" smtClean="0">
                                  <a:latin typeface="Cambria Math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=−25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3645024"/>
                <a:ext cx="1440160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860032" y="4185084"/>
                <a:ext cx="122413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𝑚</m:t>
                      </m:r>
                      <m:r>
                        <a:rPr lang="en-GB" sz="1400" b="0" i="1" smtClean="0">
                          <a:latin typeface="Cambria Math"/>
                        </a:rPr>
                        <m:t>−3=±5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𝑖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4185084"/>
                <a:ext cx="1224136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112060" y="4725144"/>
                <a:ext cx="122413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𝑚</m:t>
                      </m:r>
                      <m:r>
                        <a:rPr lang="en-GB" sz="1400" b="0" i="1" smtClean="0">
                          <a:latin typeface="Cambria Math"/>
                        </a:rPr>
                        <m:t>=3±5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𝑖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060" y="4725144"/>
                <a:ext cx="1224136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c 26"/>
          <p:cNvSpPr/>
          <p:nvPr/>
        </p:nvSpPr>
        <p:spPr>
          <a:xfrm>
            <a:off x="5652121" y="1700808"/>
            <a:ext cx="432048" cy="504056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5940152" y="1772816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Form the auxiliary equation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32795" y="2132856"/>
            <a:ext cx="3095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Factorise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 (or use the quadratic formula)</a:t>
            </a:r>
          </a:p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Completing the square is often effective in these questions!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Arc 34"/>
          <p:cNvSpPr/>
          <p:nvPr/>
        </p:nvSpPr>
        <p:spPr>
          <a:xfrm>
            <a:off x="5652120" y="2240868"/>
            <a:ext cx="432048" cy="504056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c 35"/>
          <p:cNvSpPr/>
          <p:nvPr/>
        </p:nvSpPr>
        <p:spPr>
          <a:xfrm>
            <a:off x="5652120" y="2780928"/>
            <a:ext cx="432048" cy="504056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c 36"/>
          <p:cNvSpPr/>
          <p:nvPr/>
        </p:nvSpPr>
        <p:spPr>
          <a:xfrm>
            <a:off x="5868144" y="3320988"/>
            <a:ext cx="432048" cy="504056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Arc 37"/>
          <p:cNvSpPr/>
          <p:nvPr/>
        </p:nvSpPr>
        <p:spPr>
          <a:xfrm>
            <a:off x="5868144" y="3861048"/>
            <a:ext cx="432048" cy="504056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Arc 38"/>
          <p:cNvSpPr/>
          <p:nvPr/>
        </p:nvSpPr>
        <p:spPr>
          <a:xfrm>
            <a:off x="6012160" y="4365104"/>
            <a:ext cx="432048" cy="504056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6048164" y="2888940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Group terms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228184" y="3429000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Subtract 25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64188" y="3969060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Square root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372200" y="4473116"/>
            <a:ext cx="864096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Add 3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83968" y="2024844"/>
            <a:ext cx="756084" cy="324036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3995936" y="2564904"/>
            <a:ext cx="1044116" cy="324036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19">
                <a:extLst>
                  <a:ext uri="{FF2B5EF4-FFF2-40B4-BE49-F238E27FC236}">
                    <a16:creationId xmlns:a16="http://schemas.microsoft.com/office/drawing/2014/main" id="{4A10C080-0D2C-4EE8-9A12-56E6FA9B5AF1}"/>
                  </a:ext>
                </a:extLst>
              </p:cNvPr>
              <p:cNvSpPr txBox="1"/>
              <p:nvPr/>
            </p:nvSpPr>
            <p:spPr>
              <a:xfrm>
                <a:off x="0" y="0"/>
                <a:ext cx="1564146" cy="43204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/>
                        </a:rPr>
                        <m:t>𝑎</m:t>
                      </m:r>
                      <m:f>
                        <m:fPr>
                          <m:ctrlPr>
                            <a:rPr lang="en-GB" sz="11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1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1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1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100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GB" sz="11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100" b="0" i="1" smtClean="0">
                                  <a:latin typeface="Cambria Math"/>
                                </a:rPr>
                                <m:t>𝑑𝑥</m:t>
                              </m:r>
                            </m:e>
                            <m:sup>
                              <m:r>
                                <a:rPr lang="en-US" sz="11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100" b="0" i="1" smtClean="0">
                          <a:latin typeface="Cambria Math"/>
                        </a:rPr>
                        <m:t>+</m:t>
                      </m:r>
                      <m:r>
                        <a:rPr lang="en-US" sz="1100" b="0" i="1" smtClean="0">
                          <a:latin typeface="Cambria Math"/>
                        </a:rPr>
                        <m:t>𝑏</m:t>
                      </m:r>
                      <m:f>
                        <m:f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11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100" b="0" i="1" smtClean="0">
                          <a:latin typeface="Cambria Math"/>
                        </a:rPr>
                        <m:t>+</m:t>
                      </m:r>
                      <m:r>
                        <a:rPr lang="en-US" sz="1100" b="0" i="1" smtClean="0">
                          <a:latin typeface="Cambria Math"/>
                        </a:rPr>
                        <m:t>𝑐𝑦</m:t>
                      </m:r>
                      <m:r>
                        <a:rPr lang="en-US" sz="11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40" name="TextBox 19">
                <a:extLst>
                  <a:ext uri="{FF2B5EF4-FFF2-40B4-BE49-F238E27FC236}">
                    <a16:creationId xmlns:a16="http://schemas.microsoft.com/office/drawing/2014/main" id="{4A10C080-0D2C-4EE8-9A12-56E6FA9B5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564146" cy="4320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20">
            <a:extLst>
              <a:ext uri="{FF2B5EF4-FFF2-40B4-BE49-F238E27FC236}">
                <a16:creationId xmlns:a16="http://schemas.microsoft.com/office/drawing/2014/main" id="{DBA47458-3AA7-461C-8D63-C02AA2FB0958}"/>
              </a:ext>
            </a:extLst>
          </p:cNvPr>
          <p:cNvCxnSpPr/>
          <p:nvPr/>
        </p:nvCxnSpPr>
        <p:spPr>
          <a:xfrm>
            <a:off x="1656184" y="216024"/>
            <a:ext cx="154817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21">
                <a:extLst>
                  <a:ext uri="{FF2B5EF4-FFF2-40B4-BE49-F238E27FC236}">
                    <a16:creationId xmlns:a16="http://schemas.microsoft.com/office/drawing/2014/main" id="{F0BE7F0E-C438-43B0-8808-08D9C34DAFD5}"/>
                  </a:ext>
                </a:extLst>
              </p:cNvPr>
              <p:cNvSpPr txBox="1"/>
              <p:nvPr/>
            </p:nvSpPr>
            <p:spPr>
              <a:xfrm>
                <a:off x="3276364" y="72008"/>
                <a:ext cx="1346202" cy="26161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00" b="0" i="1" smtClean="0">
                              <a:latin typeface="Cambria Math"/>
                            </a:rPr>
                            <m:t>𝑎𝑚</m:t>
                          </m:r>
                        </m:e>
                        <m:sup>
                          <m:r>
                            <a:rPr lang="en-US" sz="11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100" b="0" i="1" smtClean="0">
                          <a:latin typeface="Cambria Math"/>
                        </a:rPr>
                        <m:t>+</m:t>
                      </m:r>
                      <m:r>
                        <a:rPr lang="en-US" sz="1100" b="0" i="1" smtClean="0">
                          <a:latin typeface="Cambria Math"/>
                        </a:rPr>
                        <m:t>𝑏𝑚</m:t>
                      </m:r>
                      <m:r>
                        <a:rPr lang="en-US" sz="1100" b="0" i="1" smtClean="0">
                          <a:latin typeface="Cambria Math"/>
                        </a:rPr>
                        <m:t>+</m:t>
                      </m:r>
                      <m:r>
                        <a:rPr lang="en-US" sz="1100" b="0" i="1" smtClean="0">
                          <a:latin typeface="Cambria Math"/>
                        </a:rPr>
                        <m:t>𝑐</m:t>
                      </m:r>
                      <m:r>
                        <a:rPr lang="en-US" sz="11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47" name="TextBox 21">
                <a:extLst>
                  <a:ext uri="{FF2B5EF4-FFF2-40B4-BE49-F238E27FC236}">
                    <a16:creationId xmlns:a16="http://schemas.microsoft.com/office/drawing/2014/main" id="{F0BE7F0E-C438-43B0-8808-08D9C34DAF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364" y="72008"/>
                <a:ext cx="1346202" cy="2616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22">
            <a:extLst>
              <a:ext uri="{FF2B5EF4-FFF2-40B4-BE49-F238E27FC236}">
                <a16:creationId xmlns:a16="http://schemas.microsoft.com/office/drawing/2014/main" id="{D4CC3FD3-FE76-410C-B2D2-DE709C24666D}"/>
              </a:ext>
            </a:extLst>
          </p:cNvPr>
          <p:cNvCxnSpPr/>
          <p:nvPr/>
        </p:nvCxnSpPr>
        <p:spPr>
          <a:xfrm>
            <a:off x="4716524" y="216024"/>
            <a:ext cx="172819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23">
                <a:extLst>
                  <a:ext uri="{FF2B5EF4-FFF2-40B4-BE49-F238E27FC236}">
                    <a16:creationId xmlns:a16="http://schemas.microsoft.com/office/drawing/2014/main" id="{88973AD5-EC7C-4FE6-B1E6-0732BC2CD1DB}"/>
                  </a:ext>
                </a:extLst>
              </p:cNvPr>
              <p:cNvSpPr txBox="1"/>
              <p:nvPr/>
            </p:nvSpPr>
            <p:spPr>
              <a:xfrm>
                <a:off x="6588732" y="72008"/>
                <a:ext cx="1168525" cy="26161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1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1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100" b="0" i="1" smtClean="0">
                          <a:latin typeface="Cambria Math"/>
                        </a:rPr>
                        <m:t>+</m:t>
                      </m:r>
                      <m:r>
                        <a:rPr lang="en-US" sz="1100" b="0" i="1" smtClean="0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1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1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49" name="TextBox 23">
                <a:extLst>
                  <a:ext uri="{FF2B5EF4-FFF2-40B4-BE49-F238E27FC236}">
                    <a16:creationId xmlns:a16="http://schemas.microsoft.com/office/drawing/2014/main" id="{88973AD5-EC7C-4FE6-B1E6-0732BC2CD1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732" y="72008"/>
                <a:ext cx="1168525" cy="2616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24">
            <a:extLst>
              <a:ext uri="{FF2B5EF4-FFF2-40B4-BE49-F238E27FC236}">
                <a16:creationId xmlns:a16="http://schemas.microsoft.com/office/drawing/2014/main" id="{E504835D-6158-43CF-8586-88DD02CBF597}"/>
              </a:ext>
            </a:extLst>
          </p:cNvPr>
          <p:cNvSpPr txBox="1"/>
          <p:nvPr/>
        </p:nvSpPr>
        <p:spPr>
          <a:xfrm>
            <a:off x="5067599" y="241902"/>
            <a:ext cx="9573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Comic Sans MS" panose="030F0702030302020204" pitchFamily="66" charset="0"/>
              </a:rPr>
              <a:t>If 2 roots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51" name="Rectangle 2">
            <a:extLst>
              <a:ext uri="{FF2B5EF4-FFF2-40B4-BE49-F238E27FC236}">
                <a16:creationId xmlns:a16="http://schemas.microsoft.com/office/drawing/2014/main" id="{1F10615B-2618-4923-AC80-E4ECC0644C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3600" dirty="0">
                <a:latin typeface="Comic Sans MS" pitchFamily="66" charset="0"/>
              </a:rPr>
              <a:t>Methods in Differential Equations</a:t>
            </a:r>
          </a:p>
        </p:txBody>
      </p:sp>
      <p:sp>
        <p:nvSpPr>
          <p:cNvPr id="52" name="テキスト ボックス 3">
            <a:extLst>
              <a:ext uri="{FF2B5EF4-FFF2-40B4-BE49-F238E27FC236}">
                <a16:creationId xmlns:a16="http://schemas.microsoft.com/office/drawing/2014/main" id="{7F4AFDC2-673E-4D8B-A2EA-63326E320A44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7B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79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  <p:bldP spid="16" grpId="0"/>
      <p:bldP spid="17" grpId="0"/>
      <p:bldP spid="18" grpId="0"/>
      <p:bldP spid="19" grpId="0"/>
      <p:bldP spid="26" grpId="0"/>
      <p:bldP spid="27" grpId="0" animBg="1"/>
      <p:bldP spid="28" grpId="0"/>
      <p:bldP spid="35" grpId="0" animBg="1"/>
      <p:bldP spid="36" grpId="0" animBg="1"/>
      <p:bldP spid="37" grpId="0" animBg="1"/>
      <p:bldP spid="38" grpId="0" animBg="1"/>
      <p:bldP spid="39" grpId="0" animBg="1"/>
      <p:bldP spid="41" grpId="0"/>
      <p:bldP spid="42" grpId="0"/>
      <p:bldP spid="43" grpId="0"/>
      <p:bldP spid="44" grpId="0"/>
      <p:bldP spid="7" grpId="0" animBg="1"/>
      <p:bldP spid="7" grpId="1" animBg="1"/>
      <p:bldP spid="45" grpId="0" animBg="1"/>
      <p:bldP spid="45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7524" y="1600200"/>
                <a:ext cx="3528392" cy="4525963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anose="030F0702030302020204" pitchFamily="66" charset="0"/>
                  </a:rPr>
                  <a:t>You can find the general solution of the linear second order differential equation </a:t>
                </a:r>
                <a14:m>
                  <m:oMath xmlns:m="http://schemas.openxmlformats.org/officeDocument/2006/math">
                    <m:r>
                      <a:rPr lang="en-GB" sz="1400" b="1" i="1">
                        <a:latin typeface="Cambria Math"/>
                      </a:rPr>
                      <m:t>𝒂</m:t>
                    </m:r>
                    <m:f>
                      <m:fPr>
                        <m:ctrlPr>
                          <a:rPr lang="en-GB" sz="1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1" i="1">
                                <a:latin typeface="Cambria Math"/>
                              </a:rPr>
                              <m:t>𝒅</m:t>
                            </m:r>
                          </m:e>
                          <m:sup>
                            <m:r>
                              <a:rPr lang="en-GB" sz="1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GB" sz="1400" b="1" i="1">
                            <a:latin typeface="Cambria Math"/>
                          </a:rPr>
                          <m:t>𝒚</m:t>
                        </m:r>
                      </m:num>
                      <m:den>
                        <m:sSup>
                          <m:sSupPr>
                            <m:ctrlPr>
                              <a:rPr lang="en-GB" sz="1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1" i="1">
                                <a:latin typeface="Cambria Math"/>
                              </a:rPr>
                              <m:t>𝒅𝒙</m:t>
                            </m:r>
                          </m:e>
                          <m:sup>
                            <m:r>
                              <a:rPr lang="en-GB" sz="1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GB" sz="1400" b="1" i="1">
                        <a:latin typeface="Cambria Math"/>
                      </a:rPr>
                      <m:t>+</m:t>
                    </m:r>
                    <m:r>
                      <a:rPr lang="en-GB" sz="1400" b="1" i="1">
                        <a:latin typeface="Cambria Math"/>
                      </a:rPr>
                      <m:t>𝒃</m:t>
                    </m:r>
                    <m:f>
                      <m:fPr>
                        <m:ctrlPr>
                          <a:rPr lang="en-GB" sz="1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>
                            <a:latin typeface="Cambria Math"/>
                          </a:rPr>
                          <m:t>𝒅𝒚</m:t>
                        </m:r>
                      </m:num>
                      <m:den>
                        <m:r>
                          <a:rPr lang="en-GB" sz="1400" b="1" i="1">
                            <a:latin typeface="Cambria Math"/>
                          </a:rPr>
                          <m:t>𝒅𝒙</m:t>
                        </m:r>
                      </m:den>
                    </m:f>
                    <m:r>
                      <a:rPr lang="en-GB" sz="1400" b="1" i="1">
                        <a:latin typeface="Cambria Math"/>
                      </a:rPr>
                      <m:t>+</m:t>
                    </m:r>
                    <m:r>
                      <a:rPr lang="en-GB" sz="1400" b="1" i="1">
                        <a:latin typeface="Cambria Math"/>
                      </a:rPr>
                      <m:t>𝒄𝒚</m:t>
                    </m:r>
                    <m:r>
                      <a:rPr lang="en-GB" sz="1400" b="1" i="1">
                        <a:latin typeface="Cambria Math"/>
                      </a:rPr>
                      <m:t>=</m:t>
                    </m:r>
                    <m:r>
                      <a:rPr lang="en-GB" sz="1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GB" sz="1400" b="1" dirty="0">
                    <a:latin typeface="Comic Sans MS" panose="030F0702030302020204" pitchFamily="66" charset="0"/>
                  </a:rPr>
                  <a:t>, where a, b and c are constants and b</a:t>
                </a:r>
                <a:r>
                  <a:rPr lang="en-GB" sz="1400" b="1" baseline="30000" dirty="0">
                    <a:latin typeface="Comic Sans MS" panose="030F0702030302020204" pitchFamily="66" charset="0"/>
                  </a:rPr>
                  <a:t>2</a:t>
                </a:r>
                <a:r>
                  <a:rPr lang="en-GB" sz="1400" b="1" dirty="0">
                    <a:latin typeface="Comic Sans MS" panose="030F0702030302020204" pitchFamily="66" charset="0"/>
                  </a:rPr>
                  <a:t> &lt; 4ac</a:t>
                </a: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Find the general solution of the differential equation: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Let’s solve this as before (as if the answers were real)</a:t>
                </a:r>
              </a:p>
              <a:p>
                <a:pPr algn="ctr">
                  <a:buFont typeface="Wingdings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7524" y="1600200"/>
                <a:ext cx="3528392" cy="4525963"/>
              </a:xfrm>
              <a:blipFill>
                <a:blip r:embed="rId2"/>
                <a:stretch>
                  <a:fillRect l="-345" t="-809" r="-25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71600" y="3429000"/>
                <a:ext cx="2174313" cy="586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𝑑𝑥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−6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+34</m:t>
                      </m:r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429000"/>
                <a:ext cx="2174313" cy="586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67644" y="4689140"/>
                <a:ext cx="12190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𝑚</m:t>
                      </m:r>
                      <m:r>
                        <a:rPr lang="en-GB" sz="1600" b="0" i="1" smtClean="0">
                          <a:latin typeface="Cambria Math"/>
                        </a:rPr>
                        <m:t>=3±5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𝑖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644" y="4689140"/>
                <a:ext cx="1219052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3995936" y="1520788"/>
            <a:ext cx="4896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Now we can substitute the roots into the form above:</a:t>
            </a:r>
            <a:endParaRPr lang="en-GB" sz="14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355976" y="1916832"/>
                <a:ext cx="1692188" cy="33855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r>
                        <a:rPr lang="en-US" sz="1600" b="0" i="1" smtClean="0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1916832"/>
                <a:ext cx="1692188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139952" y="2420888"/>
                <a:ext cx="2160240" cy="34881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(3+5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)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r>
                        <a:rPr lang="en-US" sz="1600" b="0" i="1" smtClean="0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(3−5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)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2420888"/>
                <a:ext cx="2160240" cy="3488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175956" y="2960948"/>
                <a:ext cx="2196244" cy="34657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5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𝑖𝑥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r>
                        <a:rPr lang="en-US" sz="1600" b="0" i="1" smtClean="0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−5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𝑖𝑥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956" y="2960948"/>
                <a:ext cx="2196244" cy="3465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103948" y="3465004"/>
                <a:ext cx="2052228" cy="37029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i="1">
                              <a:latin typeface="Cambria Math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/>
                                </a:rPr>
                                <m:t>5</m:t>
                              </m:r>
                              <m:r>
                                <a:rPr lang="en-GB" sz="1600" i="1">
                                  <a:latin typeface="Cambria Math"/>
                                </a:rPr>
                                <m:t>𝑖𝑥</m:t>
                              </m:r>
                            </m:sup>
                          </m:sSup>
                          <m:r>
                            <a:rPr lang="en-US" sz="1600" i="1">
                              <a:latin typeface="Cambria Math"/>
                            </a:rPr>
                            <m:t>+</m:t>
                          </m:r>
                          <m:r>
                            <a:rPr lang="en-US" sz="1600" i="1">
                              <a:latin typeface="Cambria Math"/>
                            </a:rPr>
                            <m:t>𝐵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/>
                                </a:rPr>
                                <m:t>−5</m:t>
                              </m:r>
                              <m:r>
                                <a:rPr lang="en-GB" sz="1600" i="1">
                                  <a:latin typeface="Cambria Math"/>
                                </a:rPr>
                                <m:t>𝑖𝑥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948" y="3465004"/>
                <a:ext cx="2052228" cy="37029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923928" y="4005064"/>
                <a:ext cx="2268252" cy="33855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𝑐𝑜𝑠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5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𝑄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𝑠𝑖𝑛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5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4005064"/>
                <a:ext cx="2268252" cy="338554"/>
              </a:xfrm>
              <a:prstGeom prst="rect">
                <a:avLst/>
              </a:prstGeom>
              <a:blipFill>
                <a:blip r:embed="rId9"/>
                <a:stretch>
                  <a:fillRect b="-5357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Arc 51"/>
          <p:cNvSpPr/>
          <p:nvPr/>
        </p:nvSpPr>
        <p:spPr>
          <a:xfrm>
            <a:off x="6084168" y="2096852"/>
            <a:ext cx="288032" cy="504056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/>
          <p:cNvSpPr txBox="1"/>
          <p:nvPr/>
        </p:nvSpPr>
        <p:spPr>
          <a:xfrm>
            <a:off x="6336196" y="2096852"/>
            <a:ext cx="1764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the two solutions m</a:t>
            </a:r>
            <a:r>
              <a:rPr lang="en-US" sz="12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 and m</a:t>
            </a:r>
            <a:r>
              <a:rPr lang="en-US" sz="12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endParaRPr lang="en-GB" sz="12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" name="Arc 53"/>
          <p:cNvSpPr/>
          <p:nvPr/>
        </p:nvSpPr>
        <p:spPr>
          <a:xfrm>
            <a:off x="6192180" y="2636912"/>
            <a:ext cx="288032" cy="504056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Arc 54"/>
          <p:cNvSpPr/>
          <p:nvPr/>
        </p:nvSpPr>
        <p:spPr>
          <a:xfrm>
            <a:off x="6120172" y="3140968"/>
            <a:ext cx="288032" cy="504056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Arc 55"/>
          <p:cNvSpPr/>
          <p:nvPr/>
        </p:nvSpPr>
        <p:spPr>
          <a:xfrm>
            <a:off x="5976156" y="3681028"/>
            <a:ext cx="288032" cy="504056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6372200" y="2636912"/>
            <a:ext cx="2052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Think of the powers of e as a multiplication</a:t>
            </a:r>
            <a:endParaRPr lang="en-GB" sz="12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300192" y="3176972"/>
            <a:ext cx="1764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Factorise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 as e</a:t>
            </a:r>
            <a:r>
              <a:rPr lang="en-US" sz="12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3x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 is common to both</a:t>
            </a:r>
            <a:endParaRPr lang="en-GB" sz="12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262583" y="3650151"/>
            <a:ext cx="2788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The part in the bracket can be rewritten as you have just seen</a:t>
            </a:r>
          </a:p>
          <a:p>
            <a:pPr algn="ctr"/>
            <a:r>
              <a:rPr lang="en-US" sz="12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(like in the previous example, we can use new constants to replace the terms we would get through expansion)</a:t>
            </a:r>
            <a:endParaRPr lang="en-GB" sz="12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71700" y="4725144"/>
            <a:ext cx="180020" cy="28803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/>
          <p:cNvSpPr/>
          <p:nvPr/>
        </p:nvSpPr>
        <p:spPr>
          <a:xfrm>
            <a:off x="4139952" y="4005064"/>
            <a:ext cx="144016" cy="216024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/>
          <p:cNvSpPr/>
          <p:nvPr/>
        </p:nvSpPr>
        <p:spPr>
          <a:xfrm>
            <a:off x="2231740" y="4725144"/>
            <a:ext cx="252028" cy="288032"/>
          </a:xfrm>
          <a:prstGeom prst="rect">
            <a:avLst/>
          </a:prstGeom>
          <a:noFill/>
          <a:ln w="317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/>
          <p:cNvSpPr/>
          <p:nvPr/>
        </p:nvSpPr>
        <p:spPr>
          <a:xfrm>
            <a:off x="4860032" y="4041068"/>
            <a:ext cx="252028" cy="252028"/>
          </a:xfrm>
          <a:prstGeom prst="rect">
            <a:avLst/>
          </a:prstGeom>
          <a:noFill/>
          <a:ln w="317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/>
          <p:cNvSpPr/>
          <p:nvPr/>
        </p:nvSpPr>
        <p:spPr>
          <a:xfrm>
            <a:off x="5724128" y="4041068"/>
            <a:ext cx="252028" cy="252028"/>
          </a:xfrm>
          <a:prstGeom prst="rect">
            <a:avLst/>
          </a:prstGeom>
          <a:noFill/>
          <a:ln w="317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4" name="Straight Connector 63"/>
          <p:cNvCxnSpPr/>
          <p:nvPr/>
        </p:nvCxnSpPr>
        <p:spPr>
          <a:xfrm>
            <a:off x="3851920" y="4509120"/>
            <a:ext cx="468052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24028" y="4581128"/>
            <a:ext cx="26388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So if the root is of the form: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5508104" y="4869160"/>
                <a:ext cx="12190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𝑚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𝑝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±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𝑞𝑖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4869160"/>
                <a:ext cx="1219052" cy="338554"/>
              </a:xfrm>
              <a:prstGeom prst="rect">
                <a:avLst/>
              </a:prstGeom>
              <a:blipFill>
                <a:blip r:embed="rId10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/>
          <p:cNvSpPr txBox="1"/>
          <p:nvPr/>
        </p:nvSpPr>
        <p:spPr>
          <a:xfrm>
            <a:off x="4680012" y="5265204"/>
            <a:ext cx="28889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solution will be of the form: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4968044" y="5733256"/>
                <a:ext cx="224709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𝑝𝑥</m:t>
                          </m:r>
                        </m:sup>
                      </m:sSup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𝐴𝑐𝑜𝑠𝑞𝑥</m:t>
                          </m:r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𝐵𝑠𝑖𝑛𝑞𝑥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044" y="5733256"/>
                <a:ext cx="2247090" cy="338554"/>
              </a:xfrm>
              <a:prstGeom prst="rect">
                <a:avLst/>
              </a:prstGeom>
              <a:blipFill>
                <a:blip r:embed="rId11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855731" y="5579367"/>
            <a:ext cx="2570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(This is the rule to remember (don’t confuse it with the letters in the example above!)</a:t>
            </a:r>
            <a:endParaRPr lang="en-GB" sz="12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3462998" y="5467031"/>
            <a:ext cx="948948" cy="40070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19">
                <a:extLst>
                  <a:ext uri="{FF2B5EF4-FFF2-40B4-BE49-F238E27FC236}">
                    <a16:creationId xmlns:a16="http://schemas.microsoft.com/office/drawing/2014/main" id="{320CA8FB-544B-427E-93FD-E8C24AF5BC25}"/>
                  </a:ext>
                </a:extLst>
              </p:cNvPr>
              <p:cNvSpPr txBox="1"/>
              <p:nvPr/>
            </p:nvSpPr>
            <p:spPr>
              <a:xfrm>
                <a:off x="0" y="0"/>
                <a:ext cx="1564146" cy="43204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/>
                        </a:rPr>
                        <m:t>𝑎</m:t>
                      </m:r>
                      <m:f>
                        <m:fPr>
                          <m:ctrlPr>
                            <a:rPr lang="en-GB" sz="11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1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1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1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100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GB" sz="11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100" b="0" i="1" smtClean="0">
                                  <a:latin typeface="Cambria Math"/>
                                </a:rPr>
                                <m:t>𝑑𝑥</m:t>
                              </m:r>
                            </m:e>
                            <m:sup>
                              <m:r>
                                <a:rPr lang="en-US" sz="11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100" b="0" i="1" smtClean="0">
                          <a:latin typeface="Cambria Math"/>
                        </a:rPr>
                        <m:t>+</m:t>
                      </m:r>
                      <m:r>
                        <a:rPr lang="en-US" sz="1100" b="0" i="1" smtClean="0">
                          <a:latin typeface="Cambria Math"/>
                        </a:rPr>
                        <m:t>𝑏</m:t>
                      </m:r>
                      <m:f>
                        <m:f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11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100" b="0" i="1" smtClean="0">
                          <a:latin typeface="Cambria Math"/>
                        </a:rPr>
                        <m:t>+</m:t>
                      </m:r>
                      <m:r>
                        <a:rPr lang="en-US" sz="1100" b="0" i="1" smtClean="0">
                          <a:latin typeface="Cambria Math"/>
                        </a:rPr>
                        <m:t>𝑐𝑦</m:t>
                      </m:r>
                      <m:r>
                        <a:rPr lang="en-US" sz="11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42" name="TextBox 19">
                <a:extLst>
                  <a:ext uri="{FF2B5EF4-FFF2-40B4-BE49-F238E27FC236}">
                    <a16:creationId xmlns:a16="http://schemas.microsoft.com/office/drawing/2014/main" id="{320CA8FB-544B-427E-93FD-E8C24AF5BC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564146" cy="4320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20">
            <a:extLst>
              <a:ext uri="{FF2B5EF4-FFF2-40B4-BE49-F238E27FC236}">
                <a16:creationId xmlns:a16="http://schemas.microsoft.com/office/drawing/2014/main" id="{0CCC3C00-E7DA-4776-BE3B-E8FE580980E8}"/>
              </a:ext>
            </a:extLst>
          </p:cNvPr>
          <p:cNvCxnSpPr/>
          <p:nvPr/>
        </p:nvCxnSpPr>
        <p:spPr>
          <a:xfrm>
            <a:off x="1656184" y="216024"/>
            <a:ext cx="154817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21">
                <a:extLst>
                  <a:ext uri="{FF2B5EF4-FFF2-40B4-BE49-F238E27FC236}">
                    <a16:creationId xmlns:a16="http://schemas.microsoft.com/office/drawing/2014/main" id="{150E1476-8F03-44EA-A896-9352E042A2B7}"/>
                  </a:ext>
                </a:extLst>
              </p:cNvPr>
              <p:cNvSpPr txBox="1"/>
              <p:nvPr/>
            </p:nvSpPr>
            <p:spPr>
              <a:xfrm>
                <a:off x="3276364" y="72008"/>
                <a:ext cx="1346202" cy="26161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00" b="0" i="1" smtClean="0">
                              <a:latin typeface="Cambria Math"/>
                            </a:rPr>
                            <m:t>𝑎𝑚</m:t>
                          </m:r>
                        </m:e>
                        <m:sup>
                          <m:r>
                            <a:rPr lang="en-US" sz="11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100" b="0" i="1" smtClean="0">
                          <a:latin typeface="Cambria Math"/>
                        </a:rPr>
                        <m:t>+</m:t>
                      </m:r>
                      <m:r>
                        <a:rPr lang="en-US" sz="1100" b="0" i="1" smtClean="0">
                          <a:latin typeface="Cambria Math"/>
                        </a:rPr>
                        <m:t>𝑏𝑚</m:t>
                      </m:r>
                      <m:r>
                        <a:rPr lang="en-US" sz="1100" b="0" i="1" smtClean="0">
                          <a:latin typeface="Cambria Math"/>
                        </a:rPr>
                        <m:t>+</m:t>
                      </m:r>
                      <m:r>
                        <a:rPr lang="en-US" sz="1100" b="0" i="1" smtClean="0">
                          <a:latin typeface="Cambria Math"/>
                        </a:rPr>
                        <m:t>𝑐</m:t>
                      </m:r>
                      <m:r>
                        <a:rPr lang="en-US" sz="11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44" name="TextBox 21">
                <a:extLst>
                  <a:ext uri="{FF2B5EF4-FFF2-40B4-BE49-F238E27FC236}">
                    <a16:creationId xmlns:a16="http://schemas.microsoft.com/office/drawing/2014/main" id="{150E1476-8F03-44EA-A896-9352E042A2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364" y="72008"/>
                <a:ext cx="1346202" cy="2616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22">
            <a:extLst>
              <a:ext uri="{FF2B5EF4-FFF2-40B4-BE49-F238E27FC236}">
                <a16:creationId xmlns:a16="http://schemas.microsoft.com/office/drawing/2014/main" id="{44245B99-33B9-4374-98DA-C527A6454512}"/>
              </a:ext>
            </a:extLst>
          </p:cNvPr>
          <p:cNvCxnSpPr/>
          <p:nvPr/>
        </p:nvCxnSpPr>
        <p:spPr>
          <a:xfrm>
            <a:off x="4716524" y="216024"/>
            <a:ext cx="172819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23">
                <a:extLst>
                  <a:ext uri="{FF2B5EF4-FFF2-40B4-BE49-F238E27FC236}">
                    <a16:creationId xmlns:a16="http://schemas.microsoft.com/office/drawing/2014/main" id="{44EA4F91-8BEB-4462-8A3E-9E8E760513EA}"/>
                  </a:ext>
                </a:extLst>
              </p:cNvPr>
              <p:cNvSpPr txBox="1"/>
              <p:nvPr/>
            </p:nvSpPr>
            <p:spPr>
              <a:xfrm>
                <a:off x="6588732" y="72008"/>
                <a:ext cx="1168525" cy="26161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1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1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100" b="0" i="1" smtClean="0">
                          <a:latin typeface="Cambria Math"/>
                        </a:rPr>
                        <m:t>+</m:t>
                      </m:r>
                      <m:r>
                        <a:rPr lang="en-US" sz="1100" b="0" i="1" smtClean="0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1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1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68" name="TextBox 23">
                <a:extLst>
                  <a:ext uri="{FF2B5EF4-FFF2-40B4-BE49-F238E27FC236}">
                    <a16:creationId xmlns:a16="http://schemas.microsoft.com/office/drawing/2014/main" id="{44EA4F91-8BEB-4462-8A3E-9E8E760513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732" y="72008"/>
                <a:ext cx="1168525" cy="2616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24">
            <a:extLst>
              <a:ext uri="{FF2B5EF4-FFF2-40B4-BE49-F238E27FC236}">
                <a16:creationId xmlns:a16="http://schemas.microsoft.com/office/drawing/2014/main" id="{A0BE3C30-F289-4D4A-ACFD-F2C4213C32EB}"/>
              </a:ext>
            </a:extLst>
          </p:cNvPr>
          <p:cNvSpPr txBox="1"/>
          <p:nvPr/>
        </p:nvSpPr>
        <p:spPr>
          <a:xfrm>
            <a:off x="5067599" y="241902"/>
            <a:ext cx="9573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Comic Sans MS" panose="030F0702030302020204" pitchFamily="66" charset="0"/>
              </a:rPr>
              <a:t>If 2 roots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70" name="Rectangle 2">
            <a:extLst>
              <a:ext uri="{FF2B5EF4-FFF2-40B4-BE49-F238E27FC236}">
                <a16:creationId xmlns:a16="http://schemas.microsoft.com/office/drawing/2014/main" id="{EE8D21A2-1F34-41E8-8BDC-FF1CECBB69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3600" dirty="0">
                <a:latin typeface="Comic Sans MS" pitchFamily="66" charset="0"/>
              </a:rPr>
              <a:t>Methods in Differential Equations</a:t>
            </a:r>
          </a:p>
        </p:txBody>
      </p:sp>
      <p:sp>
        <p:nvSpPr>
          <p:cNvPr id="71" name="テキスト ボックス 3">
            <a:extLst>
              <a:ext uri="{FF2B5EF4-FFF2-40B4-BE49-F238E27FC236}">
                <a16:creationId xmlns:a16="http://schemas.microsoft.com/office/drawing/2014/main" id="{355845EE-D1F6-40C9-A46C-9C881AF126BA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7B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07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  <p:bldP spid="52" grpId="0" animBg="1"/>
      <p:bldP spid="53" grpId="0"/>
      <p:bldP spid="54" grpId="0" animBg="1"/>
      <p:bldP spid="55" grpId="0" animBg="1"/>
      <p:bldP spid="56" grpId="0" animBg="1"/>
      <p:bldP spid="57" grpId="0"/>
      <p:bldP spid="58" grpId="0"/>
      <p:bldP spid="59" grpId="0"/>
      <p:bldP spid="9" grpId="0" animBg="1"/>
      <p:bldP spid="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10" grpId="0"/>
      <p:bldP spid="65" grpId="0"/>
      <p:bldP spid="66" grpId="0"/>
      <p:bldP spid="67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3816424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need to be able to solve differential equations by separation of variables, and sketch families of solution curves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 A first-order differential equation contains only first differentials…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anose="030F0702030302020204" pitchFamily="66" charset="0"/>
              </a:rPr>
              <a:t>In Pure Maths 2 you have solved these equations using the ‘separation of variables’ technique</a:t>
            </a: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anose="030F0702030302020204" pitchFamily="66" charset="0"/>
              </a:rPr>
              <a:t>Remember what this looks like?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968044" y="1628800"/>
                <a:ext cx="1732397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𝑔</m:t>
                      </m:r>
                      <m:r>
                        <a:rPr lang="en-GB" b="0" i="1" smtClean="0">
                          <a:latin typeface="Cambria Math"/>
                        </a:rPr>
                        <m:t>(</m:t>
                      </m:r>
                      <m:r>
                        <a:rPr lang="en-GB" b="0" i="1" smtClean="0">
                          <a:latin typeface="Cambria Math"/>
                        </a:rPr>
                        <m:t>𝑦</m:t>
                      </m:r>
                      <m:r>
                        <a:rPr lang="en-GB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044" y="1628800"/>
                <a:ext cx="1732397" cy="6182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27984" y="2492896"/>
                <a:ext cx="2085636" cy="6619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𝑔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 </m:t>
                      </m:r>
                      <m:r>
                        <a:rPr lang="en-GB" i="1" smtClean="0">
                          <a:latin typeface="Cambria Math"/>
                        </a:rPr>
                        <m:t>𝑑</m:t>
                      </m:r>
                      <m:r>
                        <a:rPr lang="en-GB" b="0" i="1" smtClean="0">
                          <a:latin typeface="Cambria Math"/>
                        </a:rPr>
                        <m:t>𝑦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𝑑𝑥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2492896"/>
                <a:ext cx="2085636" cy="6619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247964" y="3248980"/>
                <a:ext cx="2522935" cy="818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i="1">
                                  <a:latin typeface="Cambria Math"/>
                                </a:rPr>
                                <m:t>𝑔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  <m:r>
                        <a:rPr lang="en-GB" i="1" smtClean="0">
                          <a:latin typeface="Cambria Math"/>
                        </a:rPr>
                        <m:t>𝑑</m:t>
                      </m:r>
                      <m:r>
                        <a:rPr lang="en-GB" b="0" i="1" smtClean="0">
                          <a:latin typeface="Cambria Math"/>
                        </a:rPr>
                        <m:t>𝑦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GB" b="0" i="1" smtClean="0">
                          <a:latin typeface="Cambria Math"/>
                        </a:rPr>
                        <m:t>𝑑𝑥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7964" y="3248980"/>
                <a:ext cx="2522935" cy="8188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c 8"/>
          <p:cNvSpPr/>
          <p:nvPr/>
        </p:nvSpPr>
        <p:spPr>
          <a:xfrm>
            <a:off x="6372200" y="1988840"/>
            <a:ext cx="576064" cy="828092"/>
          </a:xfrm>
          <a:prstGeom prst="arc">
            <a:avLst>
              <a:gd name="adj1" fmla="val 16200000"/>
              <a:gd name="adj2" fmla="val 537182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c 9"/>
          <p:cNvSpPr/>
          <p:nvPr/>
        </p:nvSpPr>
        <p:spPr>
          <a:xfrm>
            <a:off x="6516216" y="2816932"/>
            <a:ext cx="576064" cy="828092"/>
          </a:xfrm>
          <a:prstGeom prst="arc">
            <a:avLst>
              <a:gd name="adj1" fmla="val 16200000"/>
              <a:gd name="adj2" fmla="val 537182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912260" y="2096852"/>
            <a:ext cx="1943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Divide by g(y) and multiply by dx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48264" y="2960948"/>
            <a:ext cx="1943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Integrate both sides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43908" y="4113076"/>
            <a:ext cx="51125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Once integrated, you will be left with an equation that you can rearrange to put in different forms</a:t>
            </a:r>
          </a:p>
          <a:p>
            <a:pPr algn="ctr"/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 algn="ctr">
              <a:buFont typeface="Wingdings"/>
              <a:buChar char="à"/>
            </a:pPr>
            <a:r>
              <a:rPr lang="en-GB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Remember that the ‘+C’ part could be anything at this stage. The possible functions are known as a ‘family of solution curves’</a:t>
            </a:r>
          </a:p>
          <a:p>
            <a:pPr marL="285750" indent="-285750" algn="ctr">
              <a:buFont typeface="Wingdings"/>
              <a:buChar char="à"/>
            </a:pP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/>
              <a:buChar char="à"/>
            </a:pPr>
            <a:r>
              <a:rPr lang="en-GB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You can also find ‘particular’ solutions if you are told information linking x and y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6A1EF378-CDE1-4F2C-A87F-7C2541C18C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3600" dirty="0">
                <a:latin typeface="Comic Sans MS" pitchFamily="66" charset="0"/>
              </a:rPr>
              <a:t>Methods in Differential Equations</a:t>
            </a:r>
          </a:p>
        </p:txBody>
      </p:sp>
      <p:sp>
        <p:nvSpPr>
          <p:cNvPr id="16" name="テキスト ボックス 3">
            <a:extLst>
              <a:ext uri="{FF2B5EF4-FFF2-40B4-BE49-F238E27FC236}">
                <a16:creationId xmlns:a16="http://schemas.microsoft.com/office/drawing/2014/main" id="{41477263-BC9D-4443-9635-93787B868C64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7A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18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  <p:bldP spid="11" grpId="0"/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524" y="1600200"/>
            <a:ext cx="8568952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A summary of what you have seen up to this point:</a:t>
            </a: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527884" y="1952836"/>
                <a:ext cx="2195537" cy="5864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𝑎</m:t>
                      </m:r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𝑑𝑥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r>
                        <a:rPr lang="en-US" sz="1600" b="0" i="1" smtClean="0">
                          <a:latin typeface="Cambria Math"/>
                        </a:rPr>
                        <m:t>𝑏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r>
                        <a:rPr lang="en-US" sz="1600" b="0" i="1" smtClean="0">
                          <a:latin typeface="Cambria Math"/>
                        </a:rPr>
                        <m:t>𝑐𝑦</m:t>
                      </m:r>
                      <m:r>
                        <a:rPr lang="en-US" sz="16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884" y="1952836"/>
                <a:ext cx="2195537" cy="586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/>
          <p:cNvCxnSpPr/>
          <p:nvPr/>
        </p:nvCxnSpPr>
        <p:spPr>
          <a:xfrm>
            <a:off x="4644008" y="2600908"/>
            <a:ext cx="0" cy="50405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707904" y="3176972"/>
                <a:ext cx="1873718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𝑎𝑚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r>
                        <a:rPr lang="en-US" sz="1600" b="0" i="1" smtClean="0">
                          <a:latin typeface="Cambria Math"/>
                        </a:rPr>
                        <m:t>𝑏𝑚</m:t>
                      </m:r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r>
                        <a:rPr lang="en-US" sz="1600" b="0" i="1" smtClean="0">
                          <a:latin typeface="Cambria Math"/>
                        </a:rPr>
                        <m:t>𝑐</m:t>
                      </m:r>
                      <m:r>
                        <a:rPr lang="en-US" sz="16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3176972"/>
                <a:ext cx="1873718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/>
          <p:cNvCxnSpPr/>
          <p:nvPr/>
        </p:nvCxnSpPr>
        <p:spPr>
          <a:xfrm flipH="1">
            <a:off x="2267744" y="3609020"/>
            <a:ext cx="2376264" cy="86409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4644008" y="3609020"/>
            <a:ext cx="2376264" cy="86409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4644008" y="3609020"/>
            <a:ext cx="0" cy="86409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943708" y="3681028"/>
            <a:ext cx="18341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Real roots, m</a:t>
            </a:r>
            <a:r>
              <a:rPr lang="en-GB" sz="1200" b="1" baseline="-25000" dirty="0">
                <a:latin typeface="Comic Sans MS" panose="030F0702030302020204" pitchFamily="66" charset="0"/>
              </a:rPr>
              <a:t>1</a:t>
            </a:r>
            <a:r>
              <a:rPr lang="en-GB" sz="1200" b="1" dirty="0">
                <a:latin typeface="Comic Sans MS" panose="030F0702030302020204" pitchFamily="66" charset="0"/>
              </a:rPr>
              <a:t> and m</a:t>
            </a:r>
            <a:r>
              <a:rPr lang="en-GB" sz="1200" b="1" baseline="-250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671900" y="3969060"/>
            <a:ext cx="1092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Repeated root, m</a:t>
            </a:r>
            <a:endParaRPr lang="en-GB" sz="1200" b="1" baseline="-25000" dirty="0">
              <a:latin typeface="Comic Sans MS" panose="030F0702030302020204" pitchFamily="66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544108" y="3717032"/>
            <a:ext cx="1939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Imaginary roots, p ± qi</a:t>
            </a:r>
            <a:endParaRPr lang="en-GB" sz="1200" b="1" baseline="-250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1187624" y="4653136"/>
                <a:ext cx="1790811" cy="36933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653136"/>
                <a:ext cx="179081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3887924" y="4653136"/>
                <a:ext cx="1533177" cy="36933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𝐴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𝐵𝑥</m:t>
                      </m:r>
                      <m:r>
                        <a:rPr lang="en-GB" b="0" i="1" smtClean="0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924" y="4653136"/>
                <a:ext cx="1533177" cy="369332"/>
              </a:xfrm>
              <a:prstGeom prst="rect">
                <a:avLst/>
              </a:prstGeom>
              <a:blipFill>
                <a:blip r:embed="rId5"/>
                <a:stretch>
                  <a:fillRect b="-923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5832140" y="4653136"/>
                <a:ext cx="2510174" cy="36933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𝑝𝑥</m:t>
                          </m:r>
                        </m:sup>
                      </m:sSup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𝐴𝑐𝑜𝑠𝑞𝑥</m:t>
                          </m:r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𝐵𝑠𝑖𝑛𝑞𝑥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2140" y="4653136"/>
                <a:ext cx="2510174" cy="369332"/>
              </a:xfrm>
              <a:prstGeom prst="rect">
                <a:avLst/>
              </a:prstGeom>
              <a:blipFill>
                <a:blip r:embed="rId6"/>
                <a:stretch>
                  <a:fillRect b="-923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5760132" y="5265204"/>
            <a:ext cx="27002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anose="030F0702030302020204" pitchFamily="66" charset="0"/>
              </a:rPr>
              <a:t>If the root is imaginary only, p = 0 hence </a:t>
            </a:r>
            <a:r>
              <a:rPr lang="en-GB" sz="1400" dirty="0" err="1">
                <a:latin typeface="Comic Sans MS" panose="030F0702030302020204" pitchFamily="66" charset="0"/>
              </a:rPr>
              <a:t>e</a:t>
            </a:r>
            <a:r>
              <a:rPr lang="en-GB" sz="1400" baseline="30000" dirty="0" err="1">
                <a:latin typeface="Comic Sans MS" panose="030F0702030302020204" pitchFamily="66" charset="0"/>
              </a:rPr>
              <a:t>px</a:t>
            </a:r>
            <a:r>
              <a:rPr lang="en-GB" sz="1400" dirty="0">
                <a:latin typeface="Comic Sans MS" panose="030F0702030302020204" pitchFamily="66" charset="0"/>
              </a:rPr>
              <a:t> = 1 and will not be included in the answer!</a:t>
            </a: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B22B5940-2C3B-418F-914B-BE5D880753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3600" dirty="0">
                <a:latin typeface="Comic Sans MS" pitchFamily="66" charset="0"/>
              </a:rPr>
              <a:t>Methods in Differential Equations</a:t>
            </a:r>
          </a:p>
        </p:txBody>
      </p:sp>
      <p:sp>
        <p:nvSpPr>
          <p:cNvPr id="21" name="テキスト ボックス 3">
            <a:extLst>
              <a:ext uri="{FF2B5EF4-FFF2-40B4-BE49-F238E27FC236}">
                <a16:creationId xmlns:a16="http://schemas.microsoft.com/office/drawing/2014/main" id="{02F2D55B-A15A-4B2D-9332-D039F2E1364B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7B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23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  <p:bldP spid="15" grpId="0"/>
      <p:bldP spid="69" grpId="0"/>
      <p:bldP spid="70" grpId="0"/>
      <p:bldP spid="71" grpId="0" animBg="1"/>
      <p:bldP spid="72" grpId="0" animBg="1"/>
      <p:bldP spid="73" grpId="0" animBg="1"/>
      <p:bldP spid="1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C28D9FB-2C9E-4742-95EE-46B11A8A5B22}"/>
              </a:ext>
            </a:extLst>
          </p:cNvPr>
          <p:cNvSpPr/>
          <p:nvPr/>
        </p:nvSpPr>
        <p:spPr>
          <a:xfrm>
            <a:off x="857235" y="1316007"/>
            <a:ext cx="7410427" cy="431656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13800" b="1" dirty="0">
                <a:ln w="38100">
                  <a:solidFill>
                    <a:srgbClr val="FFFF00"/>
                  </a:solidFill>
                  <a:prstDash val="solid"/>
                </a:ln>
                <a:latin typeface="French Script MT" panose="03020402040607040605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13800" b="1" dirty="0">
                <a:ln w="38100">
                  <a:solidFill>
                    <a:srgbClr val="FFFF00"/>
                  </a:solidFill>
                  <a:prstDash val="solid"/>
                </a:ln>
                <a:latin typeface="French Script MT" panose="03020402040607040605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Exercise 7C</a:t>
            </a:r>
            <a:endParaRPr lang="ja-JP" altLang="en-US" sz="13800" b="1" dirty="0">
              <a:ln w="38100">
                <a:solidFill>
                  <a:srgbClr val="FFFF00"/>
                </a:solidFill>
                <a:prstDash val="solid"/>
              </a:ln>
              <a:latin typeface="French Script MT" panose="03020402040607040605" pitchFamily="66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3862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600200"/>
                <a:ext cx="3420380" cy="488914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anose="030F0702030302020204" pitchFamily="66" charset="0"/>
                  </a:rPr>
                  <a:t>You can find the general solution of the linear second order differential equation </a:t>
                </a:r>
                <a14:m>
                  <m:oMath xmlns:m="http://schemas.openxmlformats.org/officeDocument/2006/math">
                    <m:r>
                      <a:rPr lang="en-GB" sz="1400" b="1" i="1">
                        <a:latin typeface="Cambria Math"/>
                      </a:rPr>
                      <m:t>𝒂</m:t>
                    </m:r>
                    <m:f>
                      <m:fPr>
                        <m:ctrlPr>
                          <a:rPr lang="en-GB" sz="1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1" i="1">
                                <a:latin typeface="Cambria Math"/>
                              </a:rPr>
                              <m:t>𝒅</m:t>
                            </m:r>
                          </m:e>
                          <m:sup>
                            <m:r>
                              <a:rPr lang="en-GB" sz="1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GB" sz="1400" b="1" i="1">
                            <a:latin typeface="Cambria Math"/>
                          </a:rPr>
                          <m:t>𝒚</m:t>
                        </m:r>
                      </m:num>
                      <m:den>
                        <m:sSup>
                          <m:sSupPr>
                            <m:ctrlPr>
                              <a:rPr lang="en-GB" sz="1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1" i="1">
                                <a:latin typeface="Cambria Math"/>
                              </a:rPr>
                              <m:t>𝒅𝒙</m:t>
                            </m:r>
                          </m:e>
                          <m:sup>
                            <m:r>
                              <a:rPr lang="en-GB" sz="1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GB" sz="1400" b="1" i="1">
                        <a:latin typeface="Cambria Math"/>
                      </a:rPr>
                      <m:t>+</m:t>
                    </m:r>
                    <m:r>
                      <a:rPr lang="en-GB" sz="1400" b="1" i="1">
                        <a:latin typeface="Cambria Math"/>
                      </a:rPr>
                      <m:t>𝒃</m:t>
                    </m:r>
                    <m:f>
                      <m:fPr>
                        <m:ctrlPr>
                          <a:rPr lang="en-GB" sz="1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>
                            <a:latin typeface="Cambria Math"/>
                          </a:rPr>
                          <m:t>𝒅𝒚</m:t>
                        </m:r>
                      </m:num>
                      <m:den>
                        <m:r>
                          <a:rPr lang="en-GB" sz="1400" b="1" i="1">
                            <a:latin typeface="Cambria Math"/>
                          </a:rPr>
                          <m:t>𝒅𝒙</m:t>
                        </m:r>
                      </m:den>
                    </m:f>
                    <m:r>
                      <a:rPr lang="en-GB" sz="1400" b="1" i="1">
                        <a:latin typeface="Cambria Math"/>
                      </a:rPr>
                      <m:t>+</m:t>
                    </m:r>
                    <m:r>
                      <a:rPr lang="en-GB" sz="1400" b="1" i="1">
                        <a:latin typeface="Cambria Math"/>
                      </a:rPr>
                      <m:t>𝒄𝒚</m:t>
                    </m:r>
                    <m:r>
                      <a:rPr lang="en-GB" sz="1400" b="1" i="1">
                        <a:latin typeface="Cambria Math"/>
                      </a:rPr>
                      <m:t>=</m:t>
                    </m:r>
                    <m:r>
                      <a:rPr lang="en-GB" sz="1400" b="1" i="1" smtClean="0">
                        <a:latin typeface="Cambria Math"/>
                      </a:rPr>
                      <m:t>𝒇</m:t>
                    </m:r>
                    <m:r>
                      <a:rPr lang="en-GB" sz="1400" b="1" i="1" smtClean="0">
                        <a:latin typeface="Cambria Math"/>
                      </a:rPr>
                      <m:t>(</m:t>
                    </m:r>
                    <m:r>
                      <a:rPr lang="en-GB" sz="1400" b="1" i="1" smtClean="0">
                        <a:latin typeface="Cambria Math"/>
                      </a:rPr>
                      <m:t>𝒙</m:t>
                    </m:r>
                    <m:r>
                      <a:rPr lang="en-GB" sz="1400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1400" b="1" dirty="0">
                    <a:latin typeface="Comic Sans MS" panose="030F0702030302020204" pitchFamily="66" charset="0"/>
                  </a:rPr>
                  <a:t>, where a, b and c are constants, by using y = complimentary function + particular integral</a:t>
                </a: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If you have an equation of the form: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You first start by solving for: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(you have already seen how to do this!)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The answer to this is called the </a:t>
                </a:r>
                <a:r>
                  <a:rPr lang="en-US" sz="1400" b="1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Complimentary Function </a:t>
                </a:r>
                <a:endParaRPr lang="en-US" sz="1400" b="1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600200"/>
                <a:ext cx="3420380" cy="4889140"/>
              </a:xfrm>
              <a:blipFill>
                <a:blip r:embed="rId2"/>
                <a:stretch>
                  <a:fillRect t="-748" r="-21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701642" y="3402977"/>
                <a:ext cx="2485104" cy="58644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𝑎</m:t>
                      </m:r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𝑑𝑥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r>
                        <a:rPr lang="en-US" sz="1600" b="0" i="1" smtClean="0">
                          <a:latin typeface="Cambria Math"/>
                        </a:rPr>
                        <m:t>𝑏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r>
                        <a:rPr lang="en-US" sz="1600" b="0" i="1" smtClean="0">
                          <a:latin typeface="Cambria Math"/>
                        </a:rPr>
                        <m:t>𝑐𝑦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𝑓</m:t>
                      </m:r>
                      <m:r>
                        <a:rPr lang="en-US" sz="1600" b="0" i="1" smtClean="0">
                          <a:latin typeface="Cambria Math"/>
                        </a:rPr>
                        <m:t>(</m:t>
                      </m:r>
                      <m:r>
                        <a:rPr lang="en-US" sz="1600" b="0" i="1" smtClean="0">
                          <a:latin typeface="Cambria Math"/>
                        </a:rPr>
                        <m:t>𝑥</m:t>
                      </m:r>
                      <m:r>
                        <a:rPr lang="en-US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642" y="3402977"/>
                <a:ext cx="2485104" cy="586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836549" y="4554524"/>
                <a:ext cx="2195537" cy="58644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𝑎</m:t>
                      </m:r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𝑑𝑥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r>
                        <a:rPr lang="en-US" sz="1600" b="0" i="1" smtClean="0">
                          <a:latin typeface="Cambria Math"/>
                        </a:rPr>
                        <m:t>𝑏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r>
                        <a:rPr lang="en-US" sz="1600" b="0" i="1" smtClean="0">
                          <a:latin typeface="Cambria Math"/>
                        </a:rPr>
                        <m:t>𝑐𝑦</m:t>
                      </m:r>
                      <m:r>
                        <a:rPr lang="en-US" sz="16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549" y="4554524"/>
                <a:ext cx="2195537" cy="586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995936" y="1664804"/>
            <a:ext cx="4896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However, to solve an equation which is equal to a function of x, you also need to calculate the </a:t>
            </a:r>
            <a:r>
              <a:rPr lang="en-US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Particular Integral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and add it on</a:t>
            </a:r>
          </a:p>
          <a:p>
            <a:pPr algn="ctr"/>
            <a:endParaRPr lang="en-US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You will see how to do this for these possible forms of f(x)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 flipH="1">
            <a:off x="3083859" y="2384884"/>
            <a:ext cx="1055265" cy="1156175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4427984" y="2924944"/>
                <a:ext cx="385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2924944"/>
                <a:ext cx="38568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4391980" y="3320988"/>
                <a:ext cx="9441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𝐵𝑥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980" y="3320988"/>
                <a:ext cx="94410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4391980" y="3717032"/>
                <a:ext cx="16112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𝐵𝑥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980" y="3717032"/>
                <a:ext cx="161121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4391980" y="4149080"/>
                <a:ext cx="7163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𝑘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𝑝𝑥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980" y="4149080"/>
                <a:ext cx="71635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4391980" y="4545124"/>
                <a:ext cx="8400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𝑘𝑥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𝑝𝑥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980" y="4545124"/>
                <a:ext cx="84003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4355976" y="4941168"/>
                <a:ext cx="21110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𝐴𝑐𝑜𝑠𝑚𝑥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𝐵𝑠𝑖𝑛𝑚𝑥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4941168"/>
                <a:ext cx="211102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6840252" y="3753036"/>
            <a:ext cx="1872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We will have a look at dealing with each of these types now!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4247964" y="5697252"/>
                <a:ext cx="4379404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𝑦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/>
                        </a:rPr>
                        <m:t>𝐶𝑜𝑚𝑝𝑙𝑖𝑚𝑒𝑛𝑡𝑎𝑟𝑦</m:t>
                      </m:r>
                      <m:r>
                        <a:rPr lang="en-US" sz="1400" b="0" i="1" smtClean="0">
                          <a:latin typeface="Cambria Math"/>
                        </a:rPr>
                        <m:t> </m:t>
                      </m:r>
                      <m:r>
                        <a:rPr lang="en-US" sz="1400" b="0" i="1" smtClean="0">
                          <a:latin typeface="Cambria Math"/>
                        </a:rPr>
                        <m:t>𝐹𝑢𝑛𝑐𝑡𝑖𝑜𝑛</m:t>
                      </m:r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  <m:r>
                        <a:rPr lang="en-US" sz="1400" b="0" i="1" smtClean="0">
                          <a:latin typeface="Cambria Math"/>
                        </a:rPr>
                        <m:t>𝑃𝑎𝑟𝑡𝑖𝑐𝑢𝑙𝑎𝑟</m:t>
                      </m:r>
                      <m:r>
                        <a:rPr lang="en-US" sz="1400" b="0" i="1" smtClean="0">
                          <a:latin typeface="Cambria Math"/>
                        </a:rPr>
                        <m:t> </m:t>
                      </m:r>
                      <m:r>
                        <a:rPr lang="en-US" sz="1400" b="0" i="1" smtClean="0">
                          <a:latin typeface="Cambria Math"/>
                        </a:rPr>
                        <m:t>𝐼𝑛𝑡𝑒𝑔𝑟𝑎𝑙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7964" y="5697252"/>
                <a:ext cx="4379404" cy="307777"/>
              </a:xfrm>
              <a:prstGeom prst="rect">
                <a:avLst/>
              </a:prstGeom>
              <a:blipFill>
                <a:blip r:embed="rId11"/>
                <a:stretch>
                  <a:fillRect b="-37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2">
            <a:extLst>
              <a:ext uri="{FF2B5EF4-FFF2-40B4-BE49-F238E27FC236}">
                <a16:creationId xmlns:a16="http://schemas.microsoft.com/office/drawing/2014/main" id="{DD28C579-0D28-4727-A6AE-1854F79309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15695"/>
            <a:ext cx="7886700" cy="109176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3600" dirty="0">
                <a:latin typeface="Comic Sans MS" pitchFamily="66" charset="0"/>
              </a:rPr>
              <a:t>Methods in Differential Equations</a:t>
            </a:r>
          </a:p>
        </p:txBody>
      </p:sp>
      <p:sp>
        <p:nvSpPr>
          <p:cNvPr id="21" name="テキスト ボックス 3">
            <a:extLst>
              <a:ext uri="{FF2B5EF4-FFF2-40B4-BE49-F238E27FC236}">
                <a16:creationId xmlns:a16="http://schemas.microsoft.com/office/drawing/2014/main" id="{1F89ED39-5A3A-4740-8030-90ED0BFD6764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7C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36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600201"/>
                <a:ext cx="3420380" cy="3845023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anose="030F0702030302020204" pitchFamily="66" charset="0"/>
                  </a:rPr>
                  <a:t>You can find the general solution of the linear second order differential equation </a:t>
                </a:r>
                <a14:m>
                  <m:oMath xmlns:m="http://schemas.openxmlformats.org/officeDocument/2006/math">
                    <m:r>
                      <a:rPr lang="en-GB" sz="1400" b="1" i="1">
                        <a:latin typeface="Cambria Math"/>
                      </a:rPr>
                      <m:t>𝒂</m:t>
                    </m:r>
                    <m:f>
                      <m:fPr>
                        <m:ctrlPr>
                          <a:rPr lang="en-GB" sz="1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1" i="1">
                                <a:latin typeface="Cambria Math"/>
                              </a:rPr>
                              <m:t>𝒅</m:t>
                            </m:r>
                          </m:e>
                          <m:sup>
                            <m:r>
                              <a:rPr lang="en-GB" sz="1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GB" sz="1400" b="1" i="1">
                            <a:latin typeface="Cambria Math"/>
                          </a:rPr>
                          <m:t>𝒚</m:t>
                        </m:r>
                      </m:num>
                      <m:den>
                        <m:sSup>
                          <m:sSupPr>
                            <m:ctrlPr>
                              <a:rPr lang="en-GB" sz="1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1" i="1">
                                <a:latin typeface="Cambria Math"/>
                              </a:rPr>
                              <m:t>𝒅𝒙</m:t>
                            </m:r>
                          </m:e>
                          <m:sup>
                            <m:r>
                              <a:rPr lang="en-GB" sz="1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GB" sz="1400" b="1" i="1">
                        <a:latin typeface="Cambria Math"/>
                      </a:rPr>
                      <m:t>+</m:t>
                    </m:r>
                    <m:r>
                      <a:rPr lang="en-GB" sz="1400" b="1" i="1">
                        <a:latin typeface="Cambria Math"/>
                      </a:rPr>
                      <m:t>𝒃</m:t>
                    </m:r>
                    <m:f>
                      <m:fPr>
                        <m:ctrlPr>
                          <a:rPr lang="en-GB" sz="1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>
                            <a:latin typeface="Cambria Math"/>
                          </a:rPr>
                          <m:t>𝒅𝒚</m:t>
                        </m:r>
                      </m:num>
                      <m:den>
                        <m:r>
                          <a:rPr lang="en-GB" sz="1400" b="1" i="1">
                            <a:latin typeface="Cambria Math"/>
                          </a:rPr>
                          <m:t>𝒅𝒙</m:t>
                        </m:r>
                      </m:den>
                    </m:f>
                    <m:r>
                      <a:rPr lang="en-GB" sz="1400" b="1" i="1">
                        <a:latin typeface="Cambria Math"/>
                      </a:rPr>
                      <m:t>+</m:t>
                    </m:r>
                    <m:r>
                      <a:rPr lang="en-GB" sz="1400" b="1" i="1">
                        <a:latin typeface="Cambria Math"/>
                      </a:rPr>
                      <m:t>𝒄𝒚</m:t>
                    </m:r>
                    <m:r>
                      <a:rPr lang="en-GB" sz="1400" b="1" i="1">
                        <a:latin typeface="Cambria Math"/>
                      </a:rPr>
                      <m:t>=</m:t>
                    </m:r>
                    <m:r>
                      <a:rPr lang="en-GB" sz="1400" b="1" i="1" smtClean="0">
                        <a:latin typeface="Cambria Math"/>
                      </a:rPr>
                      <m:t>𝒇</m:t>
                    </m:r>
                    <m:r>
                      <a:rPr lang="en-GB" sz="1400" b="1" i="1" smtClean="0">
                        <a:latin typeface="Cambria Math"/>
                      </a:rPr>
                      <m:t>(</m:t>
                    </m:r>
                    <m:r>
                      <a:rPr lang="en-GB" sz="1400" b="1" i="1" smtClean="0">
                        <a:latin typeface="Cambria Math"/>
                      </a:rPr>
                      <m:t>𝒙</m:t>
                    </m:r>
                    <m:r>
                      <a:rPr lang="en-GB" sz="1400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1400" b="1" dirty="0">
                    <a:latin typeface="Comic Sans MS" panose="030F0702030302020204" pitchFamily="66" charset="0"/>
                  </a:rPr>
                  <a:t>, where a, b and c are constants, by using y = complimentary function + particular integral</a:t>
                </a: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Find the solution of the differential equation: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Start by setting the equation equal to 0 and finding the Complimentary Function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600201"/>
                <a:ext cx="3420380" cy="3845023"/>
              </a:xfrm>
              <a:blipFill>
                <a:blip r:embed="rId2"/>
                <a:stretch>
                  <a:fillRect t="-1429" r="-10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998639" y="3663824"/>
                <a:ext cx="2060500" cy="586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𝑑𝑥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600" b="0" i="1" smtClean="0">
                          <a:latin typeface="Cambria Math"/>
                        </a:rPr>
                        <m:t>−5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/>
                        </a:rPr>
                        <m:t>+6</m:t>
                      </m:r>
                      <m:r>
                        <a:rPr lang="en-US" sz="1600" b="0" i="1" smtClean="0">
                          <a:latin typeface="Cambria Math"/>
                        </a:rPr>
                        <m:t>𝑦</m:t>
                      </m:r>
                      <m:r>
                        <a:rPr lang="en-US" sz="1600" b="0" i="1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639" y="3663824"/>
                <a:ext cx="2060500" cy="586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4067944" y="1484784"/>
                <a:ext cx="1825180" cy="524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𝑑𝑥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−5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+6</m:t>
                      </m:r>
                      <m:r>
                        <a:rPr lang="en-US" sz="1400" b="0" i="1" smtClean="0">
                          <a:latin typeface="Cambria Math"/>
                        </a:rPr>
                        <m:t>𝑦</m:t>
                      </m:r>
                      <m:r>
                        <a:rPr lang="en-US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1484784"/>
                <a:ext cx="1825180" cy="5245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4211960" y="2132856"/>
                <a:ext cx="168052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/>
                        </a:rPr>
                        <m:t>−5</m:t>
                      </m:r>
                      <m:r>
                        <a:rPr lang="en-US" sz="1400" b="0" i="1" smtClean="0">
                          <a:latin typeface="Cambria Math"/>
                        </a:rPr>
                        <m:t>𝑚</m:t>
                      </m:r>
                      <m:r>
                        <a:rPr lang="en-US" sz="1400" b="0" i="1" smtClean="0">
                          <a:latin typeface="Cambria Math"/>
                        </a:rPr>
                        <m:t>+6</m:t>
                      </m:r>
                      <m:r>
                        <a:rPr lang="en-US" sz="1400" b="0" i="1" smtClean="0">
                          <a:latin typeface="Cambria Math"/>
                        </a:rPr>
                        <m:t>𝑦</m:t>
                      </m:r>
                      <m:r>
                        <a:rPr lang="en-US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2132856"/>
                <a:ext cx="1680525" cy="307777"/>
              </a:xfrm>
              <a:prstGeom prst="rect">
                <a:avLst/>
              </a:prstGeom>
              <a:blipFill>
                <a:blip r:embed="rId5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4103948" y="2600908"/>
                <a:ext cx="17886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(</m:t>
                      </m:r>
                      <m:r>
                        <a:rPr lang="en-US" sz="1400" b="0" i="1" smtClean="0">
                          <a:latin typeface="Cambria Math"/>
                        </a:rPr>
                        <m:t>𝑚</m:t>
                      </m:r>
                      <m:r>
                        <a:rPr lang="en-US" sz="1400" b="0" i="1" smtClean="0">
                          <a:latin typeface="Cambria Math"/>
                        </a:rPr>
                        <m:t>−2)(</m:t>
                      </m:r>
                      <m:r>
                        <a:rPr lang="en-US" sz="1400" b="0" i="1" smtClean="0">
                          <a:latin typeface="Cambria Math"/>
                        </a:rPr>
                        <m:t>𝑚</m:t>
                      </m:r>
                      <m:r>
                        <a:rPr lang="en-US" sz="1400" b="0" i="1" smtClean="0">
                          <a:latin typeface="Cambria Math"/>
                        </a:rPr>
                        <m:t>−3)=0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948" y="2600908"/>
                <a:ext cx="1788631" cy="307777"/>
              </a:xfrm>
              <a:prstGeom prst="rect">
                <a:avLst/>
              </a:prstGeom>
              <a:blipFill>
                <a:blip r:embed="rId6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4463988" y="3104964"/>
                <a:ext cx="10769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𝑚</m:t>
                      </m:r>
                      <m:r>
                        <a:rPr lang="en-US" sz="1400" b="0" i="1" smtClean="0">
                          <a:latin typeface="Cambria Math"/>
                        </a:rPr>
                        <m:t>=2 </m:t>
                      </m:r>
                      <m:r>
                        <a:rPr lang="en-US" sz="1400" b="0" i="1" smtClean="0">
                          <a:latin typeface="Cambria Math"/>
                        </a:rPr>
                        <m:t>𝑜𝑟</m:t>
                      </m:r>
                      <m:r>
                        <a:rPr lang="en-US" sz="1400" b="0" i="1" smtClean="0">
                          <a:latin typeface="Cambria Math"/>
                        </a:rPr>
                        <m:t> 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988" y="3104964"/>
                <a:ext cx="1076961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0" y="0"/>
                <a:ext cx="1435649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35649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1226" y="314576"/>
                <a:ext cx="1231619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(</m:t>
                      </m:r>
                      <m:r>
                        <a:rPr lang="en-US" sz="1400" i="1">
                          <a:latin typeface="Cambria Math"/>
                        </a:rPr>
                        <m:t>𝐴</m:t>
                      </m:r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𝐵𝑥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" y="314576"/>
                <a:ext cx="1231619" cy="307777"/>
              </a:xfrm>
              <a:prstGeom prst="rect">
                <a:avLst/>
              </a:prstGeom>
              <a:blipFill>
                <a:blip r:embed="rId9"/>
                <a:stretch>
                  <a:fillRect b="-37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1403648" y="0"/>
                <a:ext cx="1990288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𝑝𝑥</m:t>
                          </m:r>
                        </m:sup>
                      </m:sSup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𝐴𝑐𝑜𝑠𝑞𝑥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𝐵𝑠𝑖𝑛𝑞𝑥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0"/>
                <a:ext cx="1990288" cy="307777"/>
              </a:xfrm>
              <a:prstGeom prst="rect">
                <a:avLst/>
              </a:prstGeom>
              <a:blipFill>
                <a:blip r:embed="rId10"/>
                <a:stretch>
                  <a:fillRect b="-37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/>
          <p:nvPr/>
        </p:nvCxnSpPr>
        <p:spPr>
          <a:xfrm>
            <a:off x="3959932" y="3465004"/>
            <a:ext cx="468052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4139952" y="3933056"/>
                <a:ext cx="1435649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3933056"/>
                <a:ext cx="1435649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4139952" y="4401108"/>
                <a:ext cx="1203535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4401108"/>
                <a:ext cx="1203535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c 28"/>
          <p:cNvSpPr/>
          <p:nvPr/>
        </p:nvSpPr>
        <p:spPr>
          <a:xfrm>
            <a:off x="5688124" y="1772816"/>
            <a:ext cx="288032" cy="504056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5976156" y="1808820"/>
            <a:ext cx="1548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Form the auxiliary equation</a:t>
            </a:r>
            <a:endParaRPr lang="en-GB" sz="12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Arc 30"/>
          <p:cNvSpPr/>
          <p:nvPr/>
        </p:nvSpPr>
        <p:spPr>
          <a:xfrm>
            <a:off x="5688124" y="2276872"/>
            <a:ext cx="288032" cy="504056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c 31"/>
          <p:cNvSpPr/>
          <p:nvPr/>
        </p:nvSpPr>
        <p:spPr>
          <a:xfrm>
            <a:off x="5688124" y="2780928"/>
            <a:ext cx="288032" cy="504056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5940152" y="2384884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Factorise</a:t>
            </a:r>
            <a:endParaRPr lang="en-GB" sz="12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04148" y="2924945"/>
            <a:ext cx="756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Solve</a:t>
            </a:r>
            <a:endParaRPr lang="en-GB" sz="12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95936" y="3573016"/>
            <a:ext cx="46445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the two answers into the ‘real roots’ form above</a:t>
            </a:r>
            <a:endParaRPr lang="en-GB" sz="14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Arc 35"/>
          <p:cNvSpPr/>
          <p:nvPr/>
        </p:nvSpPr>
        <p:spPr>
          <a:xfrm>
            <a:off x="5364088" y="4077071"/>
            <a:ext cx="288032" cy="504056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5616116" y="4185084"/>
            <a:ext cx="1476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m</a:t>
            </a:r>
            <a:r>
              <a:rPr lang="en-US" sz="12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 = 2 and m</a:t>
            </a:r>
            <a:r>
              <a:rPr lang="en-US" sz="12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 = 3</a:t>
            </a:r>
            <a:endParaRPr lang="en-GB" sz="12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H="1" flipV="1">
            <a:off x="5112060" y="4761148"/>
            <a:ext cx="720080" cy="864096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644008" y="5625244"/>
            <a:ext cx="25922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This is the complimentary function (sometimes abbreviated as ‘CF’)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>
                <a:off x="1115616" y="5301208"/>
                <a:ext cx="1661352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𝐶𝐹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5301208"/>
                <a:ext cx="1661352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/>
          <p:cNvSpPr/>
          <p:nvPr/>
        </p:nvSpPr>
        <p:spPr>
          <a:xfrm>
            <a:off x="1070647" y="3663824"/>
            <a:ext cx="1908212" cy="64807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4103948" y="1484784"/>
            <a:ext cx="1692188" cy="54006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7560332" y="1232756"/>
            <a:ext cx="1404156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Complimentary Function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>
                <a:off x="3383868" y="0"/>
                <a:ext cx="4390626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𝑦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/>
                        </a:rPr>
                        <m:t>𝐶𝑜𝑚𝑝𝑙𝑖𝑚𝑒𝑛𝑡𝑎𝑟𝑦</m:t>
                      </m:r>
                      <m:r>
                        <a:rPr lang="en-US" sz="1400" b="0" i="1" smtClean="0">
                          <a:latin typeface="Cambria Math"/>
                        </a:rPr>
                        <m:t> </m:t>
                      </m:r>
                      <m:r>
                        <a:rPr lang="en-US" sz="1400" b="0" i="1" smtClean="0">
                          <a:latin typeface="Cambria Math"/>
                        </a:rPr>
                        <m:t>𝐹𝑢𝑛𝑐𝑡𝑖𝑜𝑛</m:t>
                      </m:r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  <m:r>
                        <a:rPr lang="en-US" sz="1400" b="0" i="1" smtClean="0">
                          <a:latin typeface="Cambria Math"/>
                        </a:rPr>
                        <m:t>𝑃𝑎𝑟𝑡𝑖𝑐𝑢𝑙𝑎𝑟</m:t>
                      </m:r>
                      <m:r>
                        <a:rPr lang="en-US" sz="1400" b="0" i="1" smtClean="0">
                          <a:latin typeface="Cambria Math"/>
                        </a:rPr>
                        <m:t> </m:t>
                      </m:r>
                      <m:r>
                        <a:rPr lang="en-US" sz="1400" b="0" i="1" smtClean="0">
                          <a:latin typeface="Cambria Math"/>
                        </a:rPr>
                        <m:t>𝐼𝑛𝑡𝑒𝑔𝑟𝑎𝑙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868" y="0"/>
                <a:ext cx="4390626" cy="307777"/>
              </a:xfrm>
              <a:prstGeom prst="rect">
                <a:avLst/>
              </a:prstGeom>
              <a:blipFill>
                <a:blip r:embed="rId14"/>
                <a:stretch>
                  <a:fillRect b="-37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2">
            <a:extLst>
              <a:ext uri="{FF2B5EF4-FFF2-40B4-BE49-F238E27FC236}">
                <a16:creationId xmlns:a16="http://schemas.microsoft.com/office/drawing/2014/main" id="{8882E65D-03A7-4EE4-A504-C5F7C3ED98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15695"/>
            <a:ext cx="7886700" cy="109176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3600" dirty="0">
                <a:latin typeface="Comic Sans MS" pitchFamily="66" charset="0"/>
              </a:rPr>
              <a:t>Methods in Differential Equations</a:t>
            </a:r>
          </a:p>
        </p:txBody>
      </p:sp>
      <p:sp>
        <p:nvSpPr>
          <p:cNvPr id="43" name="テキスト ボックス 3">
            <a:extLst>
              <a:ext uri="{FF2B5EF4-FFF2-40B4-BE49-F238E27FC236}">
                <a16:creationId xmlns:a16="http://schemas.microsoft.com/office/drawing/2014/main" id="{7C3349B4-3E00-469C-A6ED-B0FECA2A1D0A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7C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0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20" grpId="0"/>
      <p:bldP spid="21" grpId="0"/>
      <p:bldP spid="22" grpId="0"/>
      <p:bldP spid="27" grpId="0"/>
      <p:bldP spid="28" grpId="0"/>
      <p:bldP spid="29" grpId="0" animBg="1"/>
      <p:bldP spid="30" grpId="0"/>
      <p:bldP spid="31" grpId="0" animBg="1"/>
      <p:bldP spid="32" grpId="0" animBg="1"/>
      <p:bldP spid="33" grpId="0"/>
      <p:bldP spid="34" grpId="0"/>
      <p:bldP spid="35" grpId="0"/>
      <p:bldP spid="36" grpId="0" animBg="1"/>
      <p:bldP spid="37" grpId="0"/>
      <p:bldP spid="40" grpId="0"/>
      <p:bldP spid="42" grpId="0"/>
      <p:bldP spid="44" grpId="0" animBg="1"/>
      <p:bldP spid="44" grpId="1" animBg="1"/>
      <p:bldP spid="45" grpId="0" animBg="1"/>
      <p:bldP spid="45" grpId="1" animBg="1"/>
      <p:bldP spid="4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0" name="TextBox 8">
                <a:extLst>
                  <a:ext uri="{FF2B5EF4-FFF2-40B4-BE49-F238E27FC236}">
                    <a16:creationId xmlns:a16="http://schemas.microsoft.com/office/drawing/2014/main" id="{AFCB6031-5BE2-4D11-A3BF-9BE4707671FA}"/>
                  </a:ext>
                </a:extLst>
              </p:cNvPr>
              <p:cNvSpPr txBox="1"/>
              <p:nvPr/>
            </p:nvSpPr>
            <p:spPr>
              <a:xfrm>
                <a:off x="998639" y="3663824"/>
                <a:ext cx="2060500" cy="586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𝑑𝑥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600" b="0" i="1" smtClean="0">
                          <a:latin typeface="Cambria Math"/>
                        </a:rPr>
                        <m:t>−5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/>
                        </a:rPr>
                        <m:t>+6</m:t>
                      </m:r>
                      <m:r>
                        <a:rPr lang="en-US" sz="1600" b="0" i="1" smtClean="0">
                          <a:latin typeface="Cambria Math"/>
                        </a:rPr>
                        <m:t>𝑦</m:t>
                      </m:r>
                      <m:r>
                        <a:rPr lang="en-US" sz="1600" b="0" i="1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80" name="TextBox 8">
                <a:extLst>
                  <a:ext uri="{FF2B5EF4-FFF2-40B4-BE49-F238E27FC236}">
                    <a16:creationId xmlns:a16="http://schemas.microsoft.com/office/drawing/2014/main" id="{AFCB6031-5BE2-4D11-A3BF-9BE470767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639" y="3663824"/>
                <a:ext cx="2060500" cy="586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600200"/>
                <a:ext cx="3420380" cy="4173071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anose="030F0702030302020204" pitchFamily="66" charset="0"/>
                  </a:rPr>
                  <a:t>You can find the general solution of the linear second order differential equation </a:t>
                </a:r>
                <a14:m>
                  <m:oMath xmlns:m="http://schemas.openxmlformats.org/officeDocument/2006/math">
                    <m:r>
                      <a:rPr lang="en-GB" sz="1400" b="1" i="1">
                        <a:latin typeface="Cambria Math"/>
                      </a:rPr>
                      <m:t>𝒂</m:t>
                    </m:r>
                    <m:f>
                      <m:fPr>
                        <m:ctrlPr>
                          <a:rPr lang="en-GB" sz="1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1" i="1">
                                <a:latin typeface="Cambria Math"/>
                              </a:rPr>
                              <m:t>𝒅</m:t>
                            </m:r>
                          </m:e>
                          <m:sup>
                            <m:r>
                              <a:rPr lang="en-GB" sz="1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GB" sz="1400" b="1" i="1">
                            <a:latin typeface="Cambria Math"/>
                          </a:rPr>
                          <m:t>𝒚</m:t>
                        </m:r>
                      </m:num>
                      <m:den>
                        <m:sSup>
                          <m:sSupPr>
                            <m:ctrlPr>
                              <a:rPr lang="en-GB" sz="1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1" i="1">
                                <a:latin typeface="Cambria Math"/>
                              </a:rPr>
                              <m:t>𝒅𝒙</m:t>
                            </m:r>
                          </m:e>
                          <m:sup>
                            <m:r>
                              <a:rPr lang="en-GB" sz="1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GB" sz="1400" b="1" i="1">
                        <a:latin typeface="Cambria Math"/>
                      </a:rPr>
                      <m:t>+</m:t>
                    </m:r>
                    <m:r>
                      <a:rPr lang="en-GB" sz="1400" b="1" i="1">
                        <a:latin typeface="Cambria Math"/>
                      </a:rPr>
                      <m:t>𝒃</m:t>
                    </m:r>
                    <m:f>
                      <m:fPr>
                        <m:ctrlPr>
                          <a:rPr lang="en-GB" sz="1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>
                            <a:latin typeface="Cambria Math"/>
                          </a:rPr>
                          <m:t>𝒅𝒚</m:t>
                        </m:r>
                      </m:num>
                      <m:den>
                        <m:r>
                          <a:rPr lang="en-GB" sz="1400" b="1" i="1">
                            <a:latin typeface="Cambria Math"/>
                          </a:rPr>
                          <m:t>𝒅𝒙</m:t>
                        </m:r>
                      </m:den>
                    </m:f>
                    <m:r>
                      <a:rPr lang="en-GB" sz="1400" b="1" i="1">
                        <a:latin typeface="Cambria Math"/>
                      </a:rPr>
                      <m:t>+</m:t>
                    </m:r>
                    <m:r>
                      <a:rPr lang="en-GB" sz="1400" b="1" i="1">
                        <a:latin typeface="Cambria Math"/>
                      </a:rPr>
                      <m:t>𝒄𝒚</m:t>
                    </m:r>
                    <m:r>
                      <a:rPr lang="en-GB" sz="1400" b="1" i="1">
                        <a:latin typeface="Cambria Math"/>
                      </a:rPr>
                      <m:t>=</m:t>
                    </m:r>
                    <m:r>
                      <a:rPr lang="en-GB" sz="1400" b="1" i="1" smtClean="0">
                        <a:latin typeface="Cambria Math"/>
                      </a:rPr>
                      <m:t>𝒇</m:t>
                    </m:r>
                    <m:r>
                      <a:rPr lang="en-GB" sz="1400" b="1" i="1" smtClean="0">
                        <a:latin typeface="Cambria Math"/>
                      </a:rPr>
                      <m:t>(</m:t>
                    </m:r>
                    <m:r>
                      <a:rPr lang="en-GB" sz="1400" b="1" i="1" smtClean="0">
                        <a:latin typeface="Cambria Math"/>
                      </a:rPr>
                      <m:t>𝒙</m:t>
                    </m:r>
                    <m:r>
                      <a:rPr lang="en-GB" sz="1400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1400" b="1" dirty="0">
                    <a:latin typeface="Comic Sans MS" panose="030F0702030302020204" pitchFamily="66" charset="0"/>
                  </a:rPr>
                  <a:t>, where a, b and c are constants, by using y = complimentary function + particular integral</a:t>
                </a: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Find the solution of the differential equation: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Now we need to find the particular Integral for this equation…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600200"/>
                <a:ext cx="3420380" cy="4173071"/>
              </a:xfrm>
              <a:blipFill>
                <a:blip r:embed="rId3"/>
                <a:stretch>
                  <a:fillRect t="-1316" r="-10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0" y="0"/>
                <a:ext cx="1435649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35649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1226" y="314576"/>
                <a:ext cx="1231619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(</m:t>
                      </m:r>
                      <m:r>
                        <a:rPr lang="en-US" sz="1400" i="1">
                          <a:latin typeface="Cambria Math"/>
                        </a:rPr>
                        <m:t>𝐴</m:t>
                      </m:r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𝐵𝑥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" y="314576"/>
                <a:ext cx="1231619" cy="307777"/>
              </a:xfrm>
              <a:prstGeom prst="rect">
                <a:avLst/>
              </a:prstGeom>
              <a:blipFill>
                <a:blip r:embed="rId5"/>
                <a:stretch>
                  <a:fillRect b="-37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1403648" y="0"/>
                <a:ext cx="1990288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𝑝𝑥</m:t>
                          </m:r>
                        </m:sup>
                      </m:sSup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𝐴𝑐𝑜𝑠𝑞𝑥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𝐵𝑠𝑖𝑛𝑞𝑥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0"/>
                <a:ext cx="1990288" cy="307777"/>
              </a:xfrm>
              <a:prstGeom prst="rect">
                <a:avLst/>
              </a:prstGeom>
              <a:blipFill>
                <a:blip r:embed="rId6"/>
                <a:stretch>
                  <a:fillRect b="-37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>
                <a:off x="1151620" y="4563342"/>
                <a:ext cx="1661352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𝐶𝐹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620" y="4563342"/>
                <a:ext cx="1661352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7560332" y="1232756"/>
            <a:ext cx="1404156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Particular Integral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/>
              <p:cNvSpPr txBox="1"/>
              <p:nvPr/>
            </p:nvSpPr>
            <p:spPr>
              <a:xfrm>
                <a:off x="4103948" y="1556792"/>
                <a:ext cx="91384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948" y="1556792"/>
                <a:ext cx="913840" cy="307777"/>
              </a:xfrm>
              <a:prstGeom prst="rect">
                <a:avLst/>
              </a:prstGeom>
              <a:blipFill>
                <a:blip r:embed="rId8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/>
              <p:cNvSpPr txBox="1"/>
              <p:nvPr/>
            </p:nvSpPr>
            <p:spPr>
              <a:xfrm>
                <a:off x="4067944" y="1988840"/>
                <a:ext cx="9523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𝐿𝑒𝑡</m:t>
                      </m:r>
                      <m:r>
                        <a:rPr lang="en-US" sz="1400" b="0" i="1" smtClean="0">
                          <a:latin typeface="Cambria Math"/>
                        </a:rPr>
                        <m:t> </m:t>
                      </m:r>
                      <m:r>
                        <a:rPr lang="en-US" sz="1400" b="0" i="1" smtClean="0">
                          <a:latin typeface="Cambria Math"/>
                        </a:rPr>
                        <m:t>𝑦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1400" b="0" i="0" smtClean="0">
                          <a:latin typeface="Cambria Math"/>
                        </a:rPr>
                        <m:t>λ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1988840"/>
                <a:ext cx="952312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5292080" y="1448780"/>
            <a:ext cx="2050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We let y = </a:t>
            </a:r>
            <a:r>
              <a:rPr lang="el-GR" sz="1400" dirty="0">
                <a:solidFill>
                  <a:srgbClr val="FF0000"/>
                </a:solidFill>
              </a:rPr>
              <a:t>λ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as it is the same form as f(x)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/>
              <p:cNvSpPr txBox="1"/>
              <p:nvPr/>
            </p:nvSpPr>
            <p:spPr>
              <a:xfrm>
                <a:off x="4211960" y="2852936"/>
                <a:ext cx="6840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𝑦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1400" b="0" i="1" smtClean="0">
                          <a:latin typeface="Cambria Math"/>
                        </a:rPr>
                        <m:t>λ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2852936"/>
                <a:ext cx="684076" cy="307777"/>
              </a:xfrm>
              <a:prstGeom prst="rect">
                <a:avLst/>
              </a:prstGeom>
              <a:blipFill>
                <a:blip r:embed="rId10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/>
              <p:cNvSpPr txBox="1"/>
              <p:nvPr/>
            </p:nvSpPr>
            <p:spPr>
              <a:xfrm>
                <a:off x="4031940" y="3212976"/>
                <a:ext cx="922434" cy="501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940" y="3212976"/>
                <a:ext cx="922434" cy="501356"/>
              </a:xfrm>
              <a:prstGeom prst="rect">
                <a:avLst/>
              </a:prstGeom>
              <a:blipFill>
                <a:blip r:embed="rId11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/>
          <p:cNvSpPr txBox="1"/>
          <p:nvPr/>
        </p:nvSpPr>
        <p:spPr>
          <a:xfrm>
            <a:off x="5004048" y="1916832"/>
            <a:ext cx="2556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l-GR" sz="1400" dirty="0">
                <a:solidFill>
                  <a:srgbClr val="FF0000"/>
                </a:solidFill>
              </a:rPr>
              <a:t>λ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represents a constant value (a number)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/>
              <p:cNvSpPr txBox="1"/>
              <p:nvPr/>
            </p:nvSpPr>
            <p:spPr>
              <a:xfrm>
                <a:off x="3995936" y="3717032"/>
                <a:ext cx="893226" cy="524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3717032"/>
                <a:ext cx="893226" cy="52456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5076056" y="3176972"/>
            <a:ext cx="1476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Differentiate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" name="Arc 54"/>
          <p:cNvSpPr/>
          <p:nvPr/>
        </p:nvSpPr>
        <p:spPr>
          <a:xfrm>
            <a:off x="4824028" y="3032956"/>
            <a:ext cx="252028" cy="468052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5076056" y="3609020"/>
            <a:ext cx="1908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Differentiate again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4103948" y="2456892"/>
            <a:ext cx="468052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103948" y="4293096"/>
            <a:ext cx="468052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752020" y="2564904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Now differentiate this expression for y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/>
              <p:cNvSpPr txBox="1"/>
              <p:nvPr/>
            </p:nvSpPr>
            <p:spPr>
              <a:xfrm>
                <a:off x="3959932" y="4653136"/>
                <a:ext cx="1825179" cy="524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𝑑𝑥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−5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+6</m:t>
                      </m:r>
                      <m:r>
                        <a:rPr lang="en-US" sz="1400" b="0" i="1" smtClean="0">
                          <a:latin typeface="Cambria Math"/>
                        </a:rPr>
                        <m:t>𝑦</m:t>
                      </m:r>
                      <m:r>
                        <a:rPr lang="en-US" sz="1400" b="0" i="1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932" y="4653136"/>
                <a:ext cx="1825179" cy="52456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Arc 61"/>
          <p:cNvSpPr/>
          <p:nvPr/>
        </p:nvSpPr>
        <p:spPr>
          <a:xfrm>
            <a:off x="4824028" y="3537012"/>
            <a:ext cx="252028" cy="468052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extBox 62"/>
          <p:cNvSpPr txBox="1"/>
          <p:nvPr/>
        </p:nvSpPr>
        <p:spPr>
          <a:xfrm>
            <a:off x="4031940" y="4365104"/>
            <a:ext cx="4896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You can substitute these into the differential equation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/>
              <p:cNvSpPr txBox="1"/>
              <p:nvPr/>
            </p:nvSpPr>
            <p:spPr>
              <a:xfrm>
                <a:off x="5004048" y="5301208"/>
                <a:ext cx="79208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6</m:t>
                      </m:r>
                      <m:r>
                        <m:rPr>
                          <m:sty m:val="p"/>
                        </m:rPr>
                        <a:rPr lang="el-GR" sz="1400" b="0" i="1" smtClean="0">
                          <a:latin typeface="Cambria Math"/>
                        </a:rPr>
                        <m:t>λ</m:t>
                      </m:r>
                      <m:r>
                        <a:rPr lang="en-US" sz="1400" b="0" i="1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5301208"/>
                <a:ext cx="792088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/>
              <p:cNvSpPr txBox="1"/>
              <p:nvPr/>
            </p:nvSpPr>
            <p:spPr>
              <a:xfrm>
                <a:off x="5004048" y="5697252"/>
                <a:ext cx="864096" cy="514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b="0" i="1" smtClean="0">
                          <a:latin typeface="Cambria Math"/>
                        </a:rPr>
                        <m:t>λ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5697252"/>
                <a:ext cx="864096" cy="5142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Arc 65"/>
          <p:cNvSpPr/>
          <p:nvPr/>
        </p:nvSpPr>
        <p:spPr>
          <a:xfrm>
            <a:off x="5580112" y="4977172"/>
            <a:ext cx="252028" cy="468052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Arc 66"/>
          <p:cNvSpPr/>
          <p:nvPr/>
        </p:nvSpPr>
        <p:spPr>
          <a:xfrm>
            <a:off x="5580112" y="5481228"/>
            <a:ext cx="252028" cy="468052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TextBox 67"/>
          <p:cNvSpPr txBox="1"/>
          <p:nvPr/>
        </p:nvSpPr>
        <p:spPr>
          <a:xfrm>
            <a:off x="5724128" y="4941168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 differentials are equal to 0 so they will be cancelled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796136" y="5589240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Solve for </a:t>
            </a:r>
            <a:r>
              <a:rPr lang="el-GR" sz="1400" dirty="0">
                <a:solidFill>
                  <a:srgbClr val="FF0000"/>
                </a:solidFill>
                <a:sym typeface="Wingdings" panose="05000000000000000000" pitchFamily="2" charset="2"/>
              </a:rPr>
              <a:t>λ</a:t>
            </a:r>
            <a:endParaRPr lang="en-GB" sz="1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0" name="TextBox 69"/>
              <p:cNvSpPr txBox="1"/>
              <p:nvPr/>
            </p:nvSpPr>
            <p:spPr>
              <a:xfrm>
                <a:off x="1547664" y="5589240"/>
                <a:ext cx="778194" cy="49564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𝑃𝐼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5589240"/>
                <a:ext cx="778194" cy="495649"/>
              </a:xfrm>
              <a:prstGeom prst="rect">
                <a:avLst/>
              </a:prstGeom>
              <a:blipFill>
                <a:blip r:embed="rId16"/>
                <a:stretch>
                  <a:fillRect b="-123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70"/>
          <p:cNvSpPr txBox="1"/>
          <p:nvPr/>
        </p:nvSpPr>
        <p:spPr>
          <a:xfrm>
            <a:off x="3959932" y="6237312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So the Particular Integral (PI) is equal to </a:t>
            </a:r>
            <a:r>
              <a:rPr lang="en-US" sz="1400" baseline="300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1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/</a:t>
            </a:r>
            <a:r>
              <a:rPr lang="en-US" sz="1400" baseline="-250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2</a:t>
            </a:r>
            <a:endParaRPr lang="en-GB" sz="1400" baseline="-25000" dirty="0">
              <a:solidFill>
                <a:srgbClr val="FF000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175956" y="1556792"/>
            <a:ext cx="756084" cy="32403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/>
          <p:cNvSpPr/>
          <p:nvPr/>
        </p:nvSpPr>
        <p:spPr>
          <a:xfrm>
            <a:off x="2771800" y="3843845"/>
            <a:ext cx="252028" cy="32403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/>
          <p:cNvSpPr/>
          <p:nvPr/>
        </p:nvSpPr>
        <p:spPr>
          <a:xfrm>
            <a:off x="5184068" y="4869160"/>
            <a:ext cx="180020" cy="21602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 75"/>
          <p:cNvSpPr/>
          <p:nvPr/>
        </p:nvSpPr>
        <p:spPr>
          <a:xfrm>
            <a:off x="5184068" y="5337212"/>
            <a:ext cx="180020" cy="21602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 76"/>
          <p:cNvSpPr/>
          <p:nvPr/>
        </p:nvSpPr>
        <p:spPr>
          <a:xfrm>
            <a:off x="4283968" y="2852936"/>
            <a:ext cx="504056" cy="32403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8" name="Rectangle 77"/>
          <p:cNvSpPr/>
          <p:nvPr/>
        </p:nvSpPr>
        <p:spPr>
          <a:xfrm>
            <a:off x="1079612" y="3690864"/>
            <a:ext cx="1908212" cy="57606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ectangle 78"/>
          <p:cNvSpPr/>
          <p:nvPr/>
        </p:nvSpPr>
        <p:spPr>
          <a:xfrm>
            <a:off x="4031940" y="4689140"/>
            <a:ext cx="1656184" cy="50405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3383868" y="0"/>
                <a:ext cx="4390626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𝑦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/>
                        </a:rPr>
                        <m:t>𝐶𝑜𝑚𝑝𝑙𝑖𝑚𝑒𝑛𝑡𝑎𝑟𝑦</m:t>
                      </m:r>
                      <m:r>
                        <a:rPr lang="en-US" sz="1400" b="0" i="1" smtClean="0">
                          <a:latin typeface="Cambria Math"/>
                        </a:rPr>
                        <m:t> </m:t>
                      </m:r>
                      <m:r>
                        <a:rPr lang="en-US" sz="1400" b="0" i="1" smtClean="0">
                          <a:latin typeface="Cambria Math"/>
                        </a:rPr>
                        <m:t>𝐹𝑢𝑛𝑐𝑡𝑖𝑜𝑛</m:t>
                      </m:r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  <m:r>
                        <a:rPr lang="en-US" sz="1400" b="0" i="1" smtClean="0">
                          <a:latin typeface="Cambria Math"/>
                        </a:rPr>
                        <m:t>𝑃𝑎𝑟𝑡𝑖𝑐𝑢𝑙𝑎𝑟</m:t>
                      </m:r>
                      <m:r>
                        <a:rPr lang="en-US" sz="1400" b="0" i="1" smtClean="0">
                          <a:latin typeface="Cambria Math"/>
                        </a:rPr>
                        <m:t> </m:t>
                      </m:r>
                      <m:r>
                        <a:rPr lang="en-US" sz="1400" b="0" i="1" smtClean="0">
                          <a:latin typeface="Cambria Math"/>
                        </a:rPr>
                        <m:t>𝐼𝑛𝑡𝑒𝑔𝑟𝑎𝑙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868" y="0"/>
                <a:ext cx="4390626" cy="307777"/>
              </a:xfrm>
              <a:prstGeom prst="rect">
                <a:avLst/>
              </a:prstGeom>
              <a:blipFill>
                <a:blip r:embed="rId17"/>
                <a:stretch>
                  <a:fillRect b="-37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2">
            <a:extLst>
              <a:ext uri="{FF2B5EF4-FFF2-40B4-BE49-F238E27FC236}">
                <a16:creationId xmlns:a16="http://schemas.microsoft.com/office/drawing/2014/main" id="{D39D1935-08FB-4AA7-89AD-B71056C661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15695"/>
            <a:ext cx="7886700" cy="109176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3600" dirty="0">
                <a:latin typeface="Comic Sans MS" pitchFamily="66" charset="0"/>
              </a:rPr>
              <a:t>Methods in Differential Equations</a:t>
            </a:r>
          </a:p>
        </p:txBody>
      </p:sp>
      <p:sp>
        <p:nvSpPr>
          <p:cNvPr id="56" name="テキスト ボックス 3">
            <a:extLst>
              <a:ext uri="{FF2B5EF4-FFF2-40B4-BE49-F238E27FC236}">
                <a16:creationId xmlns:a16="http://schemas.microsoft.com/office/drawing/2014/main" id="{BE6F13E9-3B5D-4EF2-833F-1018C3D28A6C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7C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58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 animBg="1"/>
      <p:bldP spid="57" grpId="0"/>
      <p:bldP spid="60" grpId="0"/>
      <p:bldP spid="61" grpId="0"/>
      <p:bldP spid="62" grpId="0" animBg="1"/>
      <p:bldP spid="63" grpId="0"/>
      <p:bldP spid="64" grpId="0"/>
      <p:bldP spid="65" grpId="0"/>
      <p:bldP spid="66" grpId="0" animBg="1"/>
      <p:bldP spid="67" grpId="0" animBg="1"/>
      <p:bldP spid="68" grpId="0"/>
      <p:bldP spid="69" grpId="0"/>
      <p:bldP spid="70" grpId="0"/>
      <p:bldP spid="71" grpId="0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600200"/>
                <a:ext cx="3420380" cy="2478741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anose="030F0702030302020204" pitchFamily="66" charset="0"/>
                  </a:rPr>
                  <a:t>You can find the general solution of the linear second order differential equation </a:t>
                </a:r>
                <a14:m>
                  <m:oMath xmlns:m="http://schemas.openxmlformats.org/officeDocument/2006/math">
                    <m:r>
                      <a:rPr lang="en-GB" sz="1400" b="1" i="1">
                        <a:latin typeface="Cambria Math"/>
                      </a:rPr>
                      <m:t>𝒂</m:t>
                    </m:r>
                    <m:f>
                      <m:fPr>
                        <m:ctrlPr>
                          <a:rPr lang="en-GB" sz="1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1" i="1">
                                <a:latin typeface="Cambria Math"/>
                              </a:rPr>
                              <m:t>𝒅</m:t>
                            </m:r>
                          </m:e>
                          <m:sup>
                            <m:r>
                              <a:rPr lang="en-GB" sz="1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GB" sz="1400" b="1" i="1">
                            <a:latin typeface="Cambria Math"/>
                          </a:rPr>
                          <m:t>𝒚</m:t>
                        </m:r>
                      </m:num>
                      <m:den>
                        <m:sSup>
                          <m:sSupPr>
                            <m:ctrlPr>
                              <a:rPr lang="en-GB" sz="1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1" i="1">
                                <a:latin typeface="Cambria Math"/>
                              </a:rPr>
                              <m:t>𝒅𝒙</m:t>
                            </m:r>
                          </m:e>
                          <m:sup>
                            <m:r>
                              <a:rPr lang="en-GB" sz="1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GB" sz="1400" b="1" i="1">
                        <a:latin typeface="Cambria Math"/>
                      </a:rPr>
                      <m:t>+</m:t>
                    </m:r>
                    <m:r>
                      <a:rPr lang="en-GB" sz="1400" b="1" i="1">
                        <a:latin typeface="Cambria Math"/>
                      </a:rPr>
                      <m:t>𝒃</m:t>
                    </m:r>
                    <m:f>
                      <m:fPr>
                        <m:ctrlPr>
                          <a:rPr lang="en-GB" sz="1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>
                            <a:latin typeface="Cambria Math"/>
                          </a:rPr>
                          <m:t>𝒅𝒚</m:t>
                        </m:r>
                      </m:num>
                      <m:den>
                        <m:r>
                          <a:rPr lang="en-GB" sz="1400" b="1" i="1">
                            <a:latin typeface="Cambria Math"/>
                          </a:rPr>
                          <m:t>𝒅𝒙</m:t>
                        </m:r>
                      </m:den>
                    </m:f>
                    <m:r>
                      <a:rPr lang="en-GB" sz="1400" b="1" i="1">
                        <a:latin typeface="Cambria Math"/>
                      </a:rPr>
                      <m:t>+</m:t>
                    </m:r>
                    <m:r>
                      <a:rPr lang="en-GB" sz="1400" b="1" i="1">
                        <a:latin typeface="Cambria Math"/>
                      </a:rPr>
                      <m:t>𝒄𝒚</m:t>
                    </m:r>
                    <m:r>
                      <a:rPr lang="en-GB" sz="1400" b="1" i="1">
                        <a:latin typeface="Cambria Math"/>
                      </a:rPr>
                      <m:t>=</m:t>
                    </m:r>
                    <m:r>
                      <a:rPr lang="en-GB" sz="1400" b="1" i="1" smtClean="0">
                        <a:latin typeface="Cambria Math"/>
                      </a:rPr>
                      <m:t>𝒇</m:t>
                    </m:r>
                    <m:r>
                      <a:rPr lang="en-GB" sz="1400" b="1" i="1" smtClean="0">
                        <a:latin typeface="Cambria Math"/>
                      </a:rPr>
                      <m:t>(</m:t>
                    </m:r>
                    <m:r>
                      <a:rPr lang="en-GB" sz="1400" b="1" i="1" smtClean="0">
                        <a:latin typeface="Cambria Math"/>
                      </a:rPr>
                      <m:t>𝒙</m:t>
                    </m:r>
                    <m:r>
                      <a:rPr lang="en-GB" sz="1400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1400" b="1" dirty="0">
                    <a:latin typeface="Comic Sans MS" panose="030F0702030302020204" pitchFamily="66" charset="0"/>
                  </a:rPr>
                  <a:t>, where a, b and c are constants, by using y = complimentary function + particular integral</a:t>
                </a: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Now we have both the CF and PI, we can add them together to find the overall solution to the original differential equation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600200"/>
                <a:ext cx="3420380" cy="2478741"/>
              </a:xfrm>
              <a:blipFill>
                <a:blip r:embed="rId2"/>
                <a:stretch>
                  <a:fillRect l="-535" t="-2217" r="-17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5364088" y="1376772"/>
                <a:ext cx="2060500" cy="586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𝑑𝑥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600" b="0" i="1" smtClean="0">
                          <a:latin typeface="Cambria Math"/>
                        </a:rPr>
                        <m:t>−5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/>
                        </a:rPr>
                        <m:t>+6</m:t>
                      </m:r>
                      <m:r>
                        <a:rPr lang="en-US" sz="1600" b="0" i="1" smtClean="0">
                          <a:latin typeface="Cambria Math"/>
                        </a:rPr>
                        <m:t>𝑦</m:t>
                      </m:r>
                      <m:r>
                        <a:rPr lang="en-US" sz="1600" b="0" i="1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1376772"/>
                <a:ext cx="2060500" cy="586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0" y="0"/>
                <a:ext cx="1435649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35649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1226" y="314576"/>
                <a:ext cx="1231619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(</m:t>
                      </m:r>
                      <m:r>
                        <a:rPr lang="en-US" sz="1400" i="1">
                          <a:latin typeface="Cambria Math"/>
                        </a:rPr>
                        <m:t>𝐴</m:t>
                      </m:r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𝐵𝑥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" y="314576"/>
                <a:ext cx="1231619" cy="307777"/>
              </a:xfrm>
              <a:prstGeom prst="rect">
                <a:avLst/>
              </a:prstGeom>
              <a:blipFill>
                <a:blip r:embed="rId5"/>
                <a:stretch>
                  <a:fillRect b="-37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1403648" y="0"/>
                <a:ext cx="1990288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𝑝𝑥</m:t>
                          </m:r>
                        </m:sup>
                      </m:sSup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𝐴𝑐𝑜𝑠𝑞𝑥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𝐵𝑠𝑖𝑛𝑞𝑥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0"/>
                <a:ext cx="1990288" cy="307777"/>
              </a:xfrm>
              <a:prstGeom prst="rect">
                <a:avLst/>
              </a:prstGeom>
              <a:blipFill>
                <a:blip r:embed="rId6"/>
                <a:stretch>
                  <a:fillRect b="-37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3383868" y="0"/>
                <a:ext cx="4390626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𝑦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/>
                        </a:rPr>
                        <m:t>𝐶𝑜𝑚𝑝𝑙𝑖𝑚𝑒𝑛𝑡𝑎𝑟𝑦</m:t>
                      </m:r>
                      <m:r>
                        <a:rPr lang="en-US" sz="1400" b="0" i="1" smtClean="0">
                          <a:latin typeface="Cambria Math"/>
                        </a:rPr>
                        <m:t> </m:t>
                      </m:r>
                      <m:r>
                        <a:rPr lang="en-US" sz="1400" b="0" i="1" smtClean="0">
                          <a:latin typeface="Cambria Math"/>
                        </a:rPr>
                        <m:t>𝐹𝑢𝑛𝑐𝑡𝑖𝑜𝑛</m:t>
                      </m:r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  <m:r>
                        <a:rPr lang="en-US" sz="1400" b="0" i="1" smtClean="0">
                          <a:latin typeface="Cambria Math"/>
                        </a:rPr>
                        <m:t>𝑃𝑎𝑟𝑡𝑖𝑐𝑢𝑙𝑎𝑟</m:t>
                      </m:r>
                      <m:r>
                        <a:rPr lang="en-US" sz="1400" b="0" i="1" smtClean="0">
                          <a:latin typeface="Cambria Math"/>
                        </a:rPr>
                        <m:t> </m:t>
                      </m:r>
                      <m:r>
                        <a:rPr lang="en-US" sz="1400" b="0" i="1" smtClean="0">
                          <a:latin typeface="Cambria Math"/>
                        </a:rPr>
                        <m:t>𝐼𝑛𝑡𝑒𝑔𝑟𝑎𝑙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868" y="0"/>
                <a:ext cx="4390626" cy="307777"/>
              </a:xfrm>
              <a:prstGeom prst="rect">
                <a:avLst/>
              </a:prstGeom>
              <a:blipFill>
                <a:blip r:embed="rId7"/>
                <a:stretch>
                  <a:fillRect b="-37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>
                <a:off x="4535996" y="2204864"/>
                <a:ext cx="1661352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𝐶𝐹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996" y="2204864"/>
                <a:ext cx="1661352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TextBox 69"/>
              <p:cNvSpPr txBox="1"/>
              <p:nvPr/>
            </p:nvSpPr>
            <p:spPr>
              <a:xfrm>
                <a:off x="6912260" y="2096852"/>
                <a:ext cx="778194" cy="49564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𝑃𝐼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2260" y="2096852"/>
                <a:ext cx="778194" cy="495649"/>
              </a:xfrm>
              <a:prstGeom prst="rect">
                <a:avLst/>
              </a:prstGeom>
              <a:blipFill>
                <a:blip r:embed="rId9"/>
                <a:stretch>
                  <a:fillRect b="-123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4139952" y="3068960"/>
                <a:ext cx="1329659" cy="33855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𝑦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𝐶𝐹</m:t>
                      </m:r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r>
                        <a:rPr lang="en-US" sz="1600" b="0" i="1" smtClean="0">
                          <a:latin typeface="Cambria Math"/>
                        </a:rPr>
                        <m:t>𝑃𝐼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3068960"/>
                <a:ext cx="1329659" cy="338554"/>
              </a:xfrm>
              <a:prstGeom prst="rect">
                <a:avLst/>
              </a:prstGeom>
              <a:blipFill>
                <a:blip r:embed="rId10"/>
                <a:stretch>
                  <a:fillRect b="-3571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/>
              <p:cNvSpPr txBox="1"/>
              <p:nvPr/>
            </p:nvSpPr>
            <p:spPr>
              <a:xfrm>
                <a:off x="4139952" y="3645024"/>
                <a:ext cx="2095767" cy="55335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𝑦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i="1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/>
                            </a:rPr>
                            <m:t>2</m:t>
                          </m:r>
                          <m:r>
                            <a:rPr lang="en-US" sz="16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600" i="1">
                          <a:latin typeface="Cambria Math"/>
                        </a:rPr>
                        <m:t>+</m:t>
                      </m:r>
                      <m:r>
                        <a:rPr lang="en-US" sz="16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/>
                            </a:rPr>
                            <m:t>3</m:t>
                          </m:r>
                          <m:r>
                            <a:rPr lang="en-US" sz="16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3645024"/>
                <a:ext cx="2095767" cy="55335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Connector 55"/>
          <p:cNvCxnSpPr/>
          <p:nvPr/>
        </p:nvCxnSpPr>
        <p:spPr>
          <a:xfrm>
            <a:off x="4247964" y="2672916"/>
            <a:ext cx="468052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Arc 79"/>
          <p:cNvSpPr/>
          <p:nvPr/>
        </p:nvSpPr>
        <p:spPr>
          <a:xfrm>
            <a:off x="6120172" y="3212976"/>
            <a:ext cx="288032" cy="720080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TextBox 80"/>
          <p:cNvSpPr txBox="1"/>
          <p:nvPr/>
        </p:nvSpPr>
        <p:spPr>
          <a:xfrm>
            <a:off x="6372200" y="3284984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Replace CF and PI with the expressions we found</a:t>
            </a:r>
            <a:endParaRPr lang="en-GB" sz="14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9191" y="4689140"/>
            <a:ext cx="796194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complimentary function makes the differential equation equal to 0</a:t>
            </a:r>
          </a:p>
          <a:p>
            <a:pPr marL="285750" indent="-285750">
              <a:buFont typeface="Wingdings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particular integral makes it equal the value on the right side</a:t>
            </a:r>
          </a:p>
          <a:p>
            <a:pPr marL="285750" indent="-285750">
              <a:buFont typeface="Wingdings"/>
              <a:buChar char="à"/>
            </a:pP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Overall, we need both of these to give us the exact equation, neither will do it on their own!</a:t>
            </a:r>
          </a:p>
          <a:p>
            <a:pPr marL="285750" indent="-285750">
              <a:buFont typeface="Wingdings"/>
              <a:buChar char="à"/>
            </a:pP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We will now see that this works…</a:t>
            </a: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2EC45579-5467-4B26-9A2F-2CE92EF7E0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15695"/>
            <a:ext cx="7886700" cy="109176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3600" dirty="0">
                <a:latin typeface="Comic Sans MS" pitchFamily="66" charset="0"/>
              </a:rPr>
              <a:t>Methods in Differential Equations</a:t>
            </a:r>
          </a:p>
        </p:txBody>
      </p:sp>
      <p:sp>
        <p:nvSpPr>
          <p:cNvPr id="21" name="テキスト ボックス 3">
            <a:extLst>
              <a:ext uri="{FF2B5EF4-FFF2-40B4-BE49-F238E27FC236}">
                <a16:creationId xmlns:a16="http://schemas.microsoft.com/office/drawing/2014/main" id="{A813E91F-523B-4C4C-9ED5-3E436AD0C2FA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7C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59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80" grpId="0" animBg="1"/>
      <p:bldP spid="8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600200"/>
                <a:ext cx="3420380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anose="030F0702030302020204" pitchFamily="66" charset="0"/>
                  </a:rPr>
                  <a:t>You can find the general solution of the linear second order differential equation </a:t>
                </a:r>
                <a14:m>
                  <m:oMath xmlns:m="http://schemas.openxmlformats.org/officeDocument/2006/math">
                    <m:r>
                      <a:rPr lang="en-GB" sz="1400" b="1" i="1">
                        <a:latin typeface="Cambria Math"/>
                      </a:rPr>
                      <m:t>𝒂</m:t>
                    </m:r>
                    <m:f>
                      <m:fPr>
                        <m:ctrlPr>
                          <a:rPr lang="en-GB" sz="1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1" i="1">
                                <a:latin typeface="Cambria Math"/>
                              </a:rPr>
                              <m:t>𝒅</m:t>
                            </m:r>
                          </m:e>
                          <m:sup>
                            <m:r>
                              <a:rPr lang="en-GB" sz="1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GB" sz="1400" b="1" i="1">
                            <a:latin typeface="Cambria Math"/>
                          </a:rPr>
                          <m:t>𝒚</m:t>
                        </m:r>
                      </m:num>
                      <m:den>
                        <m:sSup>
                          <m:sSupPr>
                            <m:ctrlPr>
                              <a:rPr lang="en-GB" sz="1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1" i="1">
                                <a:latin typeface="Cambria Math"/>
                              </a:rPr>
                              <m:t>𝒅𝒙</m:t>
                            </m:r>
                          </m:e>
                          <m:sup>
                            <m:r>
                              <a:rPr lang="en-GB" sz="1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GB" sz="1400" b="1" i="1">
                        <a:latin typeface="Cambria Math"/>
                      </a:rPr>
                      <m:t>+</m:t>
                    </m:r>
                    <m:r>
                      <a:rPr lang="en-GB" sz="1400" b="1" i="1">
                        <a:latin typeface="Cambria Math"/>
                      </a:rPr>
                      <m:t>𝒃</m:t>
                    </m:r>
                    <m:f>
                      <m:fPr>
                        <m:ctrlPr>
                          <a:rPr lang="en-GB" sz="1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>
                            <a:latin typeface="Cambria Math"/>
                          </a:rPr>
                          <m:t>𝒅𝒚</m:t>
                        </m:r>
                      </m:num>
                      <m:den>
                        <m:r>
                          <a:rPr lang="en-GB" sz="1400" b="1" i="1">
                            <a:latin typeface="Cambria Math"/>
                          </a:rPr>
                          <m:t>𝒅𝒙</m:t>
                        </m:r>
                      </m:den>
                    </m:f>
                    <m:r>
                      <a:rPr lang="en-GB" sz="1400" b="1" i="1">
                        <a:latin typeface="Cambria Math"/>
                      </a:rPr>
                      <m:t>+</m:t>
                    </m:r>
                    <m:r>
                      <a:rPr lang="en-GB" sz="1400" b="1" i="1">
                        <a:latin typeface="Cambria Math"/>
                      </a:rPr>
                      <m:t>𝒄𝒚</m:t>
                    </m:r>
                    <m:r>
                      <a:rPr lang="en-GB" sz="1400" b="1" i="1">
                        <a:latin typeface="Cambria Math"/>
                      </a:rPr>
                      <m:t>=</m:t>
                    </m:r>
                    <m:r>
                      <a:rPr lang="en-GB" sz="1400" b="1" i="1" smtClean="0">
                        <a:latin typeface="Cambria Math"/>
                      </a:rPr>
                      <m:t>𝒇</m:t>
                    </m:r>
                    <m:r>
                      <a:rPr lang="en-GB" sz="1400" b="1" i="1" smtClean="0">
                        <a:latin typeface="Cambria Math"/>
                      </a:rPr>
                      <m:t>(</m:t>
                    </m:r>
                    <m:r>
                      <a:rPr lang="en-GB" sz="1400" b="1" i="1" smtClean="0">
                        <a:latin typeface="Cambria Math"/>
                      </a:rPr>
                      <m:t>𝒙</m:t>
                    </m:r>
                    <m:r>
                      <a:rPr lang="en-GB" sz="1400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1400" b="1" dirty="0">
                    <a:latin typeface="Comic Sans MS" panose="030F0702030302020204" pitchFamily="66" charset="0"/>
                  </a:rPr>
                  <a:t>, where a, b and c are constants, by using y = complimentary function + particular integral</a:t>
                </a: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Checking that our answer is correct for the original differential equation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600200"/>
                <a:ext cx="3420380" cy="4525963"/>
              </a:xfrm>
              <a:blipFill>
                <a:blip r:embed="rId2"/>
                <a:stretch>
                  <a:fillRect t="-809" r="-14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971600" y="3897052"/>
                <a:ext cx="2060500" cy="586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𝑑𝑥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600" b="0" i="1" smtClean="0">
                          <a:latin typeface="Cambria Math"/>
                        </a:rPr>
                        <m:t>−5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/>
                        </a:rPr>
                        <m:t>+6</m:t>
                      </m:r>
                      <m:r>
                        <a:rPr lang="en-US" sz="1600" b="0" i="1" smtClean="0">
                          <a:latin typeface="Cambria Math"/>
                        </a:rPr>
                        <m:t>𝑦</m:t>
                      </m:r>
                      <m:r>
                        <a:rPr lang="en-US" sz="1600" b="0" i="1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897052"/>
                <a:ext cx="2060500" cy="586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0" y="0"/>
                <a:ext cx="1435649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35649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1226" y="314576"/>
                <a:ext cx="1231619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(</m:t>
                      </m:r>
                      <m:r>
                        <a:rPr lang="en-US" sz="1400" i="1">
                          <a:latin typeface="Cambria Math"/>
                        </a:rPr>
                        <m:t>𝐴</m:t>
                      </m:r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𝐵𝑥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" y="314576"/>
                <a:ext cx="1231619" cy="307777"/>
              </a:xfrm>
              <a:prstGeom prst="rect">
                <a:avLst/>
              </a:prstGeom>
              <a:blipFill>
                <a:blip r:embed="rId5"/>
                <a:stretch>
                  <a:fillRect b="-37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1403648" y="0"/>
                <a:ext cx="1990288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𝑝𝑥</m:t>
                          </m:r>
                        </m:sup>
                      </m:sSup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𝐴𝑐𝑜𝑠𝑞𝑥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𝐵𝑠𝑖𝑛𝑞𝑥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0"/>
                <a:ext cx="1990288" cy="307777"/>
              </a:xfrm>
              <a:prstGeom prst="rect">
                <a:avLst/>
              </a:prstGeom>
              <a:blipFill>
                <a:blip r:embed="rId6"/>
                <a:stretch>
                  <a:fillRect b="-37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3383868" y="0"/>
                <a:ext cx="1184683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𝑦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/>
                        </a:rPr>
                        <m:t>𝐶𝐹</m:t>
                      </m:r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  <m:r>
                        <a:rPr lang="en-US" sz="1400" b="0" i="1" smtClean="0">
                          <a:latin typeface="Cambria Math"/>
                        </a:rPr>
                        <m:t>𝑃𝐼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868" y="0"/>
                <a:ext cx="1184683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/>
              <p:cNvSpPr txBox="1"/>
              <p:nvPr/>
            </p:nvSpPr>
            <p:spPr>
              <a:xfrm>
                <a:off x="899592" y="4761148"/>
                <a:ext cx="2095767" cy="55335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𝑦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i="1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/>
                            </a:rPr>
                            <m:t>2</m:t>
                          </m:r>
                          <m:r>
                            <a:rPr lang="en-US" sz="16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600" i="1">
                          <a:latin typeface="Cambria Math"/>
                        </a:rPr>
                        <m:t>+</m:t>
                      </m:r>
                      <m:r>
                        <a:rPr lang="en-US" sz="16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/>
                            </a:rPr>
                            <m:t>3</m:t>
                          </m:r>
                          <m:r>
                            <a:rPr lang="en-US" sz="16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761148"/>
                <a:ext cx="2095767" cy="55335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4211960" y="1340768"/>
                <a:ext cx="1855828" cy="49564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𝑦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i="1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/>
                            </a:rPr>
                            <m:t>2</m:t>
                          </m:r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/>
                            </a:rPr>
                            <m:t>3</m:t>
                          </m:r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1340768"/>
                <a:ext cx="1855828" cy="495649"/>
              </a:xfrm>
              <a:prstGeom prst="rect">
                <a:avLst/>
              </a:prstGeom>
              <a:blipFill>
                <a:blip r:embed="rId9"/>
                <a:stretch>
                  <a:fillRect b="-123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4103948" y="1880828"/>
                <a:ext cx="1844992" cy="50135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=2</m:t>
                      </m:r>
                      <m:r>
                        <a:rPr lang="en-US" sz="1400" i="1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/>
                            </a:rPr>
                            <m:t>2</m:t>
                          </m:r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b="0" i="1" smtClean="0">
                          <a:latin typeface="Cambria Math"/>
                        </a:rPr>
                        <m:t>3</m:t>
                      </m:r>
                      <m:r>
                        <a:rPr lang="en-US" sz="14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/>
                            </a:rPr>
                            <m:t>3</m:t>
                          </m:r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948" y="1880828"/>
                <a:ext cx="1844992" cy="501356"/>
              </a:xfrm>
              <a:prstGeom prst="rect">
                <a:avLst/>
              </a:prstGeom>
              <a:blipFill>
                <a:blip r:embed="rId10"/>
                <a:stretch>
                  <a:fillRect b="-243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4031940" y="2420888"/>
                <a:ext cx="1935402" cy="52456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=4</m:t>
                      </m:r>
                      <m:r>
                        <a:rPr lang="en-US" sz="1400" i="1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/>
                            </a:rPr>
                            <m:t>2</m:t>
                          </m:r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b="0" i="1" smtClean="0">
                          <a:latin typeface="Cambria Math"/>
                        </a:rPr>
                        <m:t>9</m:t>
                      </m:r>
                      <m:r>
                        <a:rPr lang="en-US" sz="14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/>
                            </a:rPr>
                            <m:t>3</m:t>
                          </m:r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940" y="2420888"/>
                <a:ext cx="1935402" cy="52456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>
            <a:off x="4139952" y="3032956"/>
            <a:ext cx="468052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>
          <a:xfrm>
            <a:off x="5904148" y="1628800"/>
            <a:ext cx="288032" cy="540060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6120172" y="1772816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Differentiate</a:t>
            </a:r>
            <a:endParaRPr lang="en-GB" sz="14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Arc 17"/>
          <p:cNvSpPr/>
          <p:nvPr/>
        </p:nvSpPr>
        <p:spPr>
          <a:xfrm>
            <a:off x="5904148" y="2168860"/>
            <a:ext cx="288032" cy="540060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6156176" y="2312876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Differentiate again</a:t>
            </a:r>
            <a:endParaRPr lang="en-GB" sz="14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6522642" y="3571504"/>
                <a:ext cx="1593064" cy="4628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200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GB" sz="1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𝑑𝑥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200" b="0" i="1" smtClean="0">
                          <a:latin typeface="Cambria Math"/>
                        </a:rPr>
                        <m:t>−5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200" b="0" i="1" smtClean="0">
                          <a:latin typeface="Cambria Math"/>
                        </a:rPr>
                        <m:t>+6</m:t>
                      </m:r>
                      <m:r>
                        <a:rPr lang="en-US" sz="1200" b="0" i="1" smtClean="0">
                          <a:latin typeface="Cambria Math"/>
                        </a:rPr>
                        <m:t>𝑦</m:t>
                      </m:r>
                      <m:r>
                        <a:rPr lang="en-US" sz="1200" b="0" i="1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2642" y="3571504"/>
                <a:ext cx="1593064" cy="462884"/>
              </a:xfrm>
              <a:prstGeom prst="rect">
                <a:avLst/>
              </a:prstGeom>
              <a:blipFill>
                <a:blip r:embed="rId1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4211960" y="3032956"/>
            <a:ext cx="4536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Substitute these into the differential equation</a:t>
            </a:r>
            <a:endParaRPr lang="en-GB" sz="14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3377663" y="4281598"/>
                <a:ext cx="1350113" cy="2834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1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/>
                            </a:rPr>
                            <m:t>4</m:t>
                          </m:r>
                          <m:r>
                            <a:rPr lang="en-US" sz="1200" i="1">
                              <a:latin typeface="Cambria Math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200" i="1">
                              <a:latin typeface="Cambria Math"/>
                            </a:rPr>
                            <m:t>+9</m:t>
                          </m:r>
                          <m:r>
                            <a:rPr lang="en-US" sz="1200" i="1">
                              <a:latin typeface="Cambria Math"/>
                            </a:rPr>
                            <m:t>𝐵</m:t>
                          </m:r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663" y="4281598"/>
                <a:ext cx="1350113" cy="28341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4565795" y="4281598"/>
                <a:ext cx="162557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−  5</m:t>
                      </m:r>
                      <m:d>
                        <m:d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/>
                            </a:rPr>
                            <m:t>2</m:t>
                          </m:r>
                          <m:r>
                            <a:rPr lang="en-US" sz="1200" i="1">
                              <a:latin typeface="Cambria Math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200" i="1">
                              <a:latin typeface="Cambria Math"/>
                            </a:rPr>
                            <m:t>+3</m:t>
                          </m:r>
                          <m:r>
                            <a:rPr lang="en-US" sz="1200" i="1">
                              <a:latin typeface="Cambria Math"/>
                            </a:rPr>
                            <m:t>𝐵</m:t>
                          </m:r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795" y="4281598"/>
                <a:ext cx="1625573" cy="2769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6041581" y="4149457"/>
                <a:ext cx="2084801" cy="507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+  6</m:t>
                      </m:r>
                      <m:d>
                        <m:d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200" i="1">
                              <a:latin typeface="Cambria Math"/>
                            </a:rPr>
                            <m:t>+</m:t>
                          </m:r>
                          <m:r>
                            <a:rPr lang="en-US" sz="1200" i="1">
                              <a:latin typeface="Cambria Math"/>
                            </a:rPr>
                            <m:t>𝐵</m:t>
                          </m:r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sz="1200" i="1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200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1581" y="4149457"/>
                <a:ext cx="2084801" cy="50731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3684441" y="4837758"/>
                <a:ext cx="123014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/>
                        </a:rPr>
                        <m:t>4</m:t>
                      </m:r>
                      <m:r>
                        <a:rPr lang="en-US" sz="1200" i="1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200" i="1">
                              <a:latin typeface="Cambria Math"/>
                            </a:rPr>
                            <m:t>2</m:t>
                          </m:r>
                          <m:r>
                            <a:rPr lang="en-US" sz="12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200" i="1">
                          <a:latin typeface="Cambria Math"/>
                        </a:rPr>
                        <m:t>+9</m:t>
                      </m:r>
                      <m:r>
                        <a:rPr lang="en-US" sz="12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200" i="1">
                              <a:latin typeface="Cambria Math"/>
                            </a:rPr>
                            <m:t>3</m:t>
                          </m:r>
                          <m:r>
                            <a:rPr lang="en-US" sz="12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441" y="4837758"/>
                <a:ext cx="1230145" cy="27699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4741946" y="4837759"/>
                <a:ext cx="158280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−  10</m:t>
                      </m:r>
                      <m:r>
                        <a:rPr lang="en-US" sz="1200" b="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200" b="0" i="1" smtClean="0">
                          <a:latin typeface="Cambria Math"/>
                        </a:rPr>
                        <m:t>−15</m:t>
                      </m:r>
                      <m:r>
                        <a:rPr lang="en-US" sz="1200" b="0" i="1" smtClean="0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946" y="4837759"/>
                <a:ext cx="1582806" cy="27699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6156375" y="4834266"/>
                <a:ext cx="19675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+  6</m:t>
                      </m:r>
                      <m:r>
                        <a:rPr lang="en-US" sz="1200" b="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200" b="0" i="1" smtClean="0">
                          <a:latin typeface="Cambria Math"/>
                        </a:rPr>
                        <m:t>+6</m:t>
                      </m:r>
                      <m:r>
                        <a:rPr lang="en-US" sz="1200" b="0" i="1" smtClean="0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200" b="0" i="1" smtClean="0">
                          <a:latin typeface="Cambria Math"/>
                        </a:rPr>
                        <m:t>+3=3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375" y="4834266"/>
                <a:ext cx="1967526" cy="27699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rc 32"/>
          <p:cNvSpPr/>
          <p:nvPr/>
        </p:nvSpPr>
        <p:spPr>
          <a:xfrm>
            <a:off x="7897223" y="3847507"/>
            <a:ext cx="288032" cy="540060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c 33"/>
          <p:cNvSpPr/>
          <p:nvPr/>
        </p:nvSpPr>
        <p:spPr>
          <a:xfrm>
            <a:off x="7895244" y="4427419"/>
            <a:ext cx="288032" cy="540060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8110848" y="3895108"/>
            <a:ext cx="1128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Replace the differentials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075221" y="4463143"/>
            <a:ext cx="961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Expand brackets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Arc 35"/>
          <p:cNvSpPr/>
          <p:nvPr/>
        </p:nvSpPr>
        <p:spPr>
          <a:xfrm>
            <a:off x="7905140" y="4995456"/>
            <a:ext cx="288032" cy="540060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/>
              <p:cNvSpPr txBox="1"/>
              <p:nvPr/>
            </p:nvSpPr>
            <p:spPr>
              <a:xfrm>
                <a:off x="7505206" y="5367647"/>
                <a:ext cx="62940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3=3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206" y="5367647"/>
                <a:ext cx="629406" cy="27699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8075221" y="4936177"/>
            <a:ext cx="1068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All terms cancel except the 3!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080661" y="5824847"/>
            <a:ext cx="2341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So you can see that the process has worked!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586647" y="3587473"/>
            <a:ext cx="348543" cy="43826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7154684" y="3585494"/>
            <a:ext cx="255520" cy="43826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7603967" y="3726019"/>
            <a:ext cx="126869" cy="22846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3481250" y="4310742"/>
            <a:ext cx="1162002" cy="22563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4963686" y="4296888"/>
            <a:ext cx="1080854" cy="22761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6481747" y="4188031"/>
            <a:ext cx="1201587" cy="40772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4104703" y="2464130"/>
            <a:ext cx="1761707" cy="49282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4185852" y="1915886"/>
            <a:ext cx="1668684" cy="45917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4263242" y="1391393"/>
            <a:ext cx="1719944" cy="45917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3779912" y="4833156"/>
            <a:ext cx="432047" cy="25202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4824028" y="4833156"/>
            <a:ext cx="720080" cy="25202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6228184" y="4833156"/>
            <a:ext cx="648072" cy="25202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/>
          <p:cNvSpPr/>
          <p:nvPr/>
        </p:nvSpPr>
        <p:spPr>
          <a:xfrm>
            <a:off x="4211960" y="4833156"/>
            <a:ext cx="612068" cy="252027"/>
          </a:xfrm>
          <a:prstGeom prst="rect">
            <a:avLst/>
          </a:prstGeom>
          <a:noFill/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5544108" y="4833156"/>
            <a:ext cx="684076" cy="252027"/>
          </a:xfrm>
          <a:prstGeom prst="rect">
            <a:avLst/>
          </a:prstGeom>
          <a:noFill/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6876256" y="4833156"/>
            <a:ext cx="612068" cy="252027"/>
          </a:xfrm>
          <a:prstGeom prst="rect">
            <a:avLst/>
          </a:prstGeom>
          <a:noFill/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043608" y="3897052"/>
            <a:ext cx="1872208" cy="57606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2">
            <a:extLst>
              <a:ext uri="{FF2B5EF4-FFF2-40B4-BE49-F238E27FC236}">
                <a16:creationId xmlns:a16="http://schemas.microsoft.com/office/drawing/2014/main" id="{D0ACA793-BB55-42E3-9FAB-AA5A24D73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15695"/>
            <a:ext cx="7886700" cy="109176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3600" dirty="0">
                <a:latin typeface="Comic Sans MS" pitchFamily="66" charset="0"/>
              </a:rPr>
              <a:t>Methods in Differential Equations</a:t>
            </a:r>
          </a:p>
        </p:txBody>
      </p:sp>
      <p:sp>
        <p:nvSpPr>
          <p:cNvPr id="59" name="テキスト ボックス 3">
            <a:extLst>
              <a:ext uri="{FF2B5EF4-FFF2-40B4-BE49-F238E27FC236}">
                <a16:creationId xmlns:a16="http://schemas.microsoft.com/office/drawing/2014/main" id="{86DBF521-3BA3-47CA-9CE1-E1C03842B660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7C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05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 animBg="1"/>
      <p:bldP spid="17" grpId="0"/>
      <p:bldP spid="18" grpId="0" animBg="1"/>
      <p:bldP spid="19" grpId="0"/>
      <p:bldP spid="20" grpId="0"/>
      <p:bldP spid="21" grpId="0"/>
      <p:bldP spid="22" grpId="0"/>
      <p:bldP spid="27" grpId="0"/>
      <p:bldP spid="28" grpId="0"/>
      <p:bldP spid="29" grpId="0"/>
      <p:bldP spid="30" grpId="0"/>
      <p:bldP spid="32" grpId="0"/>
      <p:bldP spid="33" grpId="0" animBg="1"/>
      <p:bldP spid="34" grpId="0" animBg="1"/>
      <p:bldP spid="5" grpId="0"/>
      <p:bldP spid="35" grpId="0"/>
      <p:bldP spid="36" grpId="0" animBg="1"/>
      <p:bldP spid="37" grpId="0"/>
      <p:bldP spid="39" grpId="0"/>
      <p:bldP spid="40" grpId="0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1" grpId="2" animBg="1"/>
      <p:bldP spid="51" grpId="3" animBg="1"/>
      <p:bldP spid="52" grpId="0" animBg="1"/>
      <p:bldP spid="52" grpId="1" animBg="1"/>
      <p:bldP spid="52" grpId="2" animBg="1"/>
      <p:bldP spid="52" grpId="3" animBg="1"/>
      <p:bldP spid="53" grpId="0" animBg="1"/>
      <p:bldP spid="53" grpId="1" animBg="1"/>
      <p:bldP spid="53" grpId="2" animBg="1"/>
      <p:bldP spid="53" grpId="3" animBg="1"/>
      <p:bldP spid="54" grpId="0" animBg="1"/>
      <p:bldP spid="54" grpId="1" animBg="1"/>
      <p:bldP spid="54" grpId="2" animBg="1"/>
      <p:bldP spid="54" grpId="3" animBg="1"/>
      <p:bldP spid="55" grpId="0" animBg="1"/>
      <p:bldP spid="55" grpId="1" animBg="1"/>
      <p:bldP spid="55" grpId="2" animBg="1"/>
      <p:bldP spid="55" grpId="3" animBg="1"/>
      <p:bldP spid="56" grpId="0" animBg="1"/>
      <p:bldP spid="56" grpId="1" animBg="1"/>
      <p:bldP spid="56" grpId="2" animBg="1"/>
      <p:bldP spid="56" grpId="3" animBg="1"/>
      <p:bldP spid="57" grpId="0" animBg="1"/>
      <p:bldP spid="57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600200"/>
                <a:ext cx="3420380" cy="4961148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anose="030F0702030302020204" pitchFamily="66" charset="0"/>
                  </a:rPr>
                  <a:t>You can find the general solution of the linear second order differential equation </a:t>
                </a:r>
                <a14:m>
                  <m:oMath xmlns:m="http://schemas.openxmlformats.org/officeDocument/2006/math">
                    <m:r>
                      <a:rPr lang="en-GB" sz="1400" b="1" i="1">
                        <a:latin typeface="Cambria Math"/>
                      </a:rPr>
                      <m:t>𝒂</m:t>
                    </m:r>
                    <m:f>
                      <m:fPr>
                        <m:ctrlPr>
                          <a:rPr lang="en-GB" sz="1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1" i="1">
                                <a:latin typeface="Cambria Math"/>
                              </a:rPr>
                              <m:t>𝒅</m:t>
                            </m:r>
                          </m:e>
                          <m:sup>
                            <m:r>
                              <a:rPr lang="en-GB" sz="1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GB" sz="1400" b="1" i="1">
                            <a:latin typeface="Cambria Math"/>
                          </a:rPr>
                          <m:t>𝒚</m:t>
                        </m:r>
                      </m:num>
                      <m:den>
                        <m:sSup>
                          <m:sSupPr>
                            <m:ctrlPr>
                              <a:rPr lang="en-GB" sz="1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1" i="1">
                                <a:latin typeface="Cambria Math"/>
                              </a:rPr>
                              <m:t>𝒅𝒙</m:t>
                            </m:r>
                          </m:e>
                          <m:sup>
                            <m:r>
                              <a:rPr lang="en-GB" sz="1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GB" sz="1400" b="1" i="1">
                        <a:latin typeface="Cambria Math"/>
                      </a:rPr>
                      <m:t>+</m:t>
                    </m:r>
                    <m:r>
                      <a:rPr lang="en-GB" sz="1400" b="1" i="1">
                        <a:latin typeface="Cambria Math"/>
                      </a:rPr>
                      <m:t>𝒃</m:t>
                    </m:r>
                    <m:f>
                      <m:fPr>
                        <m:ctrlPr>
                          <a:rPr lang="en-GB" sz="1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>
                            <a:latin typeface="Cambria Math"/>
                          </a:rPr>
                          <m:t>𝒅𝒚</m:t>
                        </m:r>
                      </m:num>
                      <m:den>
                        <m:r>
                          <a:rPr lang="en-GB" sz="1400" b="1" i="1">
                            <a:latin typeface="Cambria Math"/>
                          </a:rPr>
                          <m:t>𝒅𝒙</m:t>
                        </m:r>
                      </m:den>
                    </m:f>
                    <m:r>
                      <a:rPr lang="en-GB" sz="1400" b="1" i="1">
                        <a:latin typeface="Cambria Math"/>
                      </a:rPr>
                      <m:t>+</m:t>
                    </m:r>
                    <m:r>
                      <a:rPr lang="en-GB" sz="1400" b="1" i="1">
                        <a:latin typeface="Cambria Math"/>
                      </a:rPr>
                      <m:t>𝒄𝒚</m:t>
                    </m:r>
                    <m:r>
                      <a:rPr lang="en-GB" sz="1400" b="1" i="1">
                        <a:latin typeface="Cambria Math"/>
                      </a:rPr>
                      <m:t>=</m:t>
                    </m:r>
                    <m:r>
                      <a:rPr lang="en-GB" sz="1400" b="1" i="1" smtClean="0">
                        <a:latin typeface="Cambria Math"/>
                      </a:rPr>
                      <m:t>𝒇</m:t>
                    </m:r>
                    <m:r>
                      <a:rPr lang="en-GB" sz="1400" b="1" i="1" smtClean="0">
                        <a:latin typeface="Cambria Math"/>
                      </a:rPr>
                      <m:t>(</m:t>
                    </m:r>
                    <m:r>
                      <a:rPr lang="en-GB" sz="1400" b="1" i="1" smtClean="0">
                        <a:latin typeface="Cambria Math"/>
                      </a:rPr>
                      <m:t>𝒙</m:t>
                    </m:r>
                    <m:r>
                      <a:rPr lang="en-GB" sz="1400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1400" b="1" dirty="0">
                    <a:latin typeface="Comic Sans MS" panose="030F0702030302020204" pitchFamily="66" charset="0"/>
                  </a:rPr>
                  <a:t>, where a, b and c are constants, by using y = complimentary function + particular integral</a:t>
                </a: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Now we will look at calculating different Particular Integrals…</a:t>
                </a:r>
              </a:p>
              <a:p>
                <a:pPr algn="ctr">
                  <a:buFont typeface="Wingdings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Find the general solution to the following differential equation:</a:t>
                </a:r>
              </a:p>
              <a:p>
                <a:pPr algn="ctr">
                  <a:buFont typeface="Wingdings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This is the same as the previous example with a different form of f(x)</a:t>
                </a:r>
              </a:p>
              <a:p>
                <a:pPr algn="ctr">
                  <a:buFont typeface="Wingdings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So the CF will be the same!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600200"/>
                <a:ext cx="3420380" cy="4961148"/>
              </a:xfrm>
              <a:blipFill>
                <a:blip r:embed="rId2"/>
                <a:stretch>
                  <a:fillRect t="-1107" r="-10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0" y="0"/>
                <a:ext cx="1435649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35649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1226" y="314576"/>
                <a:ext cx="1231619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(</m:t>
                      </m:r>
                      <m:r>
                        <a:rPr lang="en-US" sz="1400" i="1">
                          <a:latin typeface="Cambria Math"/>
                        </a:rPr>
                        <m:t>𝐴</m:t>
                      </m:r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𝐵𝑥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" y="314576"/>
                <a:ext cx="1231619" cy="307777"/>
              </a:xfrm>
              <a:prstGeom prst="rect">
                <a:avLst/>
              </a:prstGeom>
              <a:blipFill>
                <a:blip r:embed="rId4"/>
                <a:stretch>
                  <a:fillRect b="-37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1403648" y="0"/>
                <a:ext cx="1990288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𝑝𝑥</m:t>
                          </m:r>
                        </m:sup>
                      </m:sSup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𝐴𝑐𝑜𝑠𝑞𝑥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𝐵𝑠𝑖𝑛𝑞𝑥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0"/>
                <a:ext cx="1990288" cy="307777"/>
              </a:xfrm>
              <a:prstGeom prst="rect">
                <a:avLst/>
              </a:prstGeom>
              <a:blipFill>
                <a:blip r:embed="rId5"/>
                <a:stretch>
                  <a:fillRect b="-37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/>
              <p:cNvSpPr txBox="1"/>
              <p:nvPr/>
            </p:nvSpPr>
            <p:spPr>
              <a:xfrm>
                <a:off x="927357" y="4509265"/>
                <a:ext cx="2175724" cy="586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𝑑𝑥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600" b="0" i="1" smtClean="0">
                          <a:latin typeface="Cambria Math"/>
                        </a:rPr>
                        <m:t>−5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/>
                        </a:rPr>
                        <m:t>+6</m:t>
                      </m:r>
                      <m:r>
                        <a:rPr lang="en-US" sz="1600" b="0" i="1" smtClean="0">
                          <a:latin typeface="Cambria Math"/>
                        </a:rPr>
                        <m:t>𝑦</m:t>
                      </m:r>
                      <m:r>
                        <a:rPr lang="en-US" sz="1600" b="0" i="1" smtClean="0">
                          <a:latin typeface="Cambria Math"/>
                        </a:rPr>
                        <m:t>=2</m:t>
                      </m:r>
                      <m:r>
                        <a:rPr lang="en-US" sz="16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357" y="4509265"/>
                <a:ext cx="2175724" cy="586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/>
              <p:cNvSpPr txBox="1"/>
              <p:nvPr/>
            </p:nvSpPr>
            <p:spPr>
              <a:xfrm>
                <a:off x="3383868" y="0"/>
                <a:ext cx="1184683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𝑦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/>
                        </a:rPr>
                        <m:t>𝐶𝐹</m:t>
                      </m:r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  <m:r>
                        <a:rPr lang="en-US" sz="1400" b="0" i="1" smtClean="0">
                          <a:latin typeface="Cambria Math"/>
                        </a:rPr>
                        <m:t>𝑃𝐼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868" y="0"/>
                <a:ext cx="1184683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2">
            <a:extLst>
              <a:ext uri="{FF2B5EF4-FFF2-40B4-BE49-F238E27FC236}">
                <a16:creationId xmlns:a16="http://schemas.microsoft.com/office/drawing/2014/main" id="{57F09E10-D145-4CAD-8B30-CEF6E38CC7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15695"/>
            <a:ext cx="7886700" cy="109176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3600" dirty="0">
                <a:latin typeface="Comic Sans MS" pitchFamily="66" charset="0"/>
              </a:rPr>
              <a:t>Methods in Differential Equations</a:t>
            </a:r>
          </a:p>
        </p:txBody>
      </p:sp>
      <p:sp>
        <p:nvSpPr>
          <p:cNvPr id="13" name="テキスト ボックス 3">
            <a:extLst>
              <a:ext uri="{FF2B5EF4-FFF2-40B4-BE49-F238E27FC236}">
                <a16:creationId xmlns:a16="http://schemas.microsoft.com/office/drawing/2014/main" id="{6FE8C8B8-AD07-4549-92CB-10B030D538D3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7C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13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600200"/>
                <a:ext cx="3420380" cy="4235824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anose="030F0702030302020204" pitchFamily="66" charset="0"/>
                  </a:rPr>
                  <a:t>You can find the general solution of the linear second order differential equation </a:t>
                </a:r>
                <a14:m>
                  <m:oMath xmlns:m="http://schemas.openxmlformats.org/officeDocument/2006/math">
                    <m:r>
                      <a:rPr lang="en-GB" sz="1400" b="1" i="1">
                        <a:latin typeface="Cambria Math"/>
                      </a:rPr>
                      <m:t>𝒂</m:t>
                    </m:r>
                    <m:f>
                      <m:fPr>
                        <m:ctrlPr>
                          <a:rPr lang="en-GB" sz="1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1" i="1">
                                <a:latin typeface="Cambria Math"/>
                              </a:rPr>
                              <m:t>𝒅</m:t>
                            </m:r>
                          </m:e>
                          <m:sup>
                            <m:r>
                              <a:rPr lang="en-GB" sz="1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GB" sz="1400" b="1" i="1">
                            <a:latin typeface="Cambria Math"/>
                          </a:rPr>
                          <m:t>𝒚</m:t>
                        </m:r>
                      </m:num>
                      <m:den>
                        <m:sSup>
                          <m:sSupPr>
                            <m:ctrlPr>
                              <a:rPr lang="en-GB" sz="1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1" i="1">
                                <a:latin typeface="Cambria Math"/>
                              </a:rPr>
                              <m:t>𝒅𝒙</m:t>
                            </m:r>
                          </m:e>
                          <m:sup>
                            <m:r>
                              <a:rPr lang="en-GB" sz="1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GB" sz="1400" b="1" i="1">
                        <a:latin typeface="Cambria Math"/>
                      </a:rPr>
                      <m:t>+</m:t>
                    </m:r>
                    <m:r>
                      <a:rPr lang="en-GB" sz="1400" b="1" i="1">
                        <a:latin typeface="Cambria Math"/>
                      </a:rPr>
                      <m:t>𝒃</m:t>
                    </m:r>
                    <m:f>
                      <m:fPr>
                        <m:ctrlPr>
                          <a:rPr lang="en-GB" sz="1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>
                            <a:latin typeface="Cambria Math"/>
                          </a:rPr>
                          <m:t>𝒅𝒚</m:t>
                        </m:r>
                      </m:num>
                      <m:den>
                        <m:r>
                          <a:rPr lang="en-GB" sz="1400" b="1" i="1">
                            <a:latin typeface="Cambria Math"/>
                          </a:rPr>
                          <m:t>𝒅𝒙</m:t>
                        </m:r>
                      </m:den>
                    </m:f>
                    <m:r>
                      <a:rPr lang="en-GB" sz="1400" b="1" i="1">
                        <a:latin typeface="Cambria Math"/>
                      </a:rPr>
                      <m:t>+</m:t>
                    </m:r>
                    <m:r>
                      <a:rPr lang="en-GB" sz="1400" b="1" i="1">
                        <a:latin typeface="Cambria Math"/>
                      </a:rPr>
                      <m:t>𝒄𝒚</m:t>
                    </m:r>
                    <m:r>
                      <a:rPr lang="en-GB" sz="1400" b="1" i="1">
                        <a:latin typeface="Cambria Math"/>
                      </a:rPr>
                      <m:t>=</m:t>
                    </m:r>
                    <m:r>
                      <a:rPr lang="en-GB" sz="1400" b="1" i="1" smtClean="0">
                        <a:latin typeface="Cambria Math"/>
                      </a:rPr>
                      <m:t>𝒇</m:t>
                    </m:r>
                    <m:r>
                      <a:rPr lang="en-GB" sz="1400" b="1" i="1" smtClean="0">
                        <a:latin typeface="Cambria Math"/>
                      </a:rPr>
                      <m:t>(</m:t>
                    </m:r>
                    <m:r>
                      <a:rPr lang="en-GB" sz="1400" b="1" i="1" smtClean="0">
                        <a:latin typeface="Cambria Math"/>
                      </a:rPr>
                      <m:t>𝒙</m:t>
                    </m:r>
                    <m:r>
                      <a:rPr lang="en-GB" sz="1400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1400" b="1" dirty="0">
                    <a:latin typeface="Comic Sans MS" panose="030F0702030302020204" pitchFamily="66" charset="0"/>
                  </a:rPr>
                  <a:t>, where a, b and c are constants, by using y = complimentary function + particular integral</a:t>
                </a: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Find the general solution to the following differential equation:</a:t>
                </a:r>
              </a:p>
              <a:p>
                <a:pPr algn="ctr">
                  <a:buFont typeface="Wingdings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So we just need to find the Particular Integral</a:t>
                </a:r>
              </a:p>
              <a:p>
                <a:pPr algn="ctr">
                  <a:buFont typeface="Wingdings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600200"/>
                <a:ext cx="3420380" cy="4235824"/>
              </a:xfrm>
              <a:blipFill>
                <a:blip r:embed="rId2"/>
                <a:stretch>
                  <a:fillRect t="-1297" r="-10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0" y="0"/>
                <a:ext cx="1435649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35649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1226" y="314576"/>
                <a:ext cx="1231619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(</m:t>
                      </m:r>
                      <m:r>
                        <a:rPr lang="en-US" sz="1400" i="1">
                          <a:latin typeface="Cambria Math"/>
                        </a:rPr>
                        <m:t>𝐴</m:t>
                      </m:r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𝐵𝑥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" y="314576"/>
                <a:ext cx="1231619" cy="307777"/>
              </a:xfrm>
              <a:prstGeom prst="rect">
                <a:avLst/>
              </a:prstGeom>
              <a:blipFill>
                <a:blip r:embed="rId4"/>
                <a:stretch>
                  <a:fillRect b="-37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1403648" y="0"/>
                <a:ext cx="1990288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𝑝𝑥</m:t>
                          </m:r>
                        </m:sup>
                      </m:sSup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𝐴𝑐𝑜𝑠𝑞𝑥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𝐵𝑠𝑖𝑛𝑞𝑥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0"/>
                <a:ext cx="1990288" cy="307777"/>
              </a:xfrm>
              <a:prstGeom prst="rect">
                <a:avLst/>
              </a:prstGeom>
              <a:blipFill>
                <a:blip r:embed="rId5"/>
                <a:stretch>
                  <a:fillRect b="-37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/>
              <p:cNvSpPr txBox="1"/>
              <p:nvPr/>
            </p:nvSpPr>
            <p:spPr>
              <a:xfrm>
                <a:off x="1043608" y="3861048"/>
                <a:ext cx="2175724" cy="586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𝑑𝑥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600" b="0" i="1" smtClean="0">
                          <a:latin typeface="Cambria Math"/>
                        </a:rPr>
                        <m:t>−5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/>
                        </a:rPr>
                        <m:t>+6</m:t>
                      </m:r>
                      <m:r>
                        <a:rPr lang="en-US" sz="1600" b="0" i="1" smtClean="0">
                          <a:latin typeface="Cambria Math"/>
                        </a:rPr>
                        <m:t>𝑦</m:t>
                      </m:r>
                      <m:r>
                        <a:rPr lang="en-US" sz="1600" b="0" i="1" smtClean="0">
                          <a:latin typeface="Cambria Math"/>
                        </a:rPr>
                        <m:t>=2</m:t>
                      </m:r>
                      <m:r>
                        <a:rPr lang="en-US" sz="16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3861048"/>
                <a:ext cx="2175724" cy="586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/>
              <p:cNvSpPr txBox="1"/>
              <p:nvPr/>
            </p:nvSpPr>
            <p:spPr>
              <a:xfrm>
                <a:off x="3383868" y="0"/>
                <a:ext cx="1184683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𝑦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/>
                        </a:rPr>
                        <m:t>𝐶𝐹</m:t>
                      </m:r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  <m:r>
                        <a:rPr lang="en-US" sz="1400" b="0" i="1" smtClean="0">
                          <a:latin typeface="Cambria Math"/>
                        </a:rPr>
                        <m:t>𝑃𝐼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868" y="0"/>
                <a:ext cx="1184683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1258498" y="4593381"/>
                <a:ext cx="1661352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𝐶𝐹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498" y="4593381"/>
                <a:ext cx="1661352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7560332" y="1232756"/>
            <a:ext cx="1404156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Particular Integral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4103948" y="1556792"/>
                <a:ext cx="101547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2</m:t>
                      </m:r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948" y="1556792"/>
                <a:ext cx="1015471" cy="307777"/>
              </a:xfrm>
              <a:prstGeom prst="rect">
                <a:avLst/>
              </a:prstGeom>
              <a:blipFill>
                <a:blip r:embed="rId9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4067944" y="1988840"/>
                <a:ext cx="13709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𝐿𝑒𝑡</m:t>
                      </m:r>
                      <m:r>
                        <a:rPr lang="en-US" sz="1400" b="0" i="1" smtClean="0">
                          <a:latin typeface="Cambria Math"/>
                        </a:rPr>
                        <m:t> </m:t>
                      </m:r>
                      <m:r>
                        <a:rPr lang="en-US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1400" b="0" i="1" smtClean="0">
                          <a:latin typeface="Cambria Math"/>
                        </a:rPr>
                        <m:t>λ</m:t>
                      </m:r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1988840"/>
                <a:ext cx="1370953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5256076" y="1376772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We let y = </a:t>
            </a:r>
            <a:r>
              <a:rPr lang="el-GR" sz="1400" dirty="0">
                <a:solidFill>
                  <a:srgbClr val="FF0000"/>
                </a:solidFill>
              </a:rPr>
              <a:t>λ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x + </a:t>
            </a:r>
            <a:r>
              <a:rPr lang="el-GR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μ</a:t>
            </a:r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as it is the same form as f(x)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4175956" y="2852936"/>
                <a:ext cx="11521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𝑦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1400" b="0" i="1" smtClean="0">
                          <a:latin typeface="Cambria Math"/>
                        </a:rPr>
                        <m:t>λ</m:t>
                      </m:r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956" y="2852936"/>
                <a:ext cx="1152128" cy="307777"/>
              </a:xfrm>
              <a:prstGeom prst="rect">
                <a:avLst/>
              </a:prstGeom>
              <a:blipFill>
                <a:blip r:embed="rId11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4031940" y="3212976"/>
                <a:ext cx="922434" cy="501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1400" i="1">
                          <a:latin typeface="Cambria Math"/>
                        </a:rPr>
                        <m:t>λ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940" y="3212976"/>
                <a:ext cx="922434" cy="501356"/>
              </a:xfrm>
              <a:prstGeom prst="rect">
                <a:avLst/>
              </a:prstGeom>
              <a:blipFill>
                <a:blip r:embed="rId12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5256076" y="1916832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l-GR" sz="1400" dirty="0">
                <a:solidFill>
                  <a:srgbClr val="FF0000"/>
                </a:solidFill>
              </a:rPr>
              <a:t>λ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and </a:t>
            </a:r>
            <a:r>
              <a:rPr lang="el-GR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μ</a:t>
            </a:r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represent  constant values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3995936" y="3717032"/>
                <a:ext cx="893226" cy="524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3717032"/>
                <a:ext cx="893226" cy="52456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5400092" y="3176972"/>
            <a:ext cx="1476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Differentiate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Arc 21"/>
          <p:cNvSpPr/>
          <p:nvPr/>
        </p:nvSpPr>
        <p:spPr>
          <a:xfrm>
            <a:off x="5148064" y="3032956"/>
            <a:ext cx="252028" cy="468052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5400092" y="3609020"/>
            <a:ext cx="1908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Differentiate again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4103948" y="2456892"/>
            <a:ext cx="468052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103948" y="4293096"/>
            <a:ext cx="468052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752020" y="2564904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Now differentiate this expression for y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3959932" y="4653136"/>
                <a:ext cx="1926810" cy="524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𝑑𝑥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−5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+6</m:t>
                      </m:r>
                      <m:r>
                        <a:rPr lang="en-US" sz="1400" b="0" i="1" smtClean="0">
                          <a:latin typeface="Cambria Math"/>
                        </a:rPr>
                        <m:t>𝑦</m:t>
                      </m:r>
                      <m:r>
                        <a:rPr lang="en-US" sz="1400" b="0" i="1" smtClean="0">
                          <a:latin typeface="Cambria Math"/>
                        </a:rPr>
                        <m:t>=2</m:t>
                      </m:r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932" y="4653136"/>
                <a:ext cx="1926810" cy="52456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rc 30"/>
          <p:cNvSpPr/>
          <p:nvPr/>
        </p:nvSpPr>
        <p:spPr>
          <a:xfrm>
            <a:off x="5148064" y="3537012"/>
            <a:ext cx="252028" cy="468052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4031940" y="4365104"/>
            <a:ext cx="4896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You can substitute these into the differential equation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3887924" y="5301208"/>
                <a:ext cx="20522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−5</m:t>
                      </m:r>
                      <m:r>
                        <m:rPr>
                          <m:sty m:val="p"/>
                        </m:rPr>
                        <a:rPr lang="el-GR" sz="1400" b="0" i="1" smtClean="0">
                          <a:latin typeface="Cambria Math"/>
                        </a:rPr>
                        <m:t>λ</m:t>
                      </m:r>
                      <m:r>
                        <a:rPr lang="en-GB" sz="1400" b="0" i="1" smtClean="0">
                          <a:latin typeface="Cambria Math"/>
                        </a:rPr>
                        <m:t>+6(</m:t>
                      </m:r>
                      <m:r>
                        <m:rPr>
                          <m:sty m:val="p"/>
                        </m:rPr>
                        <a:rPr lang="el-GR" sz="1400" i="1">
                          <a:latin typeface="Cambria Math"/>
                        </a:rPr>
                        <m:t>λ</m:t>
                      </m:r>
                      <m:r>
                        <a:rPr lang="en-GB" sz="1400" i="1">
                          <a:latin typeface="Cambria Math"/>
                        </a:rPr>
                        <m:t>𝑥</m:t>
                      </m:r>
                      <m:r>
                        <a:rPr lang="en-GB" sz="1400" i="1">
                          <a:latin typeface="Cambria Math"/>
                        </a:rPr>
                        <m:t>+</m:t>
                      </m:r>
                      <m:r>
                        <a:rPr lang="en-GB" sz="1400" i="1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)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2</m:t>
                      </m:r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924" y="5301208"/>
                <a:ext cx="2052228" cy="307777"/>
              </a:xfrm>
              <a:prstGeom prst="rect">
                <a:avLst/>
              </a:prstGeom>
              <a:blipFill>
                <a:blip r:embed="rId15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34"/>
          <p:cNvSpPr/>
          <p:nvPr/>
        </p:nvSpPr>
        <p:spPr>
          <a:xfrm>
            <a:off x="5724128" y="4977172"/>
            <a:ext cx="252028" cy="468052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c 35"/>
          <p:cNvSpPr/>
          <p:nvPr/>
        </p:nvSpPr>
        <p:spPr>
          <a:xfrm>
            <a:off x="5724128" y="5481228"/>
            <a:ext cx="252028" cy="468052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5868144" y="4941168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 second differential will be cancelled out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904148" y="5553236"/>
            <a:ext cx="2412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Multiply out the bracket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175956" y="1556792"/>
            <a:ext cx="864096" cy="32403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4283968" y="2852936"/>
            <a:ext cx="900100" cy="32403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2807804" y="4041068"/>
            <a:ext cx="360040" cy="32403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/>
              <p:cNvSpPr txBox="1"/>
              <p:nvPr/>
            </p:nvSpPr>
            <p:spPr>
              <a:xfrm>
                <a:off x="4103948" y="5805264"/>
                <a:ext cx="1800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6</m:t>
                      </m:r>
                      <m:r>
                        <m:rPr>
                          <m:sty m:val="p"/>
                        </m:rPr>
                        <a:rPr lang="el-GR" sz="1400" i="1" smtClean="0">
                          <a:latin typeface="Cambria Math"/>
                        </a:rPr>
                        <m:t>λ</m:t>
                      </m:r>
                      <m:r>
                        <a:rPr lang="en-GB" sz="1400" i="1">
                          <a:latin typeface="Cambria Math"/>
                        </a:rPr>
                        <m:t>𝑥</m:t>
                      </m:r>
                      <m:r>
                        <a:rPr lang="en-GB" sz="1400" i="1">
                          <a:latin typeface="Cambria Math"/>
                        </a:rPr>
                        <m:t>+6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−5</m:t>
                      </m:r>
                      <m:r>
                        <m:rPr>
                          <m:sty m:val="p"/>
                        </m:rPr>
                        <a:rPr lang="el-GR" sz="1400" b="0" i="1" smtClean="0">
                          <a:latin typeface="Cambria Math"/>
                          <a:ea typeface="Cambria Math"/>
                        </a:rPr>
                        <m:t>λ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2</m:t>
                      </m:r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948" y="5805264"/>
                <a:ext cx="1800200" cy="3077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/>
          <p:cNvSpPr/>
          <p:nvPr/>
        </p:nvSpPr>
        <p:spPr>
          <a:xfrm>
            <a:off x="4211960" y="3248980"/>
            <a:ext cx="576064" cy="46805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4680012" y="4725144"/>
            <a:ext cx="288032" cy="46805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4247964" y="5337212"/>
            <a:ext cx="180020" cy="21602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4716016" y="5337212"/>
            <a:ext cx="576064" cy="21602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5220072" y="4869160"/>
            <a:ext cx="144016" cy="21602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DB5AD102-8F62-413F-85E8-78345FFD3E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15695"/>
            <a:ext cx="7886700" cy="109176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3600" dirty="0">
                <a:latin typeface="Comic Sans MS" pitchFamily="66" charset="0"/>
              </a:rPr>
              <a:t>Methods in Differential Equations</a:t>
            </a:r>
          </a:p>
        </p:txBody>
      </p:sp>
      <p:sp>
        <p:nvSpPr>
          <p:cNvPr id="52" name="テキスト ボックス 3">
            <a:extLst>
              <a:ext uri="{FF2B5EF4-FFF2-40B4-BE49-F238E27FC236}">
                <a16:creationId xmlns:a16="http://schemas.microsoft.com/office/drawing/2014/main" id="{96F21463-75DA-4AC8-9526-6E7CAC8756F4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7C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95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6" grpId="0"/>
      <p:bldP spid="29" grpId="0"/>
      <p:bldP spid="30" grpId="0"/>
      <p:bldP spid="31" grpId="0" animBg="1"/>
      <p:bldP spid="32" grpId="0"/>
      <p:bldP spid="33" grpId="0"/>
      <p:bldP spid="35" grpId="0" animBg="1"/>
      <p:bldP spid="36" grpId="0" animBg="1"/>
      <p:bldP spid="37" grpId="0"/>
      <p:bldP spid="38" grpId="0"/>
      <p:bldP spid="40" grpId="0" animBg="1"/>
      <p:bldP spid="40" grpId="1" animBg="1"/>
      <p:bldP spid="43" grpId="0" animBg="1"/>
      <p:bldP spid="43" grpId="1" animBg="1"/>
      <p:bldP spid="45" grpId="0" animBg="1"/>
      <p:bldP spid="45" grpId="1" animBg="1"/>
      <p:bldP spid="46" grpId="0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600200"/>
                <a:ext cx="3420380" cy="4217894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anose="030F0702030302020204" pitchFamily="66" charset="0"/>
                  </a:rPr>
                  <a:t>You can find the general solution of the linear second order differential equation </a:t>
                </a:r>
                <a14:m>
                  <m:oMath xmlns:m="http://schemas.openxmlformats.org/officeDocument/2006/math">
                    <m:r>
                      <a:rPr lang="en-GB" sz="1400" b="1" i="1">
                        <a:latin typeface="Cambria Math"/>
                      </a:rPr>
                      <m:t>𝒂</m:t>
                    </m:r>
                    <m:f>
                      <m:fPr>
                        <m:ctrlPr>
                          <a:rPr lang="en-GB" sz="1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1" i="1">
                                <a:latin typeface="Cambria Math"/>
                              </a:rPr>
                              <m:t>𝒅</m:t>
                            </m:r>
                          </m:e>
                          <m:sup>
                            <m:r>
                              <a:rPr lang="en-GB" sz="1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GB" sz="1400" b="1" i="1">
                            <a:latin typeface="Cambria Math"/>
                          </a:rPr>
                          <m:t>𝒚</m:t>
                        </m:r>
                      </m:num>
                      <m:den>
                        <m:sSup>
                          <m:sSupPr>
                            <m:ctrlPr>
                              <a:rPr lang="en-GB" sz="1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1" i="1">
                                <a:latin typeface="Cambria Math"/>
                              </a:rPr>
                              <m:t>𝒅𝒙</m:t>
                            </m:r>
                          </m:e>
                          <m:sup>
                            <m:r>
                              <a:rPr lang="en-GB" sz="1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GB" sz="1400" b="1" i="1">
                        <a:latin typeface="Cambria Math"/>
                      </a:rPr>
                      <m:t>+</m:t>
                    </m:r>
                    <m:r>
                      <a:rPr lang="en-GB" sz="1400" b="1" i="1">
                        <a:latin typeface="Cambria Math"/>
                      </a:rPr>
                      <m:t>𝒃</m:t>
                    </m:r>
                    <m:f>
                      <m:fPr>
                        <m:ctrlPr>
                          <a:rPr lang="en-GB" sz="1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>
                            <a:latin typeface="Cambria Math"/>
                          </a:rPr>
                          <m:t>𝒅𝒚</m:t>
                        </m:r>
                      </m:num>
                      <m:den>
                        <m:r>
                          <a:rPr lang="en-GB" sz="1400" b="1" i="1">
                            <a:latin typeface="Cambria Math"/>
                          </a:rPr>
                          <m:t>𝒅𝒙</m:t>
                        </m:r>
                      </m:den>
                    </m:f>
                    <m:r>
                      <a:rPr lang="en-GB" sz="1400" b="1" i="1">
                        <a:latin typeface="Cambria Math"/>
                      </a:rPr>
                      <m:t>+</m:t>
                    </m:r>
                    <m:r>
                      <a:rPr lang="en-GB" sz="1400" b="1" i="1">
                        <a:latin typeface="Cambria Math"/>
                      </a:rPr>
                      <m:t>𝒄𝒚</m:t>
                    </m:r>
                    <m:r>
                      <a:rPr lang="en-GB" sz="1400" b="1" i="1">
                        <a:latin typeface="Cambria Math"/>
                      </a:rPr>
                      <m:t>=</m:t>
                    </m:r>
                    <m:r>
                      <a:rPr lang="en-GB" sz="1400" b="1" i="1" smtClean="0">
                        <a:latin typeface="Cambria Math"/>
                      </a:rPr>
                      <m:t>𝒇</m:t>
                    </m:r>
                    <m:r>
                      <a:rPr lang="en-GB" sz="1400" b="1" i="1" smtClean="0">
                        <a:latin typeface="Cambria Math"/>
                      </a:rPr>
                      <m:t>(</m:t>
                    </m:r>
                    <m:r>
                      <a:rPr lang="en-GB" sz="1400" b="1" i="1" smtClean="0">
                        <a:latin typeface="Cambria Math"/>
                      </a:rPr>
                      <m:t>𝒙</m:t>
                    </m:r>
                    <m:r>
                      <a:rPr lang="en-GB" sz="1400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1400" b="1" dirty="0">
                    <a:latin typeface="Comic Sans MS" panose="030F0702030302020204" pitchFamily="66" charset="0"/>
                  </a:rPr>
                  <a:t>, where a, b and c are constants, by using y = complimentary function + particular integral</a:t>
                </a: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Find the general solution to the following differential equation:</a:t>
                </a:r>
              </a:p>
              <a:p>
                <a:pPr algn="ctr">
                  <a:buFont typeface="Wingdings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So we just need to find the Particular Integral</a:t>
                </a:r>
              </a:p>
              <a:p>
                <a:pPr algn="ctr">
                  <a:buFont typeface="Wingdings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600200"/>
                <a:ext cx="3420380" cy="4217894"/>
              </a:xfrm>
              <a:blipFill>
                <a:blip r:embed="rId2"/>
                <a:stretch>
                  <a:fillRect t="-1302" r="-10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0" y="0"/>
                <a:ext cx="1435649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35649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1226" y="314576"/>
                <a:ext cx="1231619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(</m:t>
                      </m:r>
                      <m:r>
                        <a:rPr lang="en-US" sz="1400" i="1">
                          <a:latin typeface="Cambria Math"/>
                        </a:rPr>
                        <m:t>𝐴</m:t>
                      </m:r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𝐵𝑥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" y="314576"/>
                <a:ext cx="1231619" cy="307777"/>
              </a:xfrm>
              <a:prstGeom prst="rect">
                <a:avLst/>
              </a:prstGeom>
              <a:blipFill>
                <a:blip r:embed="rId4"/>
                <a:stretch>
                  <a:fillRect b="-37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1403648" y="0"/>
                <a:ext cx="1990288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𝑝𝑥</m:t>
                          </m:r>
                        </m:sup>
                      </m:sSup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𝐴𝑐𝑜𝑠𝑞𝑥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𝐵𝑠𝑖𝑛𝑞𝑥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0"/>
                <a:ext cx="1990288" cy="307777"/>
              </a:xfrm>
              <a:prstGeom prst="rect">
                <a:avLst/>
              </a:prstGeom>
              <a:blipFill>
                <a:blip r:embed="rId5"/>
                <a:stretch>
                  <a:fillRect b="-37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/>
              <p:cNvSpPr txBox="1"/>
              <p:nvPr/>
            </p:nvSpPr>
            <p:spPr>
              <a:xfrm>
                <a:off x="1043608" y="3861048"/>
                <a:ext cx="2175724" cy="586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𝑑𝑥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600" b="0" i="1" smtClean="0">
                          <a:latin typeface="Cambria Math"/>
                        </a:rPr>
                        <m:t>−5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/>
                        </a:rPr>
                        <m:t>+6</m:t>
                      </m:r>
                      <m:r>
                        <a:rPr lang="en-US" sz="1600" b="0" i="1" smtClean="0">
                          <a:latin typeface="Cambria Math"/>
                        </a:rPr>
                        <m:t>𝑦</m:t>
                      </m:r>
                      <m:r>
                        <a:rPr lang="en-US" sz="1600" b="0" i="1" smtClean="0">
                          <a:latin typeface="Cambria Math"/>
                        </a:rPr>
                        <m:t>=2</m:t>
                      </m:r>
                      <m:r>
                        <a:rPr lang="en-US" sz="16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3861048"/>
                <a:ext cx="2175724" cy="586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/>
              <p:cNvSpPr txBox="1"/>
              <p:nvPr/>
            </p:nvSpPr>
            <p:spPr>
              <a:xfrm>
                <a:off x="3383868" y="0"/>
                <a:ext cx="1184683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𝑦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/>
                        </a:rPr>
                        <m:t>𝐶𝐹</m:t>
                      </m:r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  <m:r>
                        <a:rPr lang="en-US" sz="1400" b="0" i="1" smtClean="0">
                          <a:latin typeface="Cambria Math"/>
                        </a:rPr>
                        <m:t>𝑃𝐼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868" y="0"/>
                <a:ext cx="1184683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1258498" y="4593381"/>
                <a:ext cx="1661352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𝐶𝐹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498" y="4593381"/>
                <a:ext cx="1661352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7560332" y="1232756"/>
            <a:ext cx="1404156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Particular Integral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4103948" y="1556792"/>
                <a:ext cx="101547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2</m:t>
                      </m:r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948" y="1556792"/>
                <a:ext cx="1015471" cy="307777"/>
              </a:xfrm>
              <a:prstGeom prst="rect">
                <a:avLst/>
              </a:prstGeom>
              <a:blipFill>
                <a:blip r:embed="rId9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4067944" y="1988840"/>
                <a:ext cx="13709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𝐿𝑒𝑡</m:t>
                      </m:r>
                      <m:r>
                        <a:rPr lang="en-US" sz="1400" b="0" i="1" smtClean="0">
                          <a:latin typeface="Cambria Math"/>
                        </a:rPr>
                        <m:t> </m:t>
                      </m:r>
                      <m:r>
                        <a:rPr lang="en-US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1400" b="0" i="1" smtClean="0">
                          <a:latin typeface="Cambria Math"/>
                        </a:rPr>
                        <m:t>λ</m:t>
                      </m:r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1988840"/>
                <a:ext cx="1370953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5256076" y="1376772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We let y = </a:t>
            </a:r>
            <a:r>
              <a:rPr lang="el-GR" sz="1400" dirty="0">
                <a:solidFill>
                  <a:srgbClr val="FF0000"/>
                </a:solidFill>
              </a:rPr>
              <a:t>λ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x + </a:t>
            </a:r>
            <a:r>
              <a:rPr lang="el-GR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μ</a:t>
            </a:r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as it is the same form as f(x)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56076" y="1916832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l-GR" sz="1400" dirty="0">
                <a:solidFill>
                  <a:srgbClr val="FF0000"/>
                </a:solidFill>
              </a:rPr>
              <a:t>λ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and </a:t>
            </a:r>
            <a:r>
              <a:rPr lang="el-GR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μ</a:t>
            </a:r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represent  constant values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4103948" y="2456892"/>
            <a:ext cx="468052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/>
              <p:cNvSpPr txBox="1"/>
              <p:nvPr/>
            </p:nvSpPr>
            <p:spPr>
              <a:xfrm>
                <a:off x="4067944" y="2600908"/>
                <a:ext cx="1800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6</m:t>
                      </m:r>
                      <m:r>
                        <m:rPr>
                          <m:sty m:val="p"/>
                        </m:rPr>
                        <a:rPr lang="el-GR" sz="1400" i="1" smtClean="0">
                          <a:latin typeface="Cambria Math"/>
                        </a:rPr>
                        <m:t>λ</m:t>
                      </m:r>
                      <m:r>
                        <a:rPr lang="en-GB" sz="1400" i="1">
                          <a:latin typeface="Cambria Math"/>
                        </a:rPr>
                        <m:t>𝑥</m:t>
                      </m:r>
                      <m:r>
                        <a:rPr lang="en-GB" sz="1400" i="1">
                          <a:latin typeface="Cambria Math"/>
                        </a:rPr>
                        <m:t>+6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−5</m:t>
                      </m:r>
                      <m:r>
                        <m:rPr>
                          <m:sty m:val="p"/>
                        </m:rPr>
                        <a:rPr lang="el-GR" sz="1400" b="0" i="1" smtClean="0">
                          <a:latin typeface="Cambria Math"/>
                          <a:ea typeface="Cambria Math"/>
                        </a:rPr>
                        <m:t>λ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2</m:t>
                      </m:r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2600908"/>
                <a:ext cx="1800200" cy="307777"/>
              </a:xfrm>
              <a:prstGeom prst="rect">
                <a:avLst/>
              </a:prstGeom>
              <a:blipFill>
                <a:blip r:embed="rId11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Arc 43"/>
          <p:cNvSpPr/>
          <p:nvPr/>
        </p:nvSpPr>
        <p:spPr>
          <a:xfrm>
            <a:off x="5724128" y="2744924"/>
            <a:ext cx="252028" cy="468052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>
            <a:off x="5868144" y="2744924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Compare coefficients of x on each side – they must be equal…</a:t>
            </a:r>
            <a:endParaRPr lang="en-GB" sz="1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/>
              <p:cNvSpPr txBox="1"/>
              <p:nvPr/>
            </p:nvSpPr>
            <p:spPr>
              <a:xfrm>
                <a:off x="5004048" y="3032956"/>
                <a:ext cx="7200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6</m:t>
                      </m:r>
                      <m:r>
                        <m:rPr>
                          <m:sty m:val="p"/>
                        </m:rPr>
                        <a:rPr lang="el-GR" sz="1400" i="1" smtClean="0">
                          <a:latin typeface="Cambria Math"/>
                        </a:rPr>
                        <m:t>λ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3032956"/>
                <a:ext cx="720080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/>
              <p:cNvSpPr txBox="1"/>
              <p:nvPr/>
            </p:nvSpPr>
            <p:spPr>
              <a:xfrm>
                <a:off x="5004048" y="3356992"/>
                <a:ext cx="828092" cy="514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i="1" smtClean="0">
                          <a:latin typeface="Cambria Math"/>
                        </a:rPr>
                        <m:t>λ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3356992"/>
                <a:ext cx="828092" cy="5142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>
            <a:off x="5868144" y="3320988"/>
            <a:ext cx="1188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Divide by 6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57" name="Arc 56"/>
          <p:cNvSpPr/>
          <p:nvPr/>
        </p:nvSpPr>
        <p:spPr>
          <a:xfrm>
            <a:off x="5724128" y="3212976"/>
            <a:ext cx="252028" cy="468052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/>
              <p:cNvSpPr txBox="1"/>
              <p:nvPr/>
            </p:nvSpPr>
            <p:spPr>
              <a:xfrm>
                <a:off x="4067944" y="3969060"/>
                <a:ext cx="1800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6</m:t>
                      </m:r>
                      <m:r>
                        <m:rPr>
                          <m:sty m:val="p"/>
                        </m:rPr>
                        <a:rPr lang="el-GR" sz="1400" i="1" smtClean="0">
                          <a:latin typeface="Cambria Math"/>
                        </a:rPr>
                        <m:t>λ</m:t>
                      </m:r>
                      <m:r>
                        <a:rPr lang="en-GB" sz="1400" i="1">
                          <a:latin typeface="Cambria Math"/>
                        </a:rPr>
                        <m:t>𝑥</m:t>
                      </m:r>
                      <m:r>
                        <a:rPr lang="en-GB" sz="1400" i="1">
                          <a:latin typeface="Cambria Math"/>
                        </a:rPr>
                        <m:t>+6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−5</m:t>
                      </m:r>
                      <m:r>
                        <m:rPr>
                          <m:sty m:val="p"/>
                        </m:rPr>
                        <a:rPr lang="el-GR" sz="1400" b="0" i="1" smtClean="0">
                          <a:latin typeface="Cambria Math"/>
                          <a:ea typeface="Cambria Math"/>
                        </a:rPr>
                        <m:t>λ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2</m:t>
                      </m:r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3969060"/>
                <a:ext cx="1800200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Arc 60"/>
          <p:cNvSpPr/>
          <p:nvPr/>
        </p:nvSpPr>
        <p:spPr>
          <a:xfrm>
            <a:off x="5688124" y="4113076"/>
            <a:ext cx="252028" cy="468052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Box 61"/>
          <p:cNvSpPr txBox="1"/>
          <p:nvPr/>
        </p:nvSpPr>
        <p:spPr>
          <a:xfrm>
            <a:off x="5903640" y="4113076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Compare coefficients of the ‘constant’ on each side – they must be equal as well…</a:t>
            </a:r>
            <a:endParaRPr lang="en-GB" sz="1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/>
              <p:cNvSpPr txBox="1"/>
              <p:nvPr/>
            </p:nvSpPr>
            <p:spPr>
              <a:xfrm>
                <a:off x="4499992" y="4401108"/>
                <a:ext cx="13321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6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−5</m:t>
                      </m:r>
                      <m:r>
                        <m:rPr>
                          <m:sty m:val="p"/>
                        </m:rPr>
                        <a:rPr lang="el-GR" sz="1400" b="0" i="1" smtClean="0">
                          <a:latin typeface="Cambria Math"/>
                          <a:ea typeface="Cambria Math"/>
                        </a:rPr>
                        <m:t>λ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4401108"/>
                <a:ext cx="1332148" cy="307777"/>
              </a:xfrm>
              <a:prstGeom prst="rect">
                <a:avLst/>
              </a:prstGeom>
              <a:blipFill>
                <a:blip r:embed="rId15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Arc 63"/>
          <p:cNvSpPr/>
          <p:nvPr/>
        </p:nvSpPr>
        <p:spPr>
          <a:xfrm>
            <a:off x="5688124" y="4617132"/>
            <a:ext cx="252028" cy="468052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/>
              <p:cNvSpPr txBox="1"/>
              <p:nvPr/>
            </p:nvSpPr>
            <p:spPr>
              <a:xfrm>
                <a:off x="4535996" y="4797152"/>
                <a:ext cx="1368152" cy="514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6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996" y="4797152"/>
                <a:ext cx="1368152" cy="51424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Arc 65"/>
          <p:cNvSpPr/>
          <p:nvPr/>
        </p:nvSpPr>
        <p:spPr>
          <a:xfrm>
            <a:off x="5688124" y="5121188"/>
            <a:ext cx="252028" cy="468052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TextBox 66"/>
              <p:cNvSpPr txBox="1"/>
              <p:nvPr/>
            </p:nvSpPr>
            <p:spPr>
              <a:xfrm>
                <a:off x="5076056" y="5337212"/>
                <a:ext cx="828092" cy="514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5337212"/>
                <a:ext cx="828092" cy="51424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4139952" y="2600908"/>
            <a:ext cx="360040" cy="28803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/>
          <p:cNvSpPr/>
          <p:nvPr/>
        </p:nvSpPr>
        <p:spPr>
          <a:xfrm>
            <a:off x="4644008" y="3969060"/>
            <a:ext cx="684076" cy="28803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/>
          <p:cNvSpPr/>
          <p:nvPr/>
        </p:nvSpPr>
        <p:spPr>
          <a:xfrm>
            <a:off x="5472100" y="2600908"/>
            <a:ext cx="324036" cy="28803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TextBox 70"/>
          <p:cNvSpPr txBox="1"/>
          <p:nvPr/>
        </p:nvSpPr>
        <p:spPr>
          <a:xfrm>
            <a:off x="5904148" y="4617132"/>
            <a:ext cx="2412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Sub in the value of </a:t>
            </a:r>
            <a:r>
              <a:rPr lang="el-GR" sz="1200" dirty="0">
                <a:solidFill>
                  <a:srgbClr val="FF0000"/>
                </a:solidFill>
                <a:sym typeface="Wingdings" panose="05000000000000000000" pitchFamily="2" charset="2"/>
              </a:rPr>
              <a:t>λ</a:t>
            </a:r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that we have found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868144" y="5229200"/>
            <a:ext cx="11161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Solve for </a:t>
            </a:r>
            <a:r>
              <a:rPr lang="el-GR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μ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175956" y="5805264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We now know the value of the Particular Integral!</a:t>
            </a:r>
            <a:endParaRPr lang="en-GB" sz="1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/>
              <p:cNvSpPr txBox="1"/>
              <p:nvPr/>
            </p:nvSpPr>
            <p:spPr>
              <a:xfrm>
                <a:off x="4752020" y="6201308"/>
                <a:ext cx="11496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𝑃𝐼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1400" b="0" i="1" smtClean="0">
                          <a:latin typeface="Cambria Math"/>
                        </a:rPr>
                        <m:t>λ</m:t>
                      </m:r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020" y="6201308"/>
                <a:ext cx="1149610" cy="3077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6" name="TextBox 75"/>
              <p:cNvSpPr txBox="1"/>
              <p:nvPr/>
            </p:nvSpPr>
            <p:spPr>
              <a:xfrm>
                <a:off x="6768244" y="6093296"/>
                <a:ext cx="1286955" cy="5014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𝑃𝐼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8244" y="6093296"/>
                <a:ext cx="1286955" cy="501419"/>
              </a:xfrm>
              <a:prstGeom prst="rect">
                <a:avLst/>
              </a:prstGeom>
              <a:blipFill>
                <a:blip r:embed="rId19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>
            <a:off x="5832140" y="6381328"/>
            <a:ext cx="93610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8" name="TextBox 77"/>
              <p:cNvSpPr txBox="1"/>
              <p:nvPr/>
            </p:nvSpPr>
            <p:spPr>
              <a:xfrm>
                <a:off x="863588" y="5697252"/>
                <a:ext cx="2400594" cy="50141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i="1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/>
                            </a:rPr>
                            <m:t>2</m:t>
                          </m:r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/>
                            </a:rPr>
                            <m:t>3</m:t>
                          </m:r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𝑥</m:t>
                      </m:r>
                      <m:r>
                        <a:rPr lang="en-GB" sz="14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GB" sz="1400" i="1">
                              <a:latin typeface="Cambria Math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588" y="5697252"/>
                <a:ext cx="2400594" cy="501419"/>
              </a:xfrm>
              <a:prstGeom prst="rect">
                <a:avLst/>
              </a:prstGeom>
              <a:blipFill>
                <a:blip r:embed="rId20"/>
                <a:stretch>
                  <a:fillRect b="-122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ectangle 78"/>
          <p:cNvSpPr/>
          <p:nvPr/>
        </p:nvSpPr>
        <p:spPr>
          <a:xfrm>
            <a:off x="4463988" y="1988840"/>
            <a:ext cx="936104" cy="28803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 79"/>
          <p:cNvSpPr/>
          <p:nvPr/>
        </p:nvSpPr>
        <p:spPr>
          <a:xfrm>
            <a:off x="7236296" y="6129300"/>
            <a:ext cx="756084" cy="46805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/>
          <p:cNvSpPr/>
          <p:nvPr/>
        </p:nvSpPr>
        <p:spPr>
          <a:xfrm>
            <a:off x="5220072" y="6201308"/>
            <a:ext cx="612068" cy="28803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tangle 81"/>
          <p:cNvSpPr/>
          <p:nvPr/>
        </p:nvSpPr>
        <p:spPr>
          <a:xfrm>
            <a:off x="5148064" y="5373216"/>
            <a:ext cx="648072" cy="432048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/>
          <p:cNvSpPr/>
          <p:nvPr/>
        </p:nvSpPr>
        <p:spPr>
          <a:xfrm>
            <a:off x="5148064" y="3392996"/>
            <a:ext cx="504056" cy="432048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ectangle 83"/>
          <p:cNvSpPr/>
          <p:nvPr/>
        </p:nvSpPr>
        <p:spPr>
          <a:xfrm>
            <a:off x="6840252" y="6093296"/>
            <a:ext cx="1188132" cy="54006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ectangle 84"/>
          <p:cNvSpPr/>
          <p:nvPr/>
        </p:nvSpPr>
        <p:spPr>
          <a:xfrm>
            <a:off x="1331640" y="4581128"/>
            <a:ext cx="1512168" cy="28803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2">
            <a:extLst>
              <a:ext uri="{FF2B5EF4-FFF2-40B4-BE49-F238E27FC236}">
                <a16:creationId xmlns:a16="http://schemas.microsoft.com/office/drawing/2014/main" id="{80B0B3C6-D99A-41FD-8936-14D1A909CB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15695"/>
            <a:ext cx="7886700" cy="109176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3600" dirty="0">
                <a:latin typeface="Comic Sans MS" pitchFamily="66" charset="0"/>
              </a:rPr>
              <a:t>Methods in Differential Equations</a:t>
            </a:r>
          </a:p>
        </p:txBody>
      </p:sp>
      <p:sp>
        <p:nvSpPr>
          <p:cNvPr id="55" name="テキスト ボックス 3">
            <a:extLst>
              <a:ext uri="{FF2B5EF4-FFF2-40B4-BE49-F238E27FC236}">
                <a16:creationId xmlns:a16="http://schemas.microsoft.com/office/drawing/2014/main" id="{B2A0DFB6-9CDE-4EA1-881B-7460077C1C47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7C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63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52" grpId="0"/>
      <p:bldP spid="53" grpId="0"/>
      <p:bldP spid="54" grpId="0"/>
      <p:bldP spid="56" grpId="0"/>
      <p:bldP spid="57" grpId="0" animBg="1"/>
      <p:bldP spid="60" grpId="0"/>
      <p:bldP spid="61" grpId="0" animBg="1"/>
      <p:bldP spid="62" grpId="0"/>
      <p:bldP spid="63" grpId="0"/>
      <p:bldP spid="64" grpId="0" animBg="1"/>
      <p:bldP spid="65" grpId="0"/>
      <p:bldP spid="66" grpId="0" animBg="1"/>
      <p:bldP spid="67" grpId="0"/>
      <p:bldP spid="5" grpId="0" animBg="1"/>
      <p:bldP spid="5" grpId="1" animBg="1"/>
      <p:bldP spid="69" grpId="0" animBg="1"/>
      <p:bldP spid="69" grpId="1" animBg="1"/>
      <p:bldP spid="70" grpId="0" animBg="1"/>
      <p:bldP spid="70" grpId="1" animBg="1"/>
      <p:bldP spid="71" grpId="0"/>
      <p:bldP spid="73" grpId="0"/>
      <p:bldP spid="74" grpId="0"/>
      <p:bldP spid="75" grpId="0"/>
      <p:bldP spid="76" grpId="0"/>
      <p:bldP spid="78" grpId="0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3816424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need to be able to solve differential equations by separation of variables, and sketch families of solution curves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anose="030F0702030302020204" pitchFamily="66" charset="0"/>
              </a:rPr>
              <a:t>Find the general solution of the differential equation:</a:t>
            </a: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anose="030F0702030302020204" pitchFamily="66" charset="0"/>
              </a:rPr>
              <a:t>Then sketch members of the family of solution curves represented by the general solution.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43608" y="0"/>
                <a:ext cx="1218090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r>
                        <a:rPr lang="en-GB" sz="12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1200" b="0" i="1" smtClean="0">
                          <a:latin typeface="Cambria Math"/>
                        </a:rPr>
                        <m:t>𝑔</m:t>
                      </m:r>
                      <m:r>
                        <a:rPr lang="en-GB" sz="1200" b="0" i="1" smtClean="0">
                          <a:latin typeface="Cambria Math"/>
                        </a:rPr>
                        <m:t>(</m:t>
                      </m:r>
                      <m:r>
                        <a:rPr lang="en-GB" sz="1200" b="0" i="1" smtClean="0">
                          <a:latin typeface="Cambria Math"/>
                        </a:rPr>
                        <m:t>𝑦</m:t>
                      </m:r>
                      <m:r>
                        <a:rPr lang="en-GB" sz="1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0"/>
                <a:ext cx="1218090" cy="44294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843808" y="0"/>
                <a:ext cx="1745670" cy="57676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200" i="1">
                                  <a:latin typeface="Cambria Math"/>
                                </a:rPr>
                                <m:t>𝑔</m:t>
                              </m:r>
                              <m:r>
                                <a:rPr lang="en-GB" sz="12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GB" sz="12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GB" sz="1200" i="1"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  <m:r>
                        <a:rPr lang="en-GB" sz="1200" i="1" smtClean="0">
                          <a:latin typeface="Cambria Math"/>
                        </a:rPr>
                        <m:t>𝑑</m:t>
                      </m:r>
                      <m:r>
                        <a:rPr lang="en-GB" sz="1200" b="0" i="1" smtClean="0">
                          <a:latin typeface="Cambria Math"/>
                        </a:rPr>
                        <m:t>𝑦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GB" sz="1200" b="0" i="1" smtClean="0">
                          <a:latin typeface="Cambria Math"/>
                        </a:rPr>
                        <m:t>𝑑𝑥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0"/>
                <a:ext cx="1745670" cy="576761"/>
              </a:xfrm>
              <a:prstGeom prst="rect">
                <a:avLst/>
              </a:prstGeom>
              <a:blipFill>
                <a:blip r:embed="rId3"/>
                <a:stretch>
                  <a:fillRect l="-30345" t="-117172" r="-16897" b="-16565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>
            <a:off x="2339752" y="224644"/>
            <a:ext cx="4320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727684" y="3104964"/>
                <a:ext cx="850426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684" y="3104964"/>
                <a:ext cx="850426" cy="5598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112060" y="1448780"/>
                <a:ext cx="850426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060" y="1448780"/>
                <a:ext cx="850426" cy="5598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220072" y="2168860"/>
                <a:ext cx="12589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=2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2168860"/>
                <a:ext cx="1258968" cy="338554"/>
              </a:xfrm>
              <a:prstGeom prst="rect">
                <a:avLst/>
              </a:prstGeom>
              <a:blipFill>
                <a:blip r:embed="rId6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 flipV="1">
            <a:off x="6444208" y="2744924"/>
            <a:ext cx="0" cy="34923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V="1">
            <a:off x="6534218" y="2798930"/>
            <a:ext cx="0" cy="34923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rc 23"/>
          <p:cNvSpPr/>
          <p:nvPr/>
        </p:nvSpPr>
        <p:spPr>
          <a:xfrm>
            <a:off x="6264188" y="1736812"/>
            <a:ext cx="540060" cy="612068"/>
          </a:xfrm>
          <a:prstGeom prst="arc">
            <a:avLst>
              <a:gd name="adj1" fmla="val 16200000"/>
              <a:gd name="adj2" fmla="val 537182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6696236" y="1772816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Integrate with respect to x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5544108" y="2852936"/>
            <a:ext cx="1836204" cy="331236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112060" y="2852936"/>
            <a:ext cx="1836204" cy="331236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6012160" y="2852936"/>
            <a:ext cx="1836204" cy="331236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6480212" y="2852936"/>
            <a:ext cx="1836204" cy="331236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680012" y="2852936"/>
            <a:ext cx="1836204" cy="331236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408204" y="288894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08204" y="360902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408204" y="5229200"/>
            <a:ext cx="402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-1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44208" y="5985284"/>
            <a:ext cx="402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-2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51520" y="4833156"/>
            <a:ext cx="34203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This is the family of solution curves for C = -2, -1, 0, 1 and 2</a:t>
            </a:r>
          </a:p>
          <a:p>
            <a:pPr algn="ctr"/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Basically a set of possible graphs we could get for certain values of C, the constant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3563888" y="5229200"/>
            <a:ext cx="828092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293922" y="2505693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anose="030F0702030302020204" pitchFamily="66" charset="0"/>
              </a:rPr>
              <a:t>y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263248" y="4415640"/>
            <a:ext cx="276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DCAE846A-1927-43F0-81D4-DAE38E43EA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3600" dirty="0">
                <a:latin typeface="Comic Sans MS" pitchFamily="66" charset="0"/>
              </a:rPr>
              <a:t>Methods in Differential Equations</a:t>
            </a:r>
          </a:p>
        </p:txBody>
      </p:sp>
      <p:sp>
        <p:nvSpPr>
          <p:cNvPr id="39" name="テキスト ボックス 3">
            <a:extLst>
              <a:ext uri="{FF2B5EF4-FFF2-40B4-BE49-F238E27FC236}">
                <a16:creationId xmlns:a16="http://schemas.microsoft.com/office/drawing/2014/main" id="{3DAFFC8C-23AF-430F-B81F-EA235A696511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7A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17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4" grpId="0" animBg="1"/>
      <p:bldP spid="25" grpId="0"/>
      <p:bldP spid="32" grpId="0"/>
      <p:bldP spid="33" grpId="0"/>
      <p:bldP spid="34" grpId="0"/>
      <p:bldP spid="35" grpId="0"/>
      <p:bldP spid="40" grpId="0"/>
      <p:bldP spid="4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600200"/>
                <a:ext cx="3420380" cy="49611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anose="030F0702030302020204" pitchFamily="66" charset="0"/>
                  </a:rPr>
                  <a:t>You can find the general solution of the linear second order differential equation </a:t>
                </a:r>
                <a14:m>
                  <m:oMath xmlns:m="http://schemas.openxmlformats.org/officeDocument/2006/math">
                    <m:r>
                      <a:rPr lang="en-GB" sz="1400" b="1" i="1">
                        <a:latin typeface="Cambria Math"/>
                      </a:rPr>
                      <m:t>𝒂</m:t>
                    </m:r>
                    <m:f>
                      <m:fPr>
                        <m:ctrlPr>
                          <a:rPr lang="en-GB" sz="1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1" i="1">
                                <a:latin typeface="Cambria Math"/>
                              </a:rPr>
                              <m:t>𝒅</m:t>
                            </m:r>
                          </m:e>
                          <m:sup>
                            <m:r>
                              <a:rPr lang="en-GB" sz="1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GB" sz="1400" b="1" i="1">
                            <a:latin typeface="Cambria Math"/>
                          </a:rPr>
                          <m:t>𝒚</m:t>
                        </m:r>
                      </m:num>
                      <m:den>
                        <m:sSup>
                          <m:sSupPr>
                            <m:ctrlPr>
                              <a:rPr lang="en-GB" sz="1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1" i="1">
                                <a:latin typeface="Cambria Math"/>
                              </a:rPr>
                              <m:t>𝒅𝒙</m:t>
                            </m:r>
                          </m:e>
                          <m:sup>
                            <m:r>
                              <a:rPr lang="en-GB" sz="1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GB" sz="1400" b="1" i="1">
                        <a:latin typeface="Cambria Math"/>
                      </a:rPr>
                      <m:t>+</m:t>
                    </m:r>
                    <m:r>
                      <a:rPr lang="en-GB" sz="1400" b="1" i="1">
                        <a:latin typeface="Cambria Math"/>
                      </a:rPr>
                      <m:t>𝒃</m:t>
                    </m:r>
                    <m:f>
                      <m:fPr>
                        <m:ctrlPr>
                          <a:rPr lang="en-GB" sz="1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>
                            <a:latin typeface="Cambria Math"/>
                          </a:rPr>
                          <m:t>𝒅𝒚</m:t>
                        </m:r>
                      </m:num>
                      <m:den>
                        <m:r>
                          <a:rPr lang="en-GB" sz="1400" b="1" i="1">
                            <a:latin typeface="Cambria Math"/>
                          </a:rPr>
                          <m:t>𝒅𝒙</m:t>
                        </m:r>
                      </m:den>
                    </m:f>
                    <m:r>
                      <a:rPr lang="en-GB" sz="1400" b="1" i="1">
                        <a:latin typeface="Cambria Math"/>
                      </a:rPr>
                      <m:t>+</m:t>
                    </m:r>
                    <m:r>
                      <a:rPr lang="en-GB" sz="1400" b="1" i="1">
                        <a:latin typeface="Cambria Math"/>
                      </a:rPr>
                      <m:t>𝒄𝒚</m:t>
                    </m:r>
                    <m:r>
                      <a:rPr lang="en-GB" sz="1400" b="1" i="1">
                        <a:latin typeface="Cambria Math"/>
                      </a:rPr>
                      <m:t>=</m:t>
                    </m:r>
                    <m:r>
                      <a:rPr lang="en-GB" sz="1400" b="1" i="1" smtClean="0">
                        <a:latin typeface="Cambria Math"/>
                      </a:rPr>
                      <m:t>𝒇</m:t>
                    </m:r>
                    <m:r>
                      <a:rPr lang="en-GB" sz="1400" b="1" i="1" smtClean="0">
                        <a:latin typeface="Cambria Math"/>
                      </a:rPr>
                      <m:t>(</m:t>
                    </m:r>
                    <m:r>
                      <a:rPr lang="en-GB" sz="1400" b="1" i="1" smtClean="0">
                        <a:latin typeface="Cambria Math"/>
                      </a:rPr>
                      <m:t>𝒙</m:t>
                    </m:r>
                    <m:r>
                      <a:rPr lang="en-GB" sz="1400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1400" b="1" dirty="0">
                    <a:latin typeface="Comic Sans MS" panose="030F0702030302020204" pitchFamily="66" charset="0"/>
                  </a:rPr>
                  <a:t>, where a, b and c are constants, by using y = complimentary function + particular integral</a:t>
                </a: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Find the general solution to the following differential equation:</a:t>
                </a:r>
              </a:p>
              <a:p>
                <a:pPr algn="ctr">
                  <a:buFont typeface="Wingdings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So we just need to find the Particular Integral</a:t>
                </a:r>
              </a:p>
              <a:p>
                <a:pPr algn="ctr">
                  <a:buFont typeface="Wingdings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600200"/>
                <a:ext cx="3420380" cy="4961148"/>
              </a:xfrm>
              <a:blipFill>
                <a:blip r:embed="rId2"/>
                <a:stretch>
                  <a:fillRect t="-738" r="-10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0" y="0"/>
                <a:ext cx="1435649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35649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1226" y="314576"/>
                <a:ext cx="1231619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(</m:t>
                      </m:r>
                      <m:r>
                        <a:rPr lang="en-US" sz="1400" i="1">
                          <a:latin typeface="Cambria Math"/>
                        </a:rPr>
                        <m:t>𝐴</m:t>
                      </m:r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𝐵𝑥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" y="314576"/>
                <a:ext cx="1231619" cy="307777"/>
              </a:xfrm>
              <a:prstGeom prst="rect">
                <a:avLst/>
              </a:prstGeom>
              <a:blipFill>
                <a:blip r:embed="rId4"/>
                <a:stretch>
                  <a:fillRect b="-37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1403648" y="0"/>
                <a:ext cx="1990288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𝑝𝑥</m:t>
                          </m:r>
                        </m:sup>
                      </m:sSup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𝐴𝑐𝑜𝑠𝑞𝑥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𝐵𝑠𝑖𝑛𝑞𝑥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0"/>
                <a:ext cx="1990288" cy="307777"/>
              </a:xfrm>
              <a:prstGeom prst="rect">
                <a:avLst/>
              </a:prstGeom>
              <a:blipFill>
                <a:blip r:embed="rId5"/>
                <a:stretch>
                  <a:fillRect b="-37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/>
              <p:cNvSpPr txBox="1"/>
              <p:nvPr/>
            </p:nvSpPr>
            <p:spPr>
              <a:xfrm>
                <a:off x="1007604" y="3861048"/>
                <a:ext cx="2275815" cy="586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𝑑𝑥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600" b="0" i="1" smtClean="0">
                          <a:latin typeface="Cambria Math"/>
                        </a:rPr>
                        <m:t>−5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/>
                        </a:rPr>
                        <m:t>+6</m:t>
                      </m:r>
                      <m:r>
                        <a:rPr lang="en-US" sz="1600" b="0" i="1" smtClean="0">
                          <a:latin typeface="Cambria Math"/>
                        </a:rPr>
                        <m:t>𝑦</m:t>
                      </m:r>
                      <m:r>
                        <a:rPr lang="en-US" sz="1600" b="0" i="1" smtClean="0">
                          <a:latin typeface="Cambria Math"/>
                        </a:rPr>
                        <m:t>=3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604" y="3861048"/>
                <a:ext cx="2275815" cy="586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/>
              <p:cNvSpPr txBox="1"/>
              <p:nvPr/>
            </p:nvSpPr>
            <p:spPr>
              <a:xfrm>
                <a:off x="3383868" y="0"/>
                <a:ext cx="1184683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𝑦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/>
                        </a:rPr>
                        <m:t>𝐶𝐹</m:t>
                      </m:r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  <m:r>
                        <a:rPr lang="en-US" sz="1400" b="0" i="1" smtClean="0">
                          <a:latin typeface="Cambria Math"/>
                        </a:rPr>
                        <m:t>𝑃𝐼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868" y="0"/>
                <a:ext cx="1184683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1258498" y="4593381"/>
                <a:ext cx="1661352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𝐶𝐹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498" y="4593381"/>
                <a:ext cx="1661352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7722428" y="1016732"/>
            <a:ext cx="1404156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Particular Integral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4103948" y="1556792"/>
                <a:ext cx="11026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948" y="1556792"/>
                <a:ext cx="1102610" cy="307777"/>
              </a:xfrm>
              <a:prstGeom prst="rect">
                <a:avLst/>
              </a:prstGeom>
              <a:blipFill>
                <a:blip r:embed="rId9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4067944" y="1988840"/>
                <a:ext cx="18723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𝐿𝑒𝑡</m:t>
                      </m:r>
                      <m:r>
                        <a:rPr lang="en-US" sz="1400" b="0" i="1" smtClean="0">
                          <a:latin typeface="Cambria Math"/>
                        </a:rPr>
                        <m:t> </m:t>
                      </m:r>
                      <m:r>
                        <a:rPr lang="en-US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1400" b="0" i="1" smtClean="0">
                          <a:latin typeface="Cambria Math"/>
                        </a:rPr>
                        <m:t>λ</m:t>
                      </m:r>
                      <m:sSup>
                        <m:sSupPr>
                          <m:ctrlPr>
                            <a:rPr lang="el-GR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𝑣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1988840"/>
                <a:ext cx="1872372" cy="307777"/>
              </a:xfrm>
              <a:prstGeom prst="rect">
                <a:avLst/>
              </a:prstGeom>
              <a:blipFill>
                <a:blip r:embed="rId10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5184068" y="1376772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We let y = </a:t>
            </a:r>
            <a:r>
              <a:rPr lang="el-GR" sz="1400" dirty="0">
                <a:solidFill>
                  <a:srgbClr val="FF0000"/>
                </a:solidFill>
              </a:rPr>
              <a:t>λ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x</a:t>
            </a:r>
            <a:r>
              <a:rPr lang="en-US" sz="14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+ </a:t>
            </a:r>
            <a:r>
              <a:rPr lang="el-GR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μ</a:t>
            </a:r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x + v 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as it is the same form as f(x)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4175956" y="2852936"/>
                <a:ext cx="16201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𝑦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1400" b="0" i="1" smtClean="0">
                          <a:latin typeface="Cambria Math"/>
                        </a:rPr>
                        <m:t>λ</m:t>
                      </m:r>
                      <m:sSup>
                        <m:sSupPr>
                          <m:ctrlPr>
                            <a:rPr lang="el-GR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𝑣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956" y="2852936"/>
                <a:ext cx="1620180" cy="307777"/>
              </a:xfrm>
              <a:prstGeom prst="rect">
                <a:avLst/>
              </a:prstGeom>
              <a:blipFill>
                <a:blip r:embed="rId11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4067944" y="3212976"/>
                <a:ext cx="1332148" cy="501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el-GR" sz="1400" i="1">
                          <a:latin typeface="Cambria Math"/>
                        </a:rPr>
                        <m:t>λ</m:t>
                      </m:r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3212976"/>
                <a:ext cx="1332148" cy="501356"/>
              </a:xfrm>
              <a:prstGeom prst="rect">
                <a:avLst/>
              </a:prstGeom>
              <a:blipFill>
                <a:blip r:embed="rId12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5724128" y="1916832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l-GR" sz="1400" dirty="0">
                <a:solidFill>
                  <a:srgbClr val="FF0000"/>
                </a:solidFill>
              </a:rPr>
              <a:t>λ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, </a:t>
            </a:r>
            <a:r>
              <a:rPr lang="el-GR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μ</a:t>
            </a:r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and v 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represent  constant values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3995936" y="3717032"/>
                <a:ext cx="972108" cy="524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el-GR" sz="1400" i="1">
                          <a:latin typeface="Cambria Math"/>
                        </a:rPr>
                        <m:t>λ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3717032"/>
                <a:ext cx="972108" cy="52456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5904148" y="3176972"/>
            <a:ext cx="1476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Differentiate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Arc 21"/>
          <p:cNvSpPr/>
          <p:nvPr/>
        </p:nvSpPr>
        <p:spPr>
          <a:xfrm>
            <a:off x="5652120" y="3032956"/>
            <a:ext cx="252028" cy="468052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5904148" y="3609020"/>
            <a:ext cx="1908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Differentiate again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4103948" y="2456892"/>
            <a:ext cx="468052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103948" y="4293096"/>
            <a:ext cx="468052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752020" y="2564904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Now differentiate this expression for y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5220072" y="4653136"/>
                <a:ext cx="2058833" cy="524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𝑑𝑥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−5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+6</m:t>
                      </m:r>
                      <m:r>
                        <a:rPr lang="en-US" sz="1400" b="0" i="1" smtClean="0">
                          <a:latin typeface="Cambria Math"/>
                        </a:rPr>
                        <m:t>𝑦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4653136"/>
                <a:ext cx="2058833" cy="52456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rc 30"/>
          <p:cNvSpPr/>
          <p:nvPr/>
        </p:nvSpPr>
        <p:spPr>
          <a:xfrm>
            <a:off x="5652120" y="3537012"/>
            <a:ext cx="252028" cy="468052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4031940" y="4365104"/>
            <a:ext cx="4896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You can substitute these into the differential equation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3743908" y="5301208"/>
                <a:ext cx="35643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el-GR" sz="1400" i="1">
                          <a:latin typeface="Cambria Math"/>
                        </a:rPr>
                        <m:t>λ</m:t>
                      </m:r>
                      <m:r>
                        <a:rPr lang="en-GB" sz="1400" b="0" i="0" smtClean="0">
                          <a:latin typeface="Cambria Math"/>
                        </a:rPr>
                        <m:t>−5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l-GR" sz="1400" i="1">
                              <a:latin typeface="Cambria Math"/>
                            </a:rPr>
                            <m:t>λ</m:t>
                          </m:r>
                          <m:r>
                            <a:rPr lang="en-GB" sz="1400" i="1">
                              <a:latin typeface="Cambria Math"/>
                            </a:rPr>
                            <m:t>𝑥</m:t>
                          </m:r>
                          <m:r>
                            <a:rPr lang="en-GB" sz="1400" i="1">
                              <a:latin typeface="Cambria Math"/>
                            </a:rPr>
                            <m:t>+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+6(</m:t>
                      </m:r>
                      <m:r>
                        <m:rPr>
                          <m:sty m:val="p"/>
                        </m:rPr>
                        <a:rPr lang="el-GR" sz="1400" i="1">
                          <a:latin typeface="Cambria Math"/>
                        </a:rPr>
                        <m:t>λ</m:t>
                      </m:r>
                      <m:sSup>
                        <m:sSupPr>
                          <m:ctrlPr>
                            <a:rPr lang="el-GR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i="1">
                          <a:latin typeface="Cambria Math"/>
                        </a:rPr>
                        <m:t>+</m:t>
                      </m:r>
                      <m:r>
                        <a:rPr lang="en-GB" sz="1400" i="1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i="1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GB" sz="14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1400" i="1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)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908" y="5301208"/>
                <a:ext cx="3564396" cy="307777"/>
              </a:xfrm>
              <a:prstGeom prst="rect">
                <a:avLst/>
              </a:prstGeom>
              <a:blipFill>
                <a:blip r:embed="rId1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Arc 33"/>
          <p:cNvSpPr/>
          <p:nvPr/>
        </p:nvSpPr>
        <p:spPr>
          <a:xfrm>
            <a:off x="7128284" y="4941168"/>
            <a:ext cx="252028" cy="468052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c 34"/>
          <p:cNvSpPr/>
          <p:nvPr/>
        </p:nvSpPr>
        <p:spPr>
          <a:xfrm>
            <a:off x="7128284" y="5445224"/>
            <a:ext cx="252028" cy="468052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7236296" y="5013176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Sub in differentials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36296" y="5445224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Multiply out the brackets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175956" y="1556792"/>
            <a:ext cx="936104" cy="32403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4283968" y="2852936"/>
            <a:ext cx="1404156" cy="32403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2807804" y="4041068"/>
            <a:ext cx="360040" cy="32403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>
                <a:off x="3815916" y="5769260"/>
                <a:ext cx="34203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el-GR" sz="1400" i="1" smtClean="0">
                          <a:latin typeface="Cambria Math"/>
                        </a:rPr>
                        <m:t>λ</m:t>
                      </m:r>
                      <m:r>
                        <a:rPr lang="en-GB" sz="1400" b="0" i="1" smtClean="0">
                          <a:latin typeface="Cambria Math"/>
                        </a:rPr>
                        <m:t>−10</m:t>
                      </m:r>
                      <m:r>
                        <m:rPr>
                          <m:sty m:val="p"/>
                        </m:rPr>
                        <a:rPr lang="el-GR" sz="1400" i="1">
                          <a:latin typeface="Cambria Math"/>
                        </a:rPr>
                        <m:t>λ</m:t>
                      </m:r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−5</m:t>
                      </m:r>
                      <m:r>
                        <a:rPr lang="en-GB" sz="1400" i="1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+6</m:t>
                      </m:r>
                      <m:r>
                        <m:rPr>
                          <m:sty m:val="p"/>
                        </m:rPr>
                        <a:rPr lang="el-GR" sz="1400" i="1">
                          <a:latin typeface="Cambria Math"/>
                        </a:rPr>
                        <m:t>λ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+6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+6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</a:rPr>
                            <m:t>3</m:t>
                          </m:r>
                          <m:r>
                            <a:rPr lang="en-GB" sz="14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5916" y="5769260"/>
                <a:ext cx="3420380" cy="307777"/>
              </a:xfrm>
              <a:prstGeom prst="rect">
                <a:avLst/>
              </a:prstGeom>
              <a:blipFill>
                <a:blip r:embed="rId16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4139952" y="3248980"/>
            <a:ext cx="1152128" cy="46805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5328084" y="4689140"/>
            <a:ext cx="360040" cy="50405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3887924" y="5337212"/>
            <a:ext cx="252028" cy="25202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4067944" y="3753036"/>
            <a:ext cx="828092" cy="50405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5976156" y="4725144"/>
            <a:ext cx="288032" cy="46805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6480212" y="4869160"/>
            <a:ext cx="180020" cy="21602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4427984" y="5337212"/>
            <a:ext cx="720080" cy="25202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5508104" y="5337212"/>
            <a:ext cx="1080120" cy="25202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Arc 51"/>
          <p:cNvSpPr/>
          <p:nvPr/>
        </p:nvSpPr>
        <p:spPr>
          <a:xfrm>
            <a:off x="7135375" y="5949280"/>
            <a:ext cx="252028" cy="468052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/>
          <p:cNvSpPr txBox="1"/>
          <p:nvPr/>
        </p:nvSpPr>
        <p:spPr>
          <a:xfrm>
            <a:off x="7272301" y="5877272"/>
            <a:ext cx="187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Group terms in x</a:t>
            </a:r>
            <a:r>
              <a:rPr lang="en-GB" sz="1200" baseline="300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2</a:t>
            </a:r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, x and constants separately</a:t>
            </a:r>
            <a:endParaRPr lang="en-GB" sz="1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/>
              <p:cNvSpPr txBox="1"/>
              <p:nvPr/>
            </p:nvSpPr>
            <p:spPr>
              <a:xfrm>
                <a:off x="3563888" y="6237312"/>
                <a:ext cx="37084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6</m:t>
                      </m:r>
                      <m:r>
                        <m:rPr>
                          <m:sty m:val="p"/>
                        </m:rPr>
                        <a:rPr lang="el-GR" sz="1400" i="1">
                          <a:latin typeface="Cambria Math"/>
                        </a:rPr>
                        <m:t>λ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+(6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−10</m:t>
                      </m:r>
                      <m:r>
                        <m:rPr>
                          <m:sty m:val="p"/>
                        </m:rPr>
                        <a:rPr lang="el-GR" sz="1400" i="1">
                          <a:latin typeface="Cambria Math"/>
                        </a:rPr>
                        <m:t>λ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+(2</m:t>
                      </m:r>
                      <m:r>
                        <m:rPr>
                          <m:sty m:val="p"/>
                        </m:rPr>
                        <a:rPr lang="el-GR" sz="1400" i="1">
                          <a:latin typeface="Cambria Math"/>
                        </a:rPr>
                        <m:t>λ</m:t>
                      </m:r>
                      <m:r>
                        <a:rPr lang="en-GB" sz="1400" b="0" i="1" smtClean="0">
                          <a:latin typeface="Cambria Math"/>
                        </a:rPr>
                        <m:t>−5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+6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)=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</a:rPr>
                            <m:t>3</m:t>
                          </m:r>
                          <m:r>
                            <a:rPr lang="en-GB" sz="14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6237312"/>
                <a:ext cx="3708412" cy="307777"/>
              </a:xfrm>
              <a:prstGeom prst="rect">
                <a:avLst/>
              </a:prstGeom>
              <a:blipFill>
                <a:blip r:embed="rId17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54"/>
          <p:cNvSpPr/>
          <p:nvPr/>
        </p:nvSpPr>
        <p:spPr>
          <a:xfrm>
            <a:off x="3887924" y="5805264"/>
            <a:ext cx="252028" cy="25202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4139952" y="5805264"/>
            <a:ext cx="576064" cy="25202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4716016" y="5805264"/>
            <a:ext cx="432048" cy="25202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/>
          <p:cNvSpPr/>
          <p:nvPr/>
        </p:nvSpPr>
        <p:spPr>
          <a:xfrm>
            <a:off x="5292080" y="5805264"/>
            <a:ext cx="432048" cy="25202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/>
          <p:cNvSpPr/>
          <p:nvPr/>
        </p:nvSpPr>
        <p:spPr>
          <a:xfrm>
            <a:off x="5868144" y="5805264"/>
            <a:ext cx="360040" cy="25202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/>
          <p:cNvSpPr/>
          <p:nvPr/>
        </p:nvSpPr>
        <p:spPr>
          <a:xfrm>
            <a:off x="6228184" y="5805264"/>
            <a:ext cx="396044" cy="25202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/>
          <p:cNvSpPr/>
          <p:nvPr/>
        </p:nvSpPr>
        <p:spPr>
          <a:xfrm>
            <a:off x="3707904" y="6273316"/>
            <a:ext cx="396044" cy="25202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4319972" y="6273316"/>
            <a:ext cx="936104" cy="25202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/>
          <p:cNvSpPr/>
          <p:nvPr/>
        </p:nvSpPr>
        <p:spPr>
          <a:xfrm>
            <a:off x="5472100" y="6273316"/>
            <a:ext cx="1116124" cy="25202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2">
            <a:extLst>
              <a:ext uri="{FF2B5EF4-FFF2-40B4-BE49-F238E27FC236}">
                <a16:creationId xmlns:a16="http://schemas.microsoft.com/office/drawing/2014/main" id="{92AA3371-6E86-4C17-9C70-016A887147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15695"/>
            <a:ext cx="7886700" cy="109176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3600" dirty="0">
                <a:latin typeface="Comic Sans MS" pitchFamily="66" charset="0"/>
              </a:rPr>
              <a:t>Methods in Differential Equations</a:t>
            </a:r>
          </a:p>
        </p:txBody>
      </p:sp>
      <p:sp>
        <p:nvSpPr>
          <p:cNvPr id="67" name="テキスト ボックス 3">
            <a:extLst>
              <a:ext uri="{FF2B5EF4-FFF2-40B4-BE49-F238E27FC236}">
                <a16:creationId xmlns:a16="http://schemas.microsoft.com/office/drawing/2014/main" id="{44CAE55A-3D28-498D-8480-5BA8C2E6238B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7C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33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6" grpId="0"/>
      <p:bldP spid="29" grpId="0"/>
      <p:bldP spid="30" grpId="0"/>
      <p:bldP spid="31" grpId="0" animBg="1"/>
      <p:bldP spid="32" grpId="0"/>
      <p:bldP spid="33" grpId="0"/>
      <p:bldP spid="34" grpId="0" animBg="1"/>
      <p:bldP spid="35" grpId="0" animBg="1"/>
      <p:bldP spid="36" grpId="0"/>
      <p:bldP spid="37" grpId="0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/>
      <p:bldP spid="42" grpId="0" animBg="1"/>
      <p:bldP spid="42" grpId="1" animBg="1"/>
      <p:bldP spid="43" grpId="0" animBg="1"/>
      <p:bldP spid="43" grpId="1" animBg="1"/>
      <p:bldP spid="45" grpId="0" animBg="1"/>
      <p:bldP spid="45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3" grpId="0"/>
      <p:bldP spid="54" grpId="0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600200"/>
                <a:ext cx="3420380" cy="49611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anose="030F0702030302020204" pitchFamily="66" charset="0"/>
                  </a:rPr>
                  <a:t>You can find the general solution of the linear second order differential equation </a:t>
                </a:r>
                <a14:m>
                  <m:oMath xmlns:m="http://schemas.openxmlformats.org/officeDocument/2006/math">
                    <m:r>
                      <a:rPr lang="en-GB" sz="1400" b="1" i="1">
                        <a:latin typeface="Cambria Math"/>
                      </a:rPr>
                      <m:t>𝒂</m:t>
                    </m:r>
                    <m:f>
                      <m:fPr>
                        <m:ctrlPr>
                          <a:rPr lang="en-GB" sz="1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1" i="1">
                                <a:latin typeface="Cambria Math"/>
                              </a:rPr>
                              <m:t>𝒅</m:t>
                            </m:r>
                          </m:e>
                          <m:sup>
                            <m:r>
                              <a:rPr lang="en-GB" sz="1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GB" sz="1400" b="1" i="1">
                            <a:latin typeface="Cambria Math"/>
                          </a:rPr>
                          <m:t>𝒚</m:t>
                        </m:r>
                      </m:num>
                      <m:den>
                        <m:sSup>
                          <m:sSupPr>
                            <m:ctrlPr>
                              <a:rPr lang="en-GB" sz="1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1" i="1">
                                <a:latin typeface="Cambria Math"/>
                              </a:rPr>
                              <m:t>𝒅𝒙</m:t>
                            </m:r>
                          </m:e>
                          <m:sup>
                            <m:r>
                              <a:rPr lang="en-GB" sz="1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GB" sz="1400" b="1" i="1">
                        <a:latin typeface="Cambria Math"/>
                      </a:rPr>
                      <m:t>+</m:t>
                    </m:r>
                    <m:r>
                      <a:rPr lang="en-GB" sz="1400" b="1" i="1">
                        <a:latin typeface="Cambria Math"/>
                      </a:rPr>
                      <m:t>𝒃</m:t>
                    </m:r>
                    <m:f>
                      <m:fPr>
                        <m:ctrlPr>
                          <a:rPr lang="en-GB" sz="1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>
                            <a:latin typeface="Cambria Math"/>
                          </a:rPr>
                          <m:t>𝒅𝒚</m:t>
                        </m:r>
                      </m:num>
                      <m:den>
                        <m:r>
                          <a:rPr lang="en-GB" sz="1400" b="1" i="1">
                            <a:latin typeface="Cambria Math"/>
                          </a:rPr>
                          <m:t>𝒅𝒙</m:t>
                        </m:r>
                      </m:den>
                    </m:f>
                    <m:r>
                      <a:rPr lang="en-GB" sz="1400" b="1" i="1">
                        <a:latin typeface="Cambria Math"/>
                      </a:rPr>
                      <m:t>+</m:t>
                    </m:r>
                    <m:r>
                      <a:rPr lang="en-GB" sz="1400" b="1" i="1">
                        <a:latin typeface="Cambria Math"/>
                      </a:rPr>
                      <m:t>𝒄𝒚</m:t>
                    </m:r>
                    <m:r>
                      <a:rPr lang="en-GB" sz="1400" b="1" i="1">
                        <a:latin typeface="Cambria Math"/>
                      </a:rPr>
                      <m:t>=</m:t>
                    </m:r>
                    <m:r>
                      <a:rPr lang="en-GB" sz="1400" b="1" i="1" smtClean="0">
                        <a:latin typeface="Cambria Math"/>
                      </a:rPr>
                      <m:t>𝒇</m:t>
                    </m:r>
                    <m:r>
                      <a:rPr lang="en-GB" sz="1400" b="1" i="1" smtClean="0">
                        <a:latin typeface="Cambria Math"/>
                      </a:rPr>
                      <m:t>(</m:t>
                    </m:r>
                    <m:r>
                      <a:rPr lang="en-GB" sz="1400" b="1" i="1" smtClean="0">
                        <a:latin typeface="Cambria Math"/>
                      </a:rPr>
                      <m:t>𝒙</m:t>
                    </m:r>
                    <m:r>
                      <a:rPr lang="en-GB" sz="1400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1400" b="1" dirty="0">
                    <a:latin typeface="Comic Sans MS" panose="030F0702030302020204" pitchFamily="66" charset="0"/>
                  </a:rPr>
                  <a:t>, where a, b and c are constants, by using y = complimentary function + particular integral</a:t>
                </a: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Find the general solution to the following differential equation:</a:t>
                </a:r>
              </a:p>
              <a:p>
                <a:pPr algn="ctr">
                  <a:buFont typeface="Wingdings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So we just need to find the Particular Integral</a:t>
                </a:r>
              </a:p>
              <a:p>
                <a:pPr algn="ctr">
                  <a:buFont typeface="Wingdings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600200"/>
                <a:ext cx="3420380" cy="4961148"/>
              </a:xfrm>
              <a:blipFill>
                <a:blip r:embed="rId2"/>
                <a:stretch>
                  <a:fillRect t="-738" r="-10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0" y="0"/>
                <a:ext cx="1435649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35649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1226" y="314576"/>
                <a:ext cx="1231619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(</m:t>
                      </m:r>
                      <m:r>
                        <a:rPr lang="en-US" sz="1400" i="1">
                          <a:latin typeface="Cambria Math"/>
                        </a:rPr>
                        <m:t>𝐴</m:t>
                      </m:r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𝐵𝑥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" y="314576"/>
                <a:ext cx="1231619" cy="307777"/>
              </a:xfrm>
              <a:prstGeom prst="rect">
                <a:avLst/>
              </a:prstGeom>
              <a:blipFill>
                <a:blip r:embed="rId4"/>
                <a:stretch>
                  <a:fillRect b="-37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1403648" y="0"/>
                <a:ext cx="1990288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𝑝𝑥</m:t>
                          </m:r>
                        </m:sup>
                      </m:sSup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𝐴𝑐𝑜𝑠𝑞𝑥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𝐵𝑠𝑖𝑛𝑞𝑥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0"/>
                <a:ext cx="1990288" cy="307777"/>
              </a:xfrm>
              <a:prstGeom prst="rect">
                <a:avLst/>
              </a:prstGeom>
              <a:blipFill>
                <a:blip r:embed="rId5"/>
                <a:stretch>
                  <a:fillRect b="-37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/>
              <p:cNvSpPr txBox="1"/>
              <p:nvPr/>
            </p:nvSpPr>
            <p:spPr>
              <a:xfrm>
                <a:off x="1007604" y="3861048"/>
                <a:ext cx="2275815" cy="586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𝑑𝑥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600" b="0" i="1" smtClean="0">
                          <a:latin typeface="Cambria Math"/>
                        </a:rPr>
                        <m:t>−5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/>
                        </a:rPr>
                        <m:t>+6</m:t>
                      </m:r>
                      <m:r>
                        <a:rPr lang="en-US" sz="1600" b="0" i="1" smtClean="0">
                          <a:latin typeface="Cambria Math"/>
                        </a:rPr>
                        <m:t>𝑦</m:t>
                      </m:r>
                      <m:r>
                        <a:rPr lang="en-US" sz="1600" b="0" i="1" smtClean="0">
                          <a:latin typeface="Cambria Math"/>
                        </a:rPr>
                        <m:t>=3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604" y="3861048"/>
                <a:ext cx="2275815" cy="586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/>
              <p:cNvSpPr txBox="1"/>
              <p:nvPr/>
            </p:nvSpPr>
            <p:spPr>
              <a:xfrm>
                <a:off x="3383868" y="0"/>
                <a:ext cx="1184683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𝑦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/>
                        </a:rPr>
                        <m:t>𝐶𝐹</m:t>
                      </m:r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  <m:r>
                        <a:rPr lang="en-US" sz="1400" b="0" i="1" smtClean="0">
                          <a:latin typeface="Cambria Math"/>
                        </a:rPr>
                        <m:t>𝑃𝐼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868" y="0"/>
                <a:ext cx="1184683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1258498" y="4593381"/>
                <a:ext cx="1661352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𝐶𝐹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498" y="4593381"/>
                <a:ext cx="1661352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7722428" y="1016732"/>
            <a:ext cx="1404156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Particular Integral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4103948" y="1556792"/>
                <a:ext cx="11026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948" y="1556792"/>
                <a:ext cx="1102610" cy="307777"/>
              </a:xfrm>
              <a:prstGeom prst="rect">
                <a:avLst/>
              </a:prstGeom>
              <a:blipFill>
                <a:blip r:embed="rId9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4067944" y="1988840"/>
                <a:ext cx="18723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𝐿𝑒𝑡</m:t>
                      </m:r>
                      <m:r>
                        <a:rPr lang="en-US" sz="1400" b="0" i="1" smtClean="0">
                          <a:latin typeface="Cambria Math"/>
                        </a:rPr>
                        <m:t> </m:t>
                      </m:r>
                      <m:r>
                        <a:rPr lang="en-US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1400" b="0" i="1" smtClean="0">
                          <a:latin typeface="Cambria Math"/>
                        </a:rPr>
                        <m:t>λ</m:t>
                      </m:r>
                      <m:sSup>
                        <m:sSupPr>
                          <m:ctrlPr>
                            <a:rPr lang="el-GR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𝑣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1988840"/>
                <a:ext cx="1872372" cy="307777"/>
              </a:xfrm>
              <a:prstGeom prst="rect">
                <a:avLst/>
              </a:prstGeom>
              <a:blipFill>
                <a:blip r:embed="rId10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5184068" y="1376772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We let y = </a:t>
            </a:r>
            <a:r>
              <a:rPr lang="el-GR" sz="1400" dirty="0">
                <a:solidFill>
                  <a:srgbClr val="FF0000"/>
                </a:solidFill>
              </a:rPr>
              <a:t>λ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x</a:t>
            </a:r>
            <a:r>
              <a:rPr lang="en-US" sz="14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+ </a:t>
            </a:r>
            <a:r>
              <a:rPr lang="el-GR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μ</a:t>
            </a:r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x + v 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as it is the same form as f(x)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24128" y="1916832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l-GR" sz="1400" dirty="0">
                <a:solidFill>
                  <a:srgbClr val="FF0000"/>
                </a:solidFill>
              </a:rPr>
              <a:t>λ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, </a:t>
            </a:r>
            <a:r>
              <a:rPr lang="el-GR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μ</a:t>
            </a:r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and v 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represent  constant values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4103948" y="2456892"/>
            <a:ext cx="468052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/>
              <p:cNvSpPr txBox="1"/>
              <p:nvPr/>
            </p:nvSpPr>
            <p:spPr>
              <a:xfrm>
                <a:off x="3959932" y="2600908"/>
                <a:ext cx="37084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6</m:t>
                      </m:r>
                      <m:r>
                        <m:rPr>
                          <m:sty m:val="p"/>
                        </m:rPr>
                        <a:rPr lang="el-GR" sz="1400" i="1">
                          <a:latin typeface="Cambria Math"/>
                        </a:rPr>
                        <m:t>λ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+(6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−10</m:t>
                      </m:r>
                      <m:r>
                        <m:rPr>
                          <m:sty m:val="p"/>
                        </m:rPr>
                        <a:rPr lang="el-GR" sz="1400" i="1">
                          <a:latin typeface="Cambria Math"/>
                        </a:rPr>
                        <m:t>λ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+(2</m:t>
                      </m:r>
                      <m:r>
                        <m:rPr>
                          <m:sty m:val="p"/>
                        </m:rPr>
                        <a:rPr lang="el-GR" sz="1400" i="1">
                          <a:latin typeface="Cambria Math"/>
                        </a:rPr>
                        <m:t>λ</m:t>
                      </m:r>
                      <m:r>
                        <a:rPr lang="en-GB" sz="1400" b="0" i="1" smtClean="0">
                          <a:latin typeface="Cambria Math"/>
                        </a:rPr>
                        <m:t>−5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+6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)=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</a:rPr>
                            <m:t>3</m:t>
                          </m:r>
                          <m:r>
                            <a:rPr lang="en-GB" sz="14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932" y="2600908"/>
                <a:ext cx="3708412" cy="307777"/>
              </a:xfrm>
              <a:prstGeom prst="rect">
                <a:avLst/>
              </a:prstGeom>
              <a:blipFill>
                <a:blip r:embed="rId11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c 19"/>
          <p:cNvSpPr/>
          <p:nvPr/>
        </p:nvSpPr>
        <p:spPr>
          <a:xfrm>
            <a:off x="7452320" y="2780928"/>
            <a:ext cx="252028" cy="396044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7667836" y="2780928"/>
            <a:ext cx="1476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Compare coefficients of x</a:t>
            </a:r>
            <a:r>
              <a:rPr lang="en-GB" sz="1200" baseline="300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2</a:t>
            </a:r>
            <a:endParaRPr lang="en-GB" sz="1200" baseline="30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67944" y="2636912"/>
            <a:ext cx="432048" cy="25202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7200292" y="2636912"/>
            <a:ext cx="360040" cy="25202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6660232" y="2996952"/>
                <a:ext cx="8280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6</m:t>
                      </m:r>
                      <m:r>
                        <m:rPr>
                          <m:sty m:val="p"/>
                        </m:rPr>
                        <a:rPr lang="el-GR" sz="1400" i="1">
                          <a:latin typeface="Cambria Math"/>
                        </a:rPr>
                        <m:t>λ</m:t>
                      </m:r>
                      <m:r>
                        <a:rPr lang="en-GB" sz="1400" b="0" i="1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2996952"/>
                <a:ext cx="828092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6696236" y="3284984"/>
                <a:ext cx="864096" cy="514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i="1" smtClean="0">
                          <a:latin typeface="Cambria Math"/>
                        </a:rPr>
                        <m:t>λ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236" y="3284984"/>
                <a:ext cx="864096" cy="5142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c 28"/>
          <p:cNvSpPr/>
          <p:nvPr/>
        </p:nvSpPr>
        <p:spPr>
          <a:xfrm>
            <a:off x="7452320" y="3176972"/>
            <a:ext cx="252028" cy="396044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7632340" y="3248980"/>
            <a:ext cx="6840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Solve</a:t>
            </a:r>
            <a:endParaRPr lang="en-GB" sz="1200" baseline="30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3975522" y="3897052"/>
                <a:ext cx="37084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6</m:t>
                      </m:r>
                      <m:r>
                        <m:rPr>
                          <m:sty m:val="p"/>
                        </m:rPr>
                        <a:rPr lang="el-GR" sz="1400" i="1">
                          <a:latin typeface="Cambria Math"/>
                        </a:rPr>
                        <m:t>λ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+(6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−10</m:t>
                      </m:r>
                      <m:r>
                        <m:rPr>
                          <m:sty m:val="p"/>
                        </m:rPr>
                        <a:rPr lang="el-GR" sz="1400" i="1">
                          <a:latin typeface="Cambria Math"/>
                        </a:rPr>
                        <m:t>λ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+(2</m:t>
                      </m:r>
                      <m:r>
                        <m:rPr>
                          <m:sty m:val="p"/>
                        </m:rPr>
                        <a:rPr lang="el-GR" sz="1400" i="1">
                          <a:latin typeface="Cambria Math"/>
                        </a:rPr>
                        <m:t>λ</m:t>
                      </m:r>
                      <m:r>
                        <a:rPr lang="en-GB" sz="1400" b="0" i="1" smtClean="0">
                          <a:latin typeface="Cambria Math"/>
                        </a:rPr>
                        <m:t>−5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+6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)=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</a:rPr>
                            <m:t>3</m:t>
                          </m:r>
                          <m:r>
                            <a:rPr lang="en-GB" sz="14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5522" y="3897052"/>
                <a:ext cx="3708412" cy="307777"/>
              </a:xfrm>
              <a:prstGeom prst="rect">
                <a:avLst/>
              </a:prstGeom>
              <a:blipFill>
                <a:blip r:embed="rId14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Arc 31"/>
          <p:cNvSpPr/>
          <p:nvPr/>
        </p:nvSpPr>
        <p:spPr>
          <a:xfrm>
            <a:off x="7465394" y="4077072"/>
            <a:ext cx="252028" cy="396044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7667836" y="4005064"/>
            <a:ext cx="1476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Compare coefficients of x</a:t>
            </a:r>
            <a:endParaRPr lang="en-GB" sz="1200" baseline="30000" dirty="0">
              <a:solidFill>
                <a:srgbClr val="FF0000"/>
              </a:solidFill>
            </a:endParaRPr>
          </a:p>
        </p:txBody>
      </p:sp>
      <p:sp>
        <p:nvSpPr>
          <p:cNvPr id="34" name="Arc 33"/>
          <p:cNvSpPr/>
          <p:nvPr/>
        </p:nvSpPr>
        <p:spPr>
          <a:xfrm>
            <a:off x="7465394" y="4473116"/>
            <a:ext cx="252028" cy="396044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7645414" y="4437112"/>
            <a:ext cx="1498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Use the value of </a:t>
            </a:r>
            <a:r>
              <a:rPr lang="el-GR" sz="1200" dirty="0">
                <a:solidFill>
                  <a:srgbClr val="FF0000"/>
                </a:solidFill>
                <a:sym typeface="Wingdings" panose="05000000000000000000" pitchFamily="2" charset="2"/>
              </a:rPr>
              <a:t>λ</a:t>
            </a:r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to help solve</a:t>
            </a:r>
            <a:endParaRPr lang="en-GB" sz="1200" baseline="30000" dirty="0">
              <a:solidFill>
                <a:srgbClr val="FF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731606" y="3933056"/>
            <a:ext cx="792088" cy="25202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6171766" y="4293096"/>
                <a:ext cx="13885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  <a:ea typeface="Cambria Math"/>
                        </a:rPr>
                        <m:t>6</m:t>
                      </m:r>
                      <m:r>
                        <a:rPr lang="en-GB" sz="140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i="1" smtClean="0">
                          <a:latin typeface="Cambria Math"/>
                          <a:ea typeface="Cambria Math"/>
                        </a:rPr>
                        <m:t>−10</m:t>
                      </m:r>
                      <m:r>
                        <m:rPr>
                          <m:sty m:val="p"/>
                        </m:rPr>
                        <a:rPr lang="el-GR" sz="1400" i="1">
                          <a:latin typeface="Cambria Math"/>
                        </a:rPr>
                        <m:t>λ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1766" y="4293096"/>
                <a:ext cx="1388566" cy="307777"/>
              </a:xfrm>
              <a:prstGeom prst="rect">
                <a:avLst/>
              </a:prstGeom>
              <a:blipFill>
                <a:blip r:embed="rId15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/>
              <p:cNvSpPr txBox="1"/>
              <p:nvPr/>
            </p:nvSpPr>
            <p:spPr>
              <a:xfrm>
                <a:off x="6804248" y="4581128"/>
                <a:ext cx="684076" cy="514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4581128"/>
                <a:ext cx="684076" cy="51424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>
                <a:off x="3953127" y="5193196"/>
                <a:ext cx="37084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6</m:t>
                      </m:r>
                      <m:r>
                        <m:rPr>
                          <m:sty m:val="p"/>
                        </m:rPr>
                        <a:rPr lang="el-GR" sz="1400" i="1">
                          <a:latin typeface="Cambria Math"/>
                        </a:rPr>
                        <m:t>λ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+(6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−10</m:t>
                      </m:r>
                      <m:r>
                        <m:rPr>
                          <m:sty m:val="p"/>
                        </m:rPr>
                        <a:rPr lang="el-GR" sz="1400" i="1">
                          <a:latin typeface="Cambria Math"/>
                        </a:rPr>
                        <m:t>λ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+(2</m:t>
                      </m:r>
                      <m:r>
                        <m:rPr>
                          <m:sty m:val="p"/>
                        </m:rPr>
                        <a:rPr lang="el-GR" sz="1400" i="1">
                          <a:latin typeface="Cambria Math"/>
                        </a:rPr>
                        <m:t>λ</m:t>
                      </m:r>
                      <m:r>
                        <a:rPr lang="en-GB" sz="1400" b="0" i="1" smtClean="0">
                          <a:latin typeface="Cambria Math"/>
                        </a:rPr>
                        <m:t>−5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+6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)=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</a:rPr>
                            <m:t>3</m:t>
                          </m:r>
                          <m:r>
                            <a:rPr lang="en-GB" sz="14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127" y="5193196"/>
                <a:ext cx="3708412" cy="307777"/>
              </a:xfrm>
              <a:prstGeom prst="rect">
                <a:avLst/>
              </a:prstGeom>
              <a:blipFill>
                <a:blip r:embed="rId1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Arc 41"/>
          <p:cNvSpPr/>
          <p:nvPr/>
        </p:nvSpPr>
        <p:spPr>
          <a:xfrm>
            <a:off x="7442999" y="5373216"/>
            <a:ext cx="252028" cy="396044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7668344" y="5337212"/>
            <a:ext cx="90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Compare constants</a:t>
            </a:r>
            <a:endParaRPr lang="en-GB" sz="1200" baseline="30000" dirty="0">
              <a:solidFill>
                <a:srgbClr val="FF0000"/>
              </a:solidFill>
            </a:endParaRPr>
          </a:p>
        </p:txBody>
      </p:sp>
      <p:sp>
        <p:nvSpPr>
          <p:cNvPr id="44" name="Arc 43"/>
          <p:cNvSpPr/>
          <p:nvPr/>
        </p:nvSpPr>
        <p:spPr>
          <a:xfrm>
            <a:off x="7452320" y="5841268"/>
            <a:ext cx="252028" cy="396044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7632340" y="5805264"/>
            <a:ext cx="1623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Use the values of </a:t>
            </a:r>
            <a:r>
              <a:rPr lang="el-GR" sz="1200" dirty="0">
                <a:solidFill>
                  <a:srgbClr val="FF0000"/>
                </a:solidFill>
                <a:sym typeface="Wingdings" panose="05000000000000000000" pitchFamily="2" charset="2"/>
              </a:rPr>
              <a:t>λ</a:t>
            </a:r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and </a:t>
            </a:r>
            <a:r>
              <a:rPr lang="el-GR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μ</a:t>
            </a:r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to help solve</a:t>
            </a:r>
            <a:endParaRPr lang="en-GB" sz="1200" baseline="30000" dirty="0">
              <a:solidFill>
                <a:srgbClr val="FF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868144" y="5229200"/>
            <a:ext cx="1116124" cy="25202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/>
              <p:cNvSpPr txBox="1"/>
              <p:nvPr/>
            </p:nvSpPr>
            <p:spPr>
              <a:xfrm>
                <a:off x="5904148" y="5625244"/>
                <a:ext cx="154817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el-GR" sz="1400" i="1">
                          <a:latin typeface="Cambria Math"/>
                        </a:rPr>
                        <m:t>λ</m:t>
                      </m:r>
                      <m:r>
                        <a:rPr lang="en-GB" sz="1400" b="0" i="1" smtClean="0">
                          <a:latin typeface="Cambria Math"/>
                        </a:rPr>
                        <m:t>−5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+6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148" y="5625244"/>
                <a:ext cx="1548172" cy="307777"/>
              </a:xfrm>
              <a:prstGeom prst="rect">
                <a:avLst/>
              </a:prstGeom>
              <a:blipFill>
                <a:blip r:embed="rId18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/>
              <p:cNvSpPr txBox="1"/>
              <p:nvPr/>
            </p:nvSpPr>
            <p:spPr>
              <a:xfrm>
                <a:off x="6768244" y="5949280"/>
                <a:ext cx="828092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19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8244" y="5949280"/>
                <a:ext cx="828092" cy="497059"/>
              </a:xfrm>
              <a:prstGeom prst="rect">
                <a:avLst/>
              </a:prstGeom>
              <a:blipFill>
                <a:blip r:embed="rId19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/>
              <p:cNvSpPr txBox="1"/>
              <p:nvPr/>
            </p:nvSpPr>
            <p:spPr>
              <a:xfrm>
                <a:off x="1187624" y="6021288"/>
                <a:ext cx="1819472" cy="5014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𝑃𝐼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l-GR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19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6021288"/>
                <a:ext cx="1819472" cy="501419"/>
              </a:xfrm>
              <a:prstGeom prst="rect">
                <a:avLst/>
              </a:prstGeom>
              <a:blipFill>
                <a:blip r:embed="rId20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/>
              <p:cNvSpPr txBox="1"/>
              <p:nvPr/>
            </p:nvSpPr>
            <p:spPr>
              <a:xfrm>
                <a:off x="1331640" y="5625244"/>
                <a:ext cx="16510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𝑃𝐼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1400" b="0" i="1" smtClean="0">
                          <a:latin typeface="Cambria Math"/>
                        </a:rPr>
                        <m:t>λ</m:t>
                      </m:r>
                      <m:sSup>
                        <m:sSupPr>
                          <m:ctrlPr>
                            <a:rPr lang="el-GR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𝑣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5625244"/>
                <a:ext cx="1651029" cy="307777"/>
              </a:xfrm>
              <a:prstGeom prst="rect">
                <a:avLst/>
              </a:prstGeom>
              <a:blipFill>
                <a:blip r:embed="rId21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/>
          <p:cNvSpPr/>
          <p:nvPr/>
        </p:nvSpPr>
        <p:spPr>
          <a:xfrm>
            <a:off x="6876256" y="3320988"/>
            <a:ext cx="540060" cy="46805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6912260" y="4617132"/>
            <a:ext cx="540060" cy="46805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/>
          <p:cNvSpPr/>
          <p:nvPr/>
        </p:nvSpPr>
        <p:spPr>
          <a:xfrm>
            <a:off x="6912260" y="5985284"/>
            <a:ext cx="576064" cy="46805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1223628" y="5625244"/>
            <a:ext cx="1764196" cy="93610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2">
            <a:extLst>
              <a:ext uri="{FF2B5EF4-FFF2-40B4-BE49-F238E27FC236}">
                <a16:creationId xmlns:a16="http://schemas.microsoft.com/office/drawing/2014/main" id="{DEA465A9-4EF6-4EAC-959C-F1ED67B18C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15695"/>
            <a:ext cx="7886700" cy="109176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3600" dirty="0">
                <a:latin typeface="Comic Sans MS" pitchFamily="66" charset="0"/>
              </a:rPr>
              <a:t>Methods in Differential Equations</a:t>
            </a:r>
          </a:p>
        </p:txBody>
      </p:sp>
      <p:sp>
        <p:nvSpPr>
          <p:cNvPr id="57" name="テキスト ボックス 3">
            <a:extLst>
              <a:ext uri="{FF2B5EF4-FFF2-40B4-BE49-F238E27FC236}">
                <a16:creationId xmlns:a16="http://schemas.microsoft.com/office/drawing/2014/main" id="{A8F4E32A-4F32-4442-9734-2FC616CC6CD7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7C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54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5" grpId="0" animBg="1"/>
      <p:bldP spid="5" grpId="1" animBg="1"/>
      <p:bldP spid="22" grpId="0" animBg="1"/>
      <p:bldP spid="22" grpId="1" animBg="1"/>
      <p:bldP spid="26" grpId="0"/>
      <p:bldP spid="28" grpId="0"/>
      <p:bldP spid="29" grpId="0" animBg="1"/>
      <p:bldP spid="30" grpId="0"/>
      <p:bldP spid="31" grpId="0"/>
      <p:bldP spid="32" grpId="0" animBg="1"/>
      <p:bldP spid="33" grpId="0"/>
      <p:bldP spid="34" grpId="0" animBg="1"/>
      <p:bldP spid="35" grpId="0"/>
      <p:bldP spid="37" grpId="0" animBg="1"/>
      <p:bldP spid="37" grpId="1" animBg="1"/>
      <p:bldP spid="39" grpId="0"/>
      <p:bldP spid="40" grpId="0"/>
      <p:bldP spid="41" grpId="0"/>
      <p:bldP spid="42" grpId="0" animBg="1"/>
      <p:bldP spid="43" grpId="0"/>
      <p:bldP spid="44" grpId="0" animBg="1"/>
      <p:bldP spid="46" grpId="0"/>
      <p:bldP spid="47" grpId="0" animBg="1"/>
      <p:bldP spid="47" grpId="1" animBg="1"/>
      <p:bldP spid="48" grpId="0"/>
      <p:bldP spid="49" grpId="0"/>
      <p:bldP spid="50" grpId="0"/>
      <p:bldP spid="51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600200"/>
                <a:ext cx="3420380" cy="49611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anose="030F0702030302020204" pitchFamily="66" charset="0"/>
                  </a:rPr>
                  <a:t>You can find the general solution of the linear second order differential equation </a:t>
                </a:r>
                <a14:m>
                  <m:oMath xmlns:m="http://schemas.openxmlformats.org/officeDocument/2006/math">
                    <m:r>
                      <a:rPr lang="en-GB" sz="1400" b="1" i="1">
                        <a:latin typeface="Cambria Math"/>
                      </a:rPr>
                      <m:t>𝒂</m:t>
                    </m:r>
                    <m:f>
                      <m:fPr>
                        <m:ctrlPr>
                          <a:rPr lang="en-GB" sz="1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1" i="1">
                                <a:latin typeface="Cambria Math"/>
                              </a:rPr>
                              <m:t>𝒅</m:t>
                            </m:r>
                          </m:e>
                          <m:sup>
                            <m:r>
                              <a:rPr lang="en-GB" sz="1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GB" sz="1400" b="1" i="1">
                            <a:latin typeface="Cambria Math"/>
                          </a:rPr>
                          <m:t>𝒚</m:t>
                        </m:r>
                      </m:num>
                      <m:den>
                        <m:sSup>
                          <m:sSupPr>
                            <m:ctrlPr>
                              <a:rPr lang="en-GB" sz="1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1" i="1">
                                <a:latin typeface="Cambria Math"/>
                              </a:rPr>
                              <m:t>𝒅𝒙</m:t>
                            </m:r>
                          </m:e>
                          <m:sup>
                            <m:r>
                              <a:rPr lang="en-GB" sz="1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GB" sz="1400" b="1" i="1">
                        <a:latin typeface="Cambria Math"/>
                      </a:rPr>
                      <m:t>+</m:t>
                    </m:r>
                    <m:r>
                      <a:rPr lang="en-GB" sz="1400" b="1" i="1">
                        <a:latin typeface="Cambria Math"/>
                      </a:rPr>
                      <m:t>𝒃</m:t>
                    </m:r>
                    <m:f>
                      <m:fPr>
                        <m:ctrlPr>
                          <a:rPr lang="en-GB" sz="1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>
                            <a:latin typeface="Cambria Math"/>
                          </a:rPr>
                          <m:t>𝒅𝒚</m:t>
                        </m:r>
                      </m:num>
                      <m:den>
                        <m:r>
                          <a:rPr lang="en-GB" sz="1400" b="1" i="1">
                            <a:latin typeface="Cambria Math"/>
                          </a:rPr>
                          <m:t>𝒅𝒙</m:t>
                        </m:r>
                      </m:den>
                    </m:f>
                    <m:r>
                      <a:rPr lang="en-GB" sz="1400" b="1" i="1">
                        <a:latin typeface="Cambria Math"/>
                      </a:rPr>
                      <m:t>+</m:t>
                    </m:r>
                    <m:r>
                      <a:rPr lang="en-GB" sz="1400" b="1" i="1">
                        <a:latin typeface="Cambria Math"/>
                      </a:rPr>
                      <m:t>𝒄𝒚</m:t>
                    </m:r>
                    <m:r>
                      <a:rPr lang="en-GB" sz="1400" b="1" i="1">
                        <a:latin typeface="Cambria Math"/>
                      </a:rPr>
                      <m:t>=</m:t>
                    </m:r>
                    <m:r>
                      <a:rPr lang="en-GB" sz="1400" b="1" i="1" smtClean="0">
                        <a:latin typeface="Cambria Math"/>
                      </a:rPr>
                      <m:t>𝒇</m:t>
                    </m:r>
                    <m:r>
                      <a:rPr lang="en-GB" sz="1400" b="1" i="1" smtClean="0">
                        <a:latin typeface="Cambria Math"/>
                      </a:rPr>
                      <m:t>(</m:t>
                    </m:r>
                    <m:r>
                      <a:rPr lang="en-GB" sz="1400" b="1" i="1" smtClean="0">
                        <a:latin typeface="Cambria Math"/>
                      </a:rPr>
                      <m:t>𝒙</m:t>
                    </m:r>
                    <m:r>
                      <a:rPr lang="en-GB" sz="1400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1400" b="1" dirty="0">
                    <a:latin typeface="Comic Sans MS" panose="030F0702030302020204" pitchFamily="66" charset="0"/>
                  </a:rPr>
                  <a:t>, where a, b and c are constants, by using y = complimentary function + particular integral</a:t>
                </a: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Find the general solution to the following differential equation:</a:t>
                </a:r>
              </a:p>
              <a:p>
                <a:pPr algn="ctr">
                  <a:buFont typeface="Wingdings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So we just need to find the Particular Integral</a:t>
                </a:r>
              </a:p>
              <a:p>
                <a:pPr algn="ctr">
                  <a:buFont typeface="Wingdings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600200"/>
                <a:ext cx="3420380" cy="4961148"/>
              </a:xfrm>
              <a:blipFill>
                <a:blip r:embed="rId2"/>
                <a:stretch>
                  <a:fillRect t="-738" r="-10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0" y="0"/>
                <a:ext cx="1435649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35649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1226" y="314576"/>
                <a:ext cx="1231619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(</m:t>
                      </m:r>
                      <m:r>
                        <a:rPr lang="en-US" sz="1400" i="1">
                          <a:latin typeface="Cambria Math"/>
                        </a:rPr>
                        <m:t>𝐴</m:t>
                      </m:r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𝐵𝑥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" y="314576"/>
                <a:ext cx="1231619" cy="307777"/>
              </a:xfrm>
              <a:prstGeom prst="rect">
                <a:avLst/>
              </a:prstGeom>
              <a:blipFill>
                <a:blip r:embed="rId4"/>
                <a:stretch>
                  <a:fillRect b="-37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1403648" y="0"/>
                <a:ext cx="1990288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𝑝𝑥</m:t>
                          </m:r>
                        </m:sup>
                      </m:sSup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𝐴𝑐𝑜𝑠𝑞𝑥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𝐵𝑠𝑖𝑛𝑞𝑥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0"/>
                <a:ext cx="1990288" cy="307777"/>
              </a:xfrm>
              <a:prstGeom prst="rect">
                <a:avLst/>
              </a:prstGeom>
              <a:blipFill>
                <a:blip r:embed="rId5"/>
                <a:stretch>
                  <a:fillRect b="-37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/>
              <p:cNvSpPr txBox="1"/>
              <p:nvPr/>
            </p:nvSpPr>
            <p:spPr>
              <a:xfrm>
                <a:off x="1007604" y="3861048"/>
                <a:ext cx="2275815" cy="586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𝑑𝑥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600" b="0" i="1" smtClean="0">
                          <a:latin typeface="Cambria Math"/>
                        </a:rPr>
                        <m:t>−5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/>
                        </a:rPr>
                        <m:t>+6</m:t>
                      </m:r>
                      <m:r>
                        <a:rPr lang="en-US" sz="1600" b="0" i="1" smtClean="0">
                          <a:latin typeface="Cambria Math"/>
                        </a:rPr>
                        <m:t>𝑦</m:t>
                      </m:r>
                      <m:r>
                        <a:rPr lang="en-US" sz="1600" b="0" i="1" smtClean="0">
                          <a:latin typeface="Cambria Math"/>
                        </a:rPr>
                        <m:t>=3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604" y="3861048"/>
                <a:ext cx="2275815" cy="586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/>
              <p:cNvSpPr txBox="1"/>
              <p:nvPr/>
            </p:nvSpPr>
            <p:spPr>
              <a:xfrm>
                <a:off x="3383868" y="0"/>
                <a:ext cx="1184683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𝑦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/>
                        </a:rPr>
                        <m:t>𝐶𝐹</m:t>
                      </m:r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  <m:r>
                        <a:rPr lang="en-US" sz="1400" b="0" i="1" smtClean="0">
                          <a:latin typeface="Cambria Math"/>
                        </a:rPr>
                        <m:t>𝑃𝐼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868" y="0"/>
                <a:ext cx="1184683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1258498" y="4593381"/>
                <a:ext cx="1661352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𝐶𝐹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498" y="4593381"/>
                <a:ext cx="1661352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/>
              <p:cNvSpPr txBox="1"/>
              <p:nvPr/>
            </p:nvSpPr>
            <p:spPr>
              <a:xfrm>
                <a:off x="1187624" y="5625244"/>
                <a:ext cx="1819472" cy="5014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𝑃𝐼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l-GR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19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5625244"/>
                <a:ext cx="1819472" cy="501419"/>
              </a:xfrm>
              <a:prstGeom prst="rect">
                <a:avLst/>
              </a:prstGeom>
              <a:blipFill>
                <a:blip r:embed="rId9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/>
              <p:cNvSpPr txBox="1"/>
              <p:nvPr/>
            </p:nvSpPr>
            <p:spPr>
              <a:xfrm>
                <a:off x="4680012" y="3897052"/>
                <a:ext cx="3326232" cy="5599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i="1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/>
                            </a:rPr>
                            <m:t>2</m:t>
                          </m:r>
                          <m:r>
                            <a:rPr lang="en-US" sz="16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600" i="1">
                          <a:latin typeface="Cambria Math"/>
                        </a:rPr>
                        <m:t>+</m:t>
                      </m:r>
                      <m:r>
                        <a:rPr lang="en-US" sz="16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/>
                            </a:rPr>
                            <m:t>3</m:t>
                          </m:r>
                          <m:r>
                            <a:rPr lang="en-US" sz="16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l-G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GB" sz="1600" i="1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GB" sz="1600" i="1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GB" sz="1600" i="1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/>
                              <a:ea typeface="Cambria Math"/>
                            </a:rPr>
                            <m:t>19</m:t>
                          </m:r>
                        </m:num>
                        <m:den>
                          <m:r>
                            <a:rPr lang="en-GB" sz="1600" i="1">
                              <a:latin typeface="Cambria Math"/>
                              <a:ea typeface="Cambria Math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012" y="3897052"/>
                <a:ext cx="3326232" cy="55996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>
            <a:off x="3275856" y="4185084"/>
            <a:ext cx="133214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799692" y="4545124"/>
            <a:ext cx="1044116" cy="39604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691680" y="5625244"/>
            <a:ext cx="1260140" cy="540060"/>
          </a:xfrm>
          <a:prstGeom prst="rect">
            <a:avLst/>
          </a:prstGeom>
          <a:noFill/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/>
          <p:cNvSpPr/>
          <p:nvPr/>
        </p:nvSpPr>
        <p:spPr>
          <a:xfrm>
            <a:off x="6480212" y="3933056"/>
            <a:ext cx="1440160" cy="540060"/>
          </a:xfrm>
          <a:prstGeom prst="rect">
            <a:avLst/>
          </a:prstGeom>
          <a:noFill/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/>
          <p:cNvSpPr/>
          <p:nvPr/>
        </p:nvSpPr>
        <p:spPr>
          <a:xfrm>
            <a:off x="5148064" y="4041068"/>
            <a:ext cx="1188132" cy="28803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9EE8D5C3-689C-48A7-8C48-2DF7CA3D31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15695"/>
            <a:ext cx="7886700" cy="109176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3600" dirty="0">
                <a:latin typeface="Comic Sans MS" pitchFamily="66" charset="0"/>
              </a:rPr>
              <a:t>Methods in Differential Equations</a:t>
            </a:r>
          </a:p>
        </p:txBody>
      </p:sp>
      <p:sp>
        <p:nvSpPr>
          <p:cNvPr id="21" name="テキスト ボックス 3">
            <a:extLst>
              <a:ext uri="{FF2B5EF4-FFF2-40B4-BE49-F238E27FC236}">
                <a16:creationId xmlns:a16="http://schemas.microsoft.com/office/drawing/2014/main" id="{F1EB1338-1BA1-42A7-AAD9-470A7BE75D0E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7C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36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9" grpId="0" animBg="1"/>
      <p:bldP spid="9" grpId="1" animBg="1"/>
      <p:bldP spid="57" grpId="0" animBg="1"/>
      <p:bldP spid="57" grpId="1" animBg="1"/>
      <p:bldP spid="60" grpId="0" animBg="1"/>
      <p:bldP spid="60" grpId="1" animBg="1"/>
      <p:bldP spid="61" grpId="0" animBg="1"/>
      <p:bldP spid="61" grpId="1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600200"/>
                <a:ext cx="3420380" cy="49611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anose="030F0702030302020204" pitchFamily="66" charset="0"/>
                  </a:rPr>
                  <a:t>You can find the general solution of the linear second order differential equation </a:t>
                </a:r>
                <a14:m>
                  <m:oMath xmlns:m="http://schemas.openxmlformats.org/officeDocument/2006/math">
                    <m:r>
                      <a:rPr lang="en-GB" sz="1400" b="1" i="1">
                        <a:latin typeface="Cambria Math"/>
                      </a:rPr>
                      <m:t>𝒂</m:t>
                    </m:r>
                    <m:f>
                      <m:fPr>
                        <m:ctrlPr>
                          <a:rPr lang="en-GB" sz="1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1" i="1">
                                <a:latin typeface="Cambria Math"/>
                              </a:rPr>
                              <m:t>𝒅</m:t>
                            </m:r>
                          </m:e>
                          <m:sup>
                            <m:r>
                              <a:rPr lang="en-GB" sz="1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GB" sz="1400" b="1" i="1">
                            <a:latin typeface="Cambria Math"/>
                          </a:rPr>
                          <m:t>𝒚</m:t>
                        </m:r>
                      </m:num>
                      <m:den>
                        <m:sSup>
                          <m:sSupPr>
                            <m:ctrlPr>
                              <a:rPr lang="en-GB" sz="1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1" i="1">
                                <a:latin typeface="Cambria Math"/>
                              </a:rPr>
                              <m:t>𝒅𝒙</m:t>
                            </m:r>
                          </m:e>
                          <m:sup>
                            <m:r>
                              <a:rPr lang="en-GB" sz="1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GB" sz="1400" b="1" i="1">
                        <a:latin typeface="Cambria Math"/>
                      </a:rPr>
                      <m:t>+</m:t>
                    </m:r>
                    <m:r>
                      <a:rPr lang="en-GB" sz="1400" b="1" i="1">
                        <a:latin typeface="Cambria Math"/>
                      </a:rPr>
                      <m:t>𝒃</m:t>
                    </m:r>
                    <m:f>
                      <m:fPr>
                        <m:ctrlPr>
                          <a:rPr lang="en-GB" sz="1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>
                            <a:latin typeface="Cambria Math"/>
                          </a:rPr>
                          <m:t>𝒅𝒚</m:t>
                        </m:r>
                      </m:num>
                      <m:den>
                        <m:r>
                          <a:rPr lang="en-GB" sz="1400" b="1" i="1">
                            <a:latin typeface="Cambria Math"/>
                          </a:rPr>
                          <m:t>𝒅𝒙</m:t>
                        </m:r>
                      </m:den>
                    </m:f>
                    <m:r>
                      <a:rPr lang="en-GB" sz="1400" b="1" i="1">
                        <a:latin typeface="Cambria Math"/>
                      </a:rPr>
                      <m:t>+</m:t>
                    </m:r>
                    <m:r>
                      <a:rPr lang="en-GB" sz="1400" b="1" i="1">
                        <a:latin typeface="Cambria Math"/>
                      </a:rPr>
                      <m:t>𝒄𝒚</m:t>
                    </m:r>
                    <m:r>
                      <a:rPr lang="en-GB" sz="1400" b="1" i="1">
                        <a:latin typeface="Cambria Math"/>
                      </a:rPr>
                      <m:t>=</m:t>
                    </m:r>
                    <m:r>
                      <a:rPr lang="en-GB" sz="1400" b="1" i="1" smtClean="0">
                        <a:latin typeface="Cambria Math"/>
                      </a:rPr>
                      <m:t>𝒇</m:t>
                    </m:r>
                    <m:r>
                      <a:rPr lang="en-GB" sz="1400" b="1" i="1" smtClean="0">
                        <a:latin typeface="Cambria Math"/>
                      </a:rPr>
                      <m:t>(</m:t>
                    </m:r>
                    <m:r>
                      <a:rPr lang="en-GB" sz="1400" b="1" i="1" smtClean="0">
                        <a:latin typeface="Cambria Math"/>
                      </a:rPr>
                      <m:t>𝒙</m:t>
                    </m:r>
                    <m:r>
                      <a:rPr lang="en-GB" sz="1400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1400" b="1" dirty="0">
                    <a:latin typeface="Comic Sans MS" panose="030F0702030302020204" pitchFamily="66" charset="0"/>
                  </a:rPr>
                  <a:t>, where a, b and c are constants, by using y = complimentary function + particular integral</a:t>
                </a: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Find the general solution to the following differential equation:</a:t>
                </a:r>
              </a:p>
              <a:p>
                <a:pPr algn="ctr">
                  <a:buFont typeface="Wingdings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So we just need to find the Particular Integral</a:t>
                </a:r>
              </a:p>
              <a:p>
                <a:pPr algn="ctr">
                  <a:buFont typeface="Wingdings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600200"/>
                <a:ext cx="3420380" cy="4961148"/>
              </a:xfrm>
              <a:blipFill>
                <a:blip r:embed="rId2"/>
                <a:stretch>
                  <a:fillRect t="-738" r="-10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0" y="0"/>
                <a:ext cx="1435649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35649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1226" y="314576"/>
                <a:ext cx="1231619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(</m:t>
                      </m:r>
                      <m:r>
                        <a:rPr lang="en-US" sz="1400" i="1">
                          <a:latin typeface="Cambria Math"/>
                        </a:rPr>
                        <m:t>𝐴</m:t>
                      </m:r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𝐵𝑥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" y="314576"/>
                <a:ext cx="1231619" cy="307777"/>
              </a:xfrm>
              <a:prstGeom prst="rect">
                <a:avLst/>
              </a:prstGeom>
              <a:blipFill>
                <a:blip r:embed="rId4"/>
                <a:stretch>
                  <a:fillRect b="-37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1403648" y="0"/>
                <a:ext cx="1990288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𝑝𝑥</m:t>
                          </m:r>
                        </m:sup>
                      </m:sSup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𝐴𝑐𝑜𝑠𝑞𝑥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𝐵𝑠𝑖𝑛𝑞𝑥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0"/>
                <a:ext cx="1990288" cy="307777"/>
              </a:xfrm>
              <a:prstGeom prst="rect">
                <a:avLst/>
              </a:prstGeom>
              <a:blipFill>
                <a:blip r:embed="rId5"/>
                <a:stretch>
                  <a:fillRect b="-37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/>
              <p:cNvSpPr txBox="1"/>
              <p:nvPr/>
            </p:nvSpPr>
            <p:spPr>
              <a:xfrm>
                <a:off x="1007604" y="3861048"/>
                <a:ext cx="2230932" cy="586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𝑑𝑥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600" b="0" i="1" smtClean="0">
                          <a:latin typeface="Cambria Math"/>
                        </a:rPr>
                        <m:t>−5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/>
                        </a:rPr>
                        <m:t>+6</m:t>
                      </m:r>
                      <m:r>
                        <a:rPr lang="en-US" sz="1600" b="0" i="1" smtClean="0">
                          <a:latin typeface="Cambria Math"/>
                        </a:rPr>
                        <m:t>𝑦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604" y="3861048"/>
                <a:ext cx="2230932" cy="586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/>
              <p:cNvSpPr txBox="1"/>
              <p:nvPr/>
            </p:nvSpPr>
            <p:spPr>
              <a:xfrm>
                <a:off x="3383868" y="0"/>
                <a:ext cx="1184683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𝑦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/>
                        </a:rPr>
                        <m:t>𝐶𝐹</m:t>
                      </m:r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  <m:r>
                        <a:rPr lang="en-US" sz="1400" b="0" i="1" smtClean="0">
                          <a:latin typeface="Cambria Math"/>
                        </a:rPr>
                        <m:t>𝑃𝐼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868" y="0"/>
                <a:ext cx="1184683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1258498" y="4593381"/>
                <a:ext cx="1661352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𝐶𝐹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498" y="4593381"/>
                <a:ext cx="1661352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7560332" y="1232756"/>
            <a:ext cx="1404156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Particular Integral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4103948" y="1556792"/>
                <a:ext cx="100598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948" y="1556792"/>
                <a:ext cx="1005981" cy="307777"/>
              </a:xfrm>
              <a:prstGeom prst="rect">
                <a:avLst/>
              </a:prstGeom>
              <a:blipFill>
                <a:blip r:embed="rId9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4067944" y="1988840"/>
                <a:ext cx="114383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𝐿𝑒𝑡</m:t>
                      </m:r>
                      <m:r>
                        <a:rPr lang="en-US" sz="1400" b="0" i="1" smtClean="0">
                          <a:latin typeface="Cambria Math"/>
                        </a:rPr>
                        <m:t> </m:t>
                      </m:r>
                      <m:r>
                        <a:rPr lang="en-US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1400" b="0" i="1" smtClean="0">
                          <a:latin typeface="Cambria Math"/>
                        </a:rPr>
                        <m:t>λ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1988840"/>
                <a:ext cx="1143839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5256076" y="1376772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We let y = </a:t>
            </a:r>
            <a:r>
              <a:rPr lang="el-GR" sz="1400" dirty="0">
                <a:solidFill>
                  <a:srgbClr val="FF0000"/>
                </a:solidFill>
              </a:rPr>
              <a:t>λ</a:t>
            </a:r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en-GB" sz="14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x</a:t>
            </a:r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as it is the same form as f(x)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4175956" y="2852936"/>
                <a:ext cx="97210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𝑦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1400" i="1">
                          <a:latin typeface="Cambria Math"/>
                        </a:rPr>
                        <m:t>λ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956" y="2852936"/>
                <a:ext cx="972108" cy="307777"/>
              </a:xfrm>
              <a:prstGeom prst="rect">
                <a:avLst/>
              </a:prstGeom>
              <a:blipFill>
                <a:blip r:embed="rId11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4139952" y="3212976"/>
                <a:ext cx="936104" cy="501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1400" i="1">
                          <a:latin typeface="Cambria Math"/>
                        </a:rPr>
                        <m:t>λ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3212976"/>
                <a:ext cx="936104" cy="501356"/>
              </a:xfrm>
              <a:prstGeom prst="rect">
                <a:avLst/>
              </a:prstGeom>
              <a:blipFill>
                <a:blip r:embed="rId12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5256076" y="1916832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l-GR" sz="1400" dirty="0">
                <a:solidFill>
                  <a:srgbClr val="FF0000"/>
                </a:solidFill>
              </a:rPr>
              <a:t>λ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represents a constant value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4067944" y="3717032"/>
                <a:ext cx="1008112" cy="524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1400" i="1">
                          <a:latin typeface="Cambria Math"/>
                        </a:rPr>
                        <m:t>λ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3717032"/>
                <a:ext cx="1008112" cy="52456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5400092" y="3176972"/>
            <a:ext cx="1476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Differentiate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Arc 21"/>
          <p:cNvSpPr/>
          <p:nvPr/>
        </p:nvSpPr>
        <p:spPr>
          <a:xfrm>
            <a:off x="5148064" y="3032956"/>
            <a:ext cx="252028" cy="468052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5400092" y="3609020"/>
            <a:ext cx="1908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Differentiate again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4103948" y="2456892"/>
            <a:ext cx="468052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103948" y="4329100"/>
            <a:ext cx="468052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752020" y="2564904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Now differentiate this expression for y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3959932" y="4653136"/>
                <a:ext cx="1926810" cy="524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𝑑𝑥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−5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+6</m:t>
                      </m:r>
                      <m:r>
                        <a:rPr lang="en-US" sz="1400" b="0" i="1" smtClean="0">
                          <a:latin typeface="Cambria Math"/>
                        </a:rPr>
                        <m:t>𝑦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932" y="4653136"/>
                <a:ext cx="1926810" cy="52456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rc 30"/>
          <p:cNvSpPr/>
          <p:nvPr/>
        </p:nvSpPr>
        <p:spPr>
          <a:xfrm>
            <a:off x="5148064" y="3537012"/>
            <a:ext cx="252028" cy="468052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4031940" y="4365104"/>
            <a:ext cx="4896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You can substitute these into the differential equation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3491880" y="5301208"/>
                <a:ext cx="23762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i="1" smtClean="0">
                          <a:latin typeface="Cambria Math"/>
                        </a:rPr>
                        <m:t>λ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400" b="0" i="1" smtClean="0">
                          <a:latin typeface="Cambria Math"/>
                        </a:rPr>
                        <m:t>−5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1400" i="1">
                              <a:latin typeface="Cambria Math"/>
                            </a:rPr>
                            <m:t>λ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+6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1400" i="1">
                              <a:latin typeface="Cambria Math"/>
                            </a:rPr>
                            <m:t>λ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5301208"/>
                <a:ext cx="2376264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Arc 33"/>
          <p:cNvSpPr/>
          <p:nvPr/>
        </p:nvSpPr>
        <p:spPr>
          <a:xfrm>
            <a:off x="5724128" y="4977172"/>
            <a:ext cx="252028" cy="468052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c 34"/>
          <p:cNvSpPr/>
          <p:nvPr/>
        </p:nvSpPr>
        <p:spPr>
          <a:xfrm>
            <a:off x="5724128" y="5481228"/>
            <a:ext cx="252028" cy="468052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5940152" y="5049180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Replace the differentials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904148" y="5553236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Simplify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175956" y="1556792"/>
            <a:ext cx="864096" cy="32403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4283968" y="2852936"/>
            <a:ext cx="756084" cy="32403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/>
              <p:cNvSpPr txBox="1"/>
              <p:nvPr/>
            </p:nvSpPr>
            <p:spPr>
              <a:xfrm>
                <a:off x="4824028" y="5805264"/>
                <a:ext cx="10801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el-GR" sz="1400" i="1">
                          <a:latin typeface="Cambria Math"/>
                        </a:rPr>
                        <m:t>λ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4028" y="5805264"/>
                <a:ext cx="1080120" cy="3077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4211960" y="3248980"/>
            <a:ext cx="864096" cy="46805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4680012" y="4725144"/>
            <a:ext cx="288032" cy="46805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5220072" y="4869160"/>
            <a:ext cx="144016" cy="21602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2771800" y="4041068"/>
            <a:ext cx="396044" cy="32403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4103948" y="3753036"/>
            <a:ext cx="900100" cy="50405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4031940" y="4689140"/>
            <a:ext cx="396044" cy="54006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/>
              <p:cNvSpPr txBox="1"/>
              <p:nvPr/>
            </p:nvSpPr>
            <p:spPr>
              <a:xfrm>
                <a:off x="5112060" y="6129300"/>
                <a:ext cx="720080" cy="514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i="1" smtClean="0">
                          <a:latin typeface="Cambria Math"/>
                        </a:rPr>
                        <m:t>λ</m:t>
                      </m:r>
                      <m:r>
                        <a:rPr lang="en-US" sz="1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060" y="6129300"/>
                <a:ext cx="720080" cy="51424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Arc 49"/>
          <p:cNvSpPr/>
          <p:nvPr/>
        </p:nvSpPr>
        <p:spPr>
          <a:xfrm>
            <a:off x="5724128" y="5985284"/>
            <a:ext cx="252028" cy="468052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50"/>
          <p:cNvSpPr txBox="1"/>
          <p:nvPr/>
        </p:nvSpPr>
        <p:spPr>
          <a:xfrm>
            <a:off x="5904148" y="6093296"/>
            <a:ext cx="1908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Find the value of </a:t>
            </a:r>
            <a:r>
              <a:rPr lang="el-GR" sz="1400" dirty="0">
                <a:solidFill>
                  <a:srgbClr val="FF0000"/>
                </a:solidFill>
                <a:sym typeface="Wingdings" panose="05000000000000000000" pitchFamily="2" charset="2"/>
              </a:rPr>
              <a:t>λ</a:t>
            </a:r>
            <a:endParaRPr lang="en-GB" sz="1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/>
              <p:cNvSpPr txBox="1"/>
              <p:nvPr/>
            </p:nvSpPr>
            <p:spPr>
              <a:xfrm>
                <a:off x="1619672" y="5517232"/>
                <a:ext cx="963662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𝑃𝐼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5517232"/>
                <a:ext cx="963662" cy="495649"/>
              </a:xfrm>
              <a:prstGeom prst="rect">
                <a:avLst/>
              </a:prstGeom>
              <a:blipFill>
                <a:blip r:embed="rId18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/>
              <p:cNvSpPr txBox="1"/>
              <p:nvPr/>
            </p:nvSpPr>
            <p:spPr>
              <a:xfrm>
                <a:off x="1079612" y="6057292"/>
                <a:ext cx="2077300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i="1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/>
                            </a:rPr>
                            <m:t>2</m:t>
                          </m:r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/>
                            </a:rPr>
                            <m:t>3</m:t>
                          </m:r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612" y="6057292"/>
                <a:ext cx="2077300" cy="495649"/>
              </a:xfrm>
              <a:prstGeom prst="rect">
                <a:avLst/>
              </a:prstGeom>
              <a:blipFill>
                <a:blip r:embed="rId19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53"/>
          <p:cNvSpPr/>
          <p:nvPr/>
        </p:nvSpPr>
        <p:spPr>
          <a:xfrm>
            <a:off x="3563888" y="5337212"/>
            <a:ext cx="360040" cy="25202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4211960" y="5337212"/>
            <a:ext cx="360040" cy="25202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4932040" y="5337212"/>
            <a:ext cx="360040" cy="25202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799692" y="4581128"/>
            <a:ext cx="1044116" cy="32403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/>
          <p:cNvSpPr/>
          <p:nvPr/>
        </p:nvSpPr>
        <p:spPr>
          <a:xfrm>
            <a:off x="1511660" y="6201308"/>
            <a:ext cx="1044116" cy="32403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/>
          <p:cNvSpPr/>
          <p:nvPr/>
        </p:nvSpPr>
        <p:spPr>
          <a:xfrm>
            <a:off x="2087724" y="5553236"/>
            <a:ext cx="396044" cy="468052"/>
          </a:xfrm>
          <a:prstGeom prst="rect">
            <a:avLst/>
          </a:prstGeom>
          <a:noFill/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/>
          <p:cNvSpPr/>
          <p:nvPr/>
        </p:nvSpPr>
        <p:spPr>
          <a:xfrm>
            <a:off x="2663788" y="6093296"/>
            <a:ext cx="396044" cy="468052"/>
          </a:xfrm>
          <a:prstGeom prst="rect">
            <a:avLst/>
          </a:prstGeom>
          <a:noFill/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168175C3-CF57-40D6-B4AA-3699061657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15695"/>
            <a:ext cx="7886700" cy="109176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3600" dirty="0">
                <a:latin typeface="Comic Sans MS" pitchFamily="66" charset="0"/>
              </a:rPr>
              <a:t>Methods in Differential Equations</a:t>
            </a:r>
          </a:p>
        </p:txBody>
      </p:sp>
      <p:sp>
        <p:nvSpPr>
          <p:cNvPr id="64" name="テキスト ボックス 3">
            <a:extLst>
              <a:ext uri="{FF2B5EF4-FFF2-40B4-BE49-F238E27FC236}">
                <a16:creationId xmlns:a16="http://schemas.microsoft.com/office/drawing/2014/main" id="{A1EC6FD8-70DE-4391-AFBA-DF823AFAF479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7C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58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6" grpId="0"/>
      <p:bldP spid="29" grpId="0"/>
      <p:bldP spid="30" grpId="0"/>
      <p:bldP spid="31" grpId="0" animBg="1"/>
      <p:bldP spid="32" grpId="0"/>
      <p:bldP spid="33" grpId="0"/>
      <p:bldP spid="34" grpId="0" animBg="1"/>
      <p:bldP spid="35" grpId="0" animBg="1"/>
      <p:bldP spid="36" grpId="0"/>
      <p:bldP spid="37" grpId="0"/>
      <p:bldP spid="38" grpId="0" animBg="1"/>
      <p:bldP spid="38" grpId="1" animBg="1"/>
      <p:bldP spid="39" grpId="0" animBg="1"/>
      <p:bldP spid="39" grpId="1" animBg="1"/>
      <p:bldP spid="40" grpId="0"/>
      <p:bldP spid="41" grpId="0" animBg="1"/>
      <p:bldP spid="41" grpId="1" animBg="1"/>
      <p:bldP spid="42" grpId="0" animBg="1"/>
      <p:bldP spid="42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/>
      <p:bldP spid="50" grpId="0" animBg="1"/>
      <p:bldP spid="51" grpId="0"/>
      <p:bldP spid="52" grpId="0"/>
      <p:bldP spid="53" grpId="0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/>
              <p:cNvSpPr txBox="1"/>
              <p:nvPr/>
            </p:nvSpPr>
            <p:spPr>
              <a:xfrm>
                <a:off x="971600" y="5301208"/>
                <a:ext cx="644471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</a:rPr>
                        <m:t>−9</m:t>
                      </m:r>
                      <m:r>
                        <m:rPr>
                          <m:sty m:val="p"/>
                        </m:rPr>
                        <a:rPr lang="el-GR" sz="1400" i="1">
                          <a:latin typeface="Cambria Math"/>
                        </a:rPr>
                        <m:t>λ</m:t>
                      </m:r>
                      <m:r>
                        <a:rPr lang="en-US" sz="1400" i="1">
                          <a:latin typeface="Cambria Math"/>
                        </a:rPr>
                        <m:t>𝑠𝑖𝑛</m:t>
                      </m:r>
                      <m:r>
                        <a:rPr lang="en-US" sz="1400" i="1">
                          <a:latin typeface="Cambria Math"/>
                        </a:rPr>
                        <m:t>3</m:t>
                      </m:r>
                      <m:r>
                        <a:rPr lang="en-US" sz="1400" i="1">
                          <a:latin typeface="Cambria Math"/>
                        </a:rPr>
                        <m:t>𝑥</m:t>
                      </m:r>
                      <m:r>
                        <a:rPr lang="en-US" sz="1400" i="1">
                          <a:latin typeface="Cambria Math"/>
                        </a:rPr>
                        <m:t>−9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3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−5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el-GR" sz="1400" i="1">
                              <a:latin typeface="Cambria Math"/>
                            </a:rPr>
                            <m:t>λ</m:t>
                          </m:r>
                          <m:r>
                            <a:rPr lang="en-US" sz="1400" i="1">
                              <a:latin typeface="Cambria Math"/>
                            </a:rPr>
                            <m:t>𝑐𝑜𝑠</m:t>
                          </m:r>
                          <m:r>
                            <a:rPr lang="en-US" sz="1400" i="1">
                              <a:latin typeface="Cambria Math"/>
                            </a:rPr>
                            <m:t>3</m:t>
                          </m:r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  <m:r>
                            <a:rPr lang="en-US" sz="1400" i="1">
                              <a:latin typeface="Cambria Math"/>
                            </a:rPr>
                            <m:t>−3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3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+6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1400" i="1">
                              <a:latin typeface="Cambria Math"/>
                            </a:rPr>
                            <m:t>λ</m:t>
                          </m:r>
                          <m:r>
                            <a:rPr lang="en-US" sz="1400" i="1">
                              <a:latin typeface="Cambria Math"/>
                            </a:rPr>
                            <m:t>𝑠𝑖𝑛</m:t>
                          </m:r>
                          <m:r>
                            <a:rPr lang="en-US" sz="1400" i="1">
                              <a:latin typeface="Cambria Math"/>
                            </a:rPr>
                            <m:t>3</m:t>
                          </m:r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  <m:r>
                            <a:rPr lang="en-US" sz="1400" i="1">
                              <a:latin typeface="Cambria Math"/>
                            </a:rPr>
                            <m:t>+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3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400" i="1">
                          <a:latin typeface="Cambria Math"/>
                        </a:rPr>
                        <m:t>13</m:t>
                      </m:r>
                      <m:r>
                        <a:rPr lang="en-US" sz="1400" i="1">
                          <a:latin typeface="Cambria Math"/>
                        </a:rPr>
                        <m:t>𝑠𝑖𝑛</m:t>
                      </m:r>
                      <m:r>
                        <a:rPr lang="en-US" sz="1400" i="1">
                          <a:latin typeface="Cambria Math"/>
                        </a:rPr>
                        <m:t>3</m:t>
                      </m:r>
                      <m:r>
                        <a:rPr lang="en-US" sz="1400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301208"/>
                <a:ext cx="6444716" cy="307777"/>
              </a:xfrm>
              <a:prstGeom prst="rect">
                <a:avLst/>
              </a:prstGeom>
              <a:blipFill>
                <a:blip r:embed="rId2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600200"/>
                <a:ext cx="3420380" cy="49611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anose="030F0702030302020204" pitchFamily="66" charset="0"/>
                  </a:rPr>
                  <a:t>You can find the general solution of the linear second order differential equation </a:t>
                </a:r>
                <a14:m>
                  <m:oMath xmlns:m="http://schemas.openxmlformats.org/officeDocument/2006/math">
                    <m:r>
                      <a:rPr lang="en-GB" sz="1400" b="1" i="1">
                        <a:latin typeface="Cambria Math"/>
                      </a:rPr>
                      <m:t>𝒂</m:t>
                    </m:r>
                    <m:f>
                      <m:fPr>
                        <m:ctrlPr>
                          <a:rPr lang="en-GB" sz="1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1" i="1">
                                <a:latin typeface="Cambria Math"/>
                              </a:rPr>
                              <m:t>𝒅</m:t>
                            </m:r>
                          </m:e>
                          <m:sup>
                            <m:r>
                              <a:rPr lang="en-GB" sz="1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GB" sz="1400" b="1" i="1">
                            <a:latin typeface="Cambria Math"/>
                          </a:rPr>
                          <m:t>𝒚</m:t>
                        </m:r>
                      </m:num>
                      <m:den>
                        <m:sSup>
                          <m:sSupPr>
                            <m:ctrlPr>
                              <a:rPr lang="en-GB" sz="1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1" i="1">
                                <a:latin typeface="Cambria Math"/>
                              </a:rPr>
                              <m:t>𝒅𝒙</m:t>
                            </m:r>
                          </m:e>
                          <m:sup>
                            <m:r>
                              <a:rPr lang="en-GB" sz="1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GB" sz="1400" b="1" i="1">
                        <a:latin typeface="Cambria Math"/>
                      </a:rPr>
                      <m:t>+</m:t>
                    </m:r>
                    <m:r>
                      <a:rPr lang="en-GB" sz="1400" b="1" i="1">
                        <a:latin typeface="Cambria Math"/>
                      </a:rPr>
                      <m:t>𝒃</m:t>
                    </m:r>
                    <m:f>
                      <m:fPr>
                        <m:ctrlPr>
                          <a:rPr lang="en-GB" sz="1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>
                            <a:latin typeface="Cambria Math"/>
                          </a:rPr>
                          <m:t>𝒅𝒚</m:t>
                        </m:r>
                      </m:num>
                      <m:den>
                        <m:r>
                          <a:rPr lang="en-GB" sz="1400" b="1" i="1">
                            <a:latin typeface="Cambria Math"/>
                          </a:rPr>
                          <m:t>𝒅𝒙</m:t>
                        </m:r>
                      </m:den>
                    </m:f>
                    <m:r>
                      <a:rPr lang="en-GB" sz="1400" b="1" i="1">
                        <a:latin typeface="Cambria Math"/>
                      </a:rPr>
                      <m:t>+</m:t>
                    </m:r>
                    <m:r>
                      <a:rPr lang="en-GB" sz="1400" b="1" i="1">
                        <a:latin typeface="Cambria Math"/>
                      </a:rPr>
                      <m:t>𝒄𝒚</m:t>
                    </m:r>
                    <m:r>
                      <a:rPr lang="en-GB" sz="1400" b="1" i="1">
                        <a:latin typeface="Cambria Math"/>
                      </a:rPr>
                      <m:t>=</m:t>
                    </m:r>
                    <m:r>
                      <a:rPr lang="en-GB" sz="1400" b="1" i="1" smtClean="0">
                        <a:latin typeface="Cambria Math"/>
                      </a:rPr>
                      <m:t>𝒇</m:t>
                    </m:r>
                    <m:r>
                      <a:rPr lang="en-GB" sz="1400" b="1" i="1" smtClean="0">
                        <a:latin typeface="Cambria Math"/>
                      </a:rPr>
                      <m:t>(</m:t>
                    </m:r>
                    <m:r>
                      <a:rPr lang="en-GB" sz="1400" b="1" i="1" smtClean="0">
                        <a:latin typeface="Cambria Math"/>
                      </a:rPr>
                      <m:t>𝒙</m:t>
                    </m:r>
                    <m:r>
                      <a:rPr lang="en-GB" sz="1400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1400" b="1" dirty="0">
                    <a:latin typeface="Comic Sans MS" panose="030F0702030302020204" pitchFamily="66" charset="0"/>
                  </a:rPr>
                  <a:t>, where a, b and c are constants, by using y = complimentary function + particular integral</a:t>
                </a: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Find the general solution to the following differential equation:</a:t>
                </a:r>
              </a:p>
              <a:p>
                <a:pPr algn="ctr">
                  <a:buFont typeface="Wingdings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600200"/>
                <a:ext cx="3420380" cy="4961148"/>
              </a:xfrm>
              <a:blipFill>
                <a:blip r:embed="rId3"/>
                <a:stretch>
                  <a:fillRect t="-738" r="-10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0" y="0"/>
                <a:ext cx="1435649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35649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1226" y="314576"/>
                <a:ext cx="1231619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(</m:t>
                      </m:r>
                      <m:r>
                        <a:rPr lang="en-US" sz="1400" i="1">
                          <a:latin typeface="Cambria Math"/>
                        </a:rPr>
                        <m:t>𝐴</m:t>
                      </m:r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𝐵𝑥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" y="314576"/>
                <a:ext cx="1231619" cy="307777"/>
              </a:xfrm>
              <a:prstGeom prst="rect">
                <a:avLst/>
              </a:prstGeom>
              <a:blipFill>
                <a:blip r:embed="rId5"/>
                <a:stretch>
                  <a:fillRect b="-37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1403648" y="0"/>
                <a:ext cx="1990288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𝑝𝑥</m:t>
                          </m:r>
                        </m:sup>
                      </m:sSup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𝐴𝑐𝑜𝑠𝑞𝑥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𝐵𝑠𝑖𝑛𝑞𝑥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0"/>
                <a:ext cx="1990288" cy="307777"/>
              </a:xfrm>
              <a:prstGeom prst="rect">
                <a:avLst/>
              </a:prstGeom>
              <a:blipFill>
                <a:blip r:embed="rId6"/>
                <a:stretch>
                  <a:fillRect b="-37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/>
              <p:cNvSpPr txBox="1"/>
              <p:nvPr/>
            </p:nvSpPr>
            <p:spPr>
              <a:xfrm>
                <a:off x="719572" y="3861048"/>
                <a:ext cx="2680670" cy="586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𝑑𝑥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600" b="0" i="1" smtClean="0">
                          <a:latin typeface="Cambria Math"/>
                        </a:rPr>
                        <m:t>−5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/>
                        </a:rPr>
                        <m:t>+6</m:t>
                      </m:r>
                      <m:r>
                        <a:rPr lang="en-US" sz="1600" b="0" i="1" smtClean="0">
                          <a:latin typeface="Cambria Math"/>
                        </a:rPr>
                        <m:t>𝑦</m:t>
                      </m:r>
                      <m:r>
                        <a:rPr lang="en-US" sz="1600" b="0" i="1" smtClean="0">
                          <a:latin typeface="Cambria Math"/>
                        </a:rPr>
                        <m:t>=13</m:t>
                      </m:r>
                      <m:r>
                        <a:rPr lang="en-US" sz="1600" b="0" i="1" smtClean="0">
                          <a:latin typeface="Cambria Math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/>
                        </a:rPr>
                        <m:t>3</m:t>
                      </m:r>
                      <m:r>
                        <a:rPr lang="en-US" sz="16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572" y="3861048"/>
                <a:ext cx="2680670" cy="586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/>
              <p:cNvSpPr txBox="1"/>
              <p:nvPr/>
            </p:nvSpPr>
            <p:spPr>
              <a:xfrm>
                <a:off x="3383868" y="0"/>
                <a:ext cx="1184683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𝑦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/>
                        </a:rPr>
                        <m:t>𝐶𝐹</m:t>
                      </m:r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  <m:r>
                        <a:rPr lang="en-US" sz="1400" b="0" i="1" smtClean="0">
                          <a:latin typeface="Cambria Math"/>
                        </a:rPr>
                        <m:t>𝑃𝐼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868" y="0"/>
                <a:ext cx="1184683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1258498" y="4593381"/>
                <a:ext cx="1661352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𝐶𝐹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498" y="4593381"/>
                <a:ext cx="1661352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7668344" y="1124744"/>
            <a:ext cx="1404156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Particular Integral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3887924" y="1556792"/>
                <a:ext cx="13703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1200" b="0" i="1" smtClean="0">
                          <a:latin typeface="Cambria Math"/>
                        </a:rPr>
                        <m:t>=</m:t>
                      </m:r>
                      <m:r>
                        <a:rPr lang="en-US" sz="1400" i="1">
                          <a:latin typeface="Cambria Math"/>
                        </a:rPr>
                        <m:t>13</m:t>
                      </m:r>
                      <m:r>
                        <a:rPr lang="en-US" sz="1400" i="1">
                          <a:latin typeface="Cambria Math"/>
                        </a:rPr>
                        <m:t>𝑠𝑖𝑛</m:t>
                      </m:r>
                      <m:r>
                        <a:rPr lang="en-US" sz="1400" i="1">
                          <a:latin typeface="Cambria Math"/>
                        </a:rPr>
                        <m:t>3</m:t>
                      </m:r>
                      <m:r>
                        <a:rPr lang="en-US" sz="1400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924" y="1556792"/>
                <a:ext cx="1370375" cy="307777"/>
              </a:xfrm>
              <a:prstGeom prst="rect">
                <a:avLst/>
              </a:prstGeom>
              <a:blipFill>
                <a:blip r:embed="rId10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3851920" y="1988840"/>
                <a:ext cx="217149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𝐿𝑒𝑡</m:t>
                      </m:r>
                      <m:r>
                        <a:rPr lang="en-US" sz="1400" b="0" i="1" smtClean="0">
                          <a:latin typeface="Cambria Math"/>
                        </a:rPr>
                        <m:t> </m:t>
                      </m:r>
                      <m:r>
                        <a:rPr lang="en-US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1400" b="0" i="1" smtClean="0">
                          <a:latin typeface="Cambria Math"/>
                        </a:rPr>
                        <m:t>λ</m:t>
                      </m:r>
                      <m:r>
                        <a:rPr lang="en-US" sz="1400" b="0" i="1" smtClean="0">
                          <a:latin typeface="Cambria Math"/>
                        </a:rPr>
                        <m:t>𝑠𝑖𝑛</m:t>
                      </m:r>
                      <m:r>
                        <a:rPr lang="en-US" sz="1400" b="0" i="1" smtClean="0">
                          <a:latin typeface="Cambria Math"/>
                        </a:rPr>
                        <m:t>3</m:t>
                      </m:r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3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1988840"/>
                <a:ext cx="2171492" cy="307777"/>
              </a:xfrm>
              <a:prstGeom prst="rect">
                <a:avLst/>
              </a:prstGeom>
              <a:blipFill>
                <a:blip r:embed="rId11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5220072" y="130476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We let y = </a:t>
            </a:r>
            <a:r>
              <a:rPr lang="el-GR" sz="1200" dirty="0">
                <a:solidFill>
                  <a:srgbClr val="FF0000"/>
                </a:solidFill>
              </a:rPr>
              <a:t>λ</a:t>
            </a:r>
            <a:r>
              <a:rPr lang="en-GB" sz="1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sinx</a:t>
            </a:r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 + µ</a:t>
            </a:r>
            <a:r>
              <a:rPr lang="en-GB" sz="1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cosx</a:t>
            </a:r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as it is the same form as f(x) (you need both sin AND cos!)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4031940" y="2852936"/>
                <a:ext cx="183620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𝑦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1400" i="1">
                          <a:latin typeface="Cambria Math"/>
                        </a:rPr>
                        <m:t>λ</m:t>
                      </m:r>
                      <m:r>
                        <a:rPr lang="en-US" sz="1400" i="1">
                          <a:latin typeface="Cambria Math"/>
                        </a:rPr>
                        <m:t>𝑠𝑖𝑛</m:t>
                      </m:r>
                      <m:r>
                        <a:rPr lang="en-US" sz="1400" i="1">
                          <a:latin typeface="Cambria Math"/>
                        </a:rPr>
                        <m:t>3</m:t>
                      </m:r>
                      <m:r>
                        <a:rPr lang="en-US" sz="1400" i="1">
                          <a:latin typeface="Cambria Math"/>
                        </a:rPr>
                        <m:t>𝑥</m:t>
                      </m:r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3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940" y="2852936"/>
                <a:ext cx="1836204" cy="307777"/>
              </a:xfrm>
              <a:prstGeom prst="rect">
                <a:avLst/>
              </a:prstGeom>
              <a:blipFill>
                <a:blip r:embed="rId12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3923928" y="3212976"/>
                <a:ext cx="2160240" cy="501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=3</m:t>
                      </m:r>
                      <m:r>
                        <m:rPr>
                          <m:sty m:val="p"/>
                        </m:rPr>
                        <a:rPr lang="el-GR" sz="1400" i="1">
                          <a:latin typeface="Cambria Math"/>
                        </a:rPr>
                        <m:t>λ</m:t>
                      </m:r>
                      <m:r>
                        <a:rPr lang="en-US" sz="1400" b="0" i="1" smtClean="0">
                          <a:latin typeface="Cambria Math"/>
                        </a:rPr>
                        <m:t>𝑐𝑜𝑠</m:t>
                      </m:r>
                      <m:r>
                        <a:rPr lang="en-US" sz="1400" i="1">
                          <a:latin typeface="Cambria Math"/>
                        </a:rPr>
                        <m:t>3</m:t>
                      </m:r>
                      <m:r>
                        <a:rPr lang="en-US" sz="1400" i="1"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</a:rPr>
                        <m:t>−3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3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3212976"/>
                <a:ext cx="2160240" cy="501356"/>
              </a:xfrm>
              <a:prstGeom prst="rect">
                <a:avLst/>
              </a:prstGeom>
              <a:blipFill>
                <a:blip r:embed="rId13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6120172" y="1916832"/>
            <a:ext cx="1692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l-GR" sz="1200" dirty="0">
                <a:solidFill>
                  <a:srgbClr val="FF0000"/>
                </a:solidFill>
              </a:rPr>
              <a:t>λ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 and µ represent constant values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3851920" y="3717032"/>
                <a:ext cx="2340260" cy="524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=−9</m:t>
                      </m:r>
                      <m:r>
                        <m:rPr>
                          <m:sty m:val="p"/>
                        </m:rPr>
                        <a:rPr lang="el-GR" sz="1400" i="1">
                          <a:latin typeface="Cambria Math"/>
                        </a:rPr>
                        <m:t>λ</m:t>
                      </m:r>
                      <m:r>
                        <a:rPr lang="en-US" sz="1400" b="0" i="1" smtClean="0">
                          <a:latin typeface="Cambria Math"/>
                        </a:rPr>
                        <m:t>𝑠𝑖𝑛</m:t>
                      </m:r>
                      <m:r>
                        <a:rPr lang="en-US" sz="1400" b="0" i="1" smtClean="0">
                          <a:latin typeface="Cambria Math"/>
                        </a:rPr>
                        <m:t>3</m:t>
                      </m:r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</a:rPr>
                        <m:t>−9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3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3717032"/>
                <a:ext cx="2340260" cy="52456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6336196" y="3212976"/>
            <a:ext cx="1476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Differentiate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Arc 21"/>
          <p:cNvSpPr/>
          <p:nvPr/>
        </p:nvSpPr>
        <p:spPr>
          <a:xfrm>
            <a:off x="6084168" y="3068960"/>
            <a:ext cx="252028" cy="468052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6336196" y="3645024"/>
            <a:ext cx="1908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Differentiate again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4103948" y="2456892"/>
            <a:ext cx="468052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103948" y="4329100"/>
            <a:ext cx="468052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752020" y="2564904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Now differentiate this expression for y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5040052" y="4689140"/>
                <a:ext cx="2367636" cy="524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𝑑𝑥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−5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+6</m:t>
                      </m:r>
                      <m:r>
                        <a:rPr lang="en-US" sz="1400" b="0" i="1" smtClean="0">
                          <a:latin typeface="Cambria Math"/>
                        </a:rPr>
                        <m:t>𝑦</m:t>
                      </m:r>
                      <m:r>
                        <a:rPr lang="en-US" sz="1400" b="0" i="1" smtClean="0">
                          <a:latin typeface="Cambria Math"/>
                        </a:rPr>
                        <m:t>=13</m:t>
                      </m:r>
                      <m:r>
                        <a:rPr lang="en-US" sz="1400" i="1">
                          <a:latin typeface="Cambria Math"/>
                        </a:rPr>
                        <m:t>𝑠𝑖𝑛</m:t>
                      </m:r>
                      <m:r>
                        <a:rPr lang="en-US" sz="1400" i="1">
                          <a:latin typeface="Cambria Math"/>
                        </a:rPr>
                        <m:t>3</m:t>
                      </m:r>
                      <m:r>
                        <a:rPr lang="en-US" sz="1400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052" y="4689140"/>
                <a:ext cx="2367636" cy="52456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rc 30"/>
          <p:cNvSpPr/>
          <p:nvPr/>
        </p:nvSpPr>
        <p:spPr>
          <a:xfrm>
            <a:off x="6084168" y="3573016"/>
            <a:ext cx="252028" cy="468052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4031940" y="4365104"/>
            <a:ext cx="4896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You can substitute these into the differential equation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Arc 33"/>
          <p:cNvSpPr/>
          <p:nvPr/>
        </p:nvSpPr>
        <p:spPr>
          <a:xfrm>
            <a:off x="7236296" y="4977172"/>
            <a:ext cx="252028" cy="468052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c 34"/>
          <p:cNvSpPr/>
          <p:nvPr/>
        </p:nvSpPr>
        <p:spPr>
          <a:xfrm>
            <a:off x="7236296" y="5481228"/>
            <a:ext cx="252028" cy="468052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7416316" y="4941168"/>
            <a:ext cx="1332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Replace the differentials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959932" y="1556792"/>
            <a:ext cx="1224136" cy="32403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4103948" y="2852936"/>
            <a:ext cx="1692188" cy="32403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3995936" y="3248980"/>
            <a:ext cx="2052228" cy="46805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5760132" y="4761148"/>
            <a:ext cx="288032" cy="46805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6300192" y="4905164"/>
            <a:ext cx="144016" cy="21602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2519772" y="4041068"/>
            <a:ext cx="792088" cy="32403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3923928" y="3753036"/>
            <a:ext cx="2232248" cy="50405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5112060" y="4689140"/>
            <a:ext cx="396044" cy="54006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Arc 47"/>
          <p:cNvSpPr/>
          <p:nvPr/>
        </p:nvSpPr>
        <p:spPr>
          <a:xfrm>
            <a:off x="7236296" y="5985284"/>
            <a:ext cx="252028" cy="468052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1079612" y="5337212"/>
            <a:ext cx="1656184" cy="25202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5004048" y="5337212"/>
            <a:ext cx="1404156" cy="25202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/>
          <p:cNvSpPr/>
          <p:nvPr/>
        </p:nvSpPr>
        <p:spPr>
          <a:xfrm>
            <a:off x="3059832" y="5337212"/>
            <a:ext cx="1584176" cy="25202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/>
              <p:cNvSpPr txBox="1"/>
              <p:nvPr/>
            </p:nvSpPr>
            <p:spPr>
              <a:xfrm>
                <a:off x="1043608" y="5769260"/>
                <a:ext cx="644471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</a:rPr>
                        <m:t>−9</m:t>
                      </m:r>
                      <m:r>
                        <m:rPr>
                          <m:sty m:val="p"/>
                        </m:rPr>
                        <a:rPr lang="el-GR" sz="1400" i="1">
                          <a:latin typeface="Cambria Math"/>
                        </a:rPr>
                        <m:t>λ</m:t>
                      </m:r>
                      <m:r>
                        <a:rPr lang="en-US" sz="1400" i="1">
                          <a:latin typeface="Cambria Math"/>
                        </a:rPr>
                        <m:t>𝑠𝑖𝑛</m:t>
                      </m:r>
                      <m:r>
                        <a:rPr lang="en-US" sz="1400" i="1">
                          <a:latin typeface="Cambria Math"/>
                        </a:rPr>
                        <m:t>3</m:t>
                      </m:r>
                      <m:r>
                        <a:rPr lang="en-US" sz="1400" i="1">
                          <a:latin typeface="Cambria Math"/>
                        </a:rPr>
                        <m:t>𝑥</m:t>
                      </m:r>
                      <m:r>
                        <a:rPr lang="en-US" sz="1400" i="1">
                          <a:latin typeface="Cambria Math"/>
                        </a:rPr>
                        <m:t>−9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3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−15</m:t>
                      </m:r>
                      <m:r>
                        <m:rPr>
                          <m:sty m:val="p"/>
                        </m:rPr>
                        <a:rPr lang="el-GR" sz="1400" i="1">
                          <a:latin typeface="Cambria Math"/>
                        </a:rPr>
                        <m:t>λ</m:t>
                      </m:r>
                      <m:r>
                        <a:rPr lang="en-US" sz="1400" i="1">
                          <a:latin typeface="Cambria Math"/>
                        </a:rPr>
                        <m:t>𝑐𝑜𝑠</m:t>
                      </m:r>
                      <m:r>
                        <a:rPr lang="en-US" sz="1400" i="1">
                          <a:latin typeface="Cambria Math"/>
                        </a:rPr>
                        <m:t>3</m:t>
                      </m:r>
                      <m:r>
                        <a:rPr lang="en-US" sz="1400" i="1"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</a:rPr>
                        <m:t>+15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3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+6</m:t>
                      </m:r>
                      <m:r>
                        <m:rPr>
                          <m:sty m:val="p"/>
                        </m:rPr>
                        <a:rPr lang="el-GR" sz="1400" i="1">
                          <a:latin typeface="Cambria Math"/>
                        </a:rPr>
                        <m:t>λ</m:t>
                      </m:r>
                      <m:r>
                        <a:rPr lang="en-US" sz="1400" i="1">
                          <a:latin typeface="Cambria Math"/>
                        </a:rPr>
                        <m:t>𝑠𝑖𝑛</m:t>
                      </m:r>
                      <m:r>
                        <a:rPr lang="en-US" sz="1400" i="1">
                          <a:latin typeface="Cambria Math"/>
                        </a:rPr>
                        <m:t>3</m:t>
                      </m:r>
                      <m:r>
                        <a:rPr lang="en-US" sz="1400" i="1">
                          <a:latin typeface="Cambria Math"/>
                        </a:rPr>
                        <m:t>𝑥</m:t>
                      </m:r>
                      <m:r>
                        <a:rPr lang="en-US" sz="1400" i="1">
                          <a:latin typeface="Cambria Math"/>
                        </a:rPr>
                        <m:t>+6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3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400" i="1">
                          <a:latin typeface="Cambria Math"/>
                        </a:rPr>
                        <m:t>13</m:t>
                      </m:r>
                      <m:r>
                        <a:rPr lang="en-US" sz="1400" i="1">
                          <a:latin typeface="Cambria Math"/>
                        </a:rPr>
                        <m:t>𝑠𝑖𝑛</m:t>
                      </m:r>
                      <m:r>
                        <a:rPr lang="en-US" sz="1400" i="1">
                          <a:latin typeface="Cambria Math"/>
                        </a:rPr>
                        <m:t>3</m:t>
                      </m:r>
                      <m:r>
                        <a:rPr lang="en-US" sz="1400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769260"/>
                <a:ext cx="6444716" cy="307777"/>
              </a:xfrm>
              <a:prstGeom prst="rect">
                <a:avLst/>
              </a:prstGeom>
              <a:blipFill>
                <a:blip r:embed="rId16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/>
              <p:cNvSpPr txBox="1"/>
              <p:nvPr/>
            </p:nvSpPr>
            <p:spPr>
              <a:xfrm>
                <a:off x="3275856" y="6237312"/>
                <a:ext cx="41404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el-GR" sz="1400" i="1">
                              <a:latin typeface="Cambria Math"/>
                            </a:rPr>
                            <m:t>λ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+15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</m:d>
                      <m:r>
                        <a:rPr lang="en-US" sz="1400" i="1">
                          <a:latin typeface="Cambria Math"/>
                        </a:rPr>
                        <m:t>𝑠𝑖𝑛</m:t>
                      </m:r>
                      <m:r>
                        <a:rPr lang="en-US" sz="1400" i="1">
                          <a:latin typeface="Cambria Math"/>
                        </a:rPr>
                        <m:t>3</m:t>
                      </m:r>
                      <m:r>
                        <a:rPr lang="en-US" sz="1400" i="1"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−3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−15</m:t>
                          </m:r>
                          <m:r>
                            <m:rPr>
                              <m:sty m:val="p"/>
                            </m:rPr>
                            <a:rPr lang="el-GR" sz="1400" i="1">
                              <a:latin typeface="Cambria Math"/>
                            </a:rPr>
                            <m:t>λ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3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</a:rPr>
                        <m:t>=13</m:t>
                      </m:r>
                      <m:r>
                        <a:rPr lang="en-US" sz="1400" i="1">
                          <a:latin typeface="Cambria Math"/>
                        </a:rPr>
                        <m:t>𝑠𝑖𝑛</m:t>
                      </m:r>
                      <m:r>
                        <a:rPr lang="en-US" sz="1400" i="1">
                          <a:latin typeface="Cambria Math"/>
                        </a:rPr>
                        <m:t>3</m:t>
                      </m:r>
                      <m:r>
                        <a:rPr lang="en-US" sz="1400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6237312"/>
                <a:ext cx="4140460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/>
          <p:cNvSpPr txBox="1"/>
          <p:nvPr/>
        </p:nvSpPr>
        <p:spPr>
          <a:xfrm>
            <a:off x="7416316" y="5445224"/>
            <a:ext cx="1332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Multiply out the brackets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452320" y="5949280"/>
            <a:ext cx="1332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Group terms in sin and cos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187624" y="5805264"/>
            <a:ext cx="828092" cy="25202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/>
          <p:cNvSpPr/>
          <p:nvPr/>
        </p:nvSpPr>
        <p:spPr>
          <a:xfrm>
            <a:off x="3851920" y="5805264"/>
            <a:ext cx="900100" cy="25202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4752020" y="5805264"/>
            <a:ext cx="864096" cy="25202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/>
          <p:cNvSpPr/>
          <p:nvPr/>
        </p:nvSpPr>
        <p:spPr>
          <a:xfrm>
            <a:off x="2015716" y="5805264"/>
            <a:ext cx="864096" cy="25202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/>
          <p:cNvSpPr/>
          <p:nvPr/>
        </p:nvSpPr>
        <p:spPr>
          <a:xfrm>
            <a:off x="2879812" y="5805264"/>
            <a:ext cx="972108" cy="25202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/>
          <p:cNvSpPr/>
          <p:nvPr/>
        </p:nvSpPr>
        <p:spPr>
          <a:xfrm>
            <a:off x="5616116" y="5805264"/>
            <a:ext cx="828092" cy="25202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3383868" y="6273316"/>
            <a:ext cx="936104" cy="25202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/>
          <p:cNvSpPr/>
          <p:nvPr/>
        </p:nvSpPr>
        <p:spPr>
          <a:xfrm>
            <a:off x="5004048" y="6273316"/>
            <a:ext cx="936104" cy="25202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2">
            <a:extLst>
              <a:ext uri="{FF2B5EF4-FFF2-40B4-BE49-F238E27FC236}">
                <a16:creationId xmlns:a16="http://schemas.microsoft.com/office/drawing/2014/main" id="{6E6DFF98-31F6-45C1-AD0D-7669E3DDCD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15695"/>
            <a:ext cx="7886700" cy="109176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3600" dirty="0">
                <a:latin typeface="Comic Sans MS" pitchFamily="66" charset="0"/>
              </a:rPr>
              <a:t>Methods in Differential Equations</a:t>
            </a:r>
          </a:p>
        </p:txBody>
      </p:sp>
      <p:sp>
        <p:nvSpPr>
          <p:cNvPr id="70" name="テキスト ボックス 3">
            <a:extLst>
              <a:ext uri="{FF2B5EF4-FFF2-40B4-BE49-F238E27FC236}">
                <a16:creationId xmlns:a16="http://schemas.microsoft.com/office/drawing/2014/main" id="{F645E12F-A674-451D-AFDD-78BD5EEE0F2C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7C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65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6" grpId="0"/>
      <p:bldP spid="29" grpId="0"/>
      <p:bldP spid="30" grpId="0"/>
      <p:bldP spid="31" grpId="0" animBg="1"/>
      <p:bldP spid="32" grpId="0"/>
      <p:bldP spid="34" grpId="0" animBg="1"/>
      <p:bldP spid="35" grpId="0" animBg="1"/>
      <p:bldP spid="36" grpId="0"/>
      <p:bldP spid="38" grpId="0" animBg="1"/>
      <p:bldP spid="38" grpId="1" animBg="1"/>
      <p:bldP spid="39" grpId="0" animBg="1"/>
      <p:bldP spid="39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8" grpId="0" animBg="1"/>
      <p:bldP spid="50" grpId="0" animBg="1"/>
      <p:bldP spid="50" grpId="1" animBg="1"/>
      <p:bldP spid="52" grpId="0" animBg="1"/>
      <p:bldP spid="52" grpId="1" animBg="1"/>
      <p:bldP spid="54" grpId="0" animBg="1"/>
      <p:bldP spid="54" grpId="1" animBg="1"/>
      <p:bldP spid="55" grpId="0"/>
      <p:bldP spid="56" grpId="0"/>
      <p:bldP spid="60" grpId="0"/>
      <p:bldP spid="61" grpId="0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57" grpId="0" animBg="1"/>
      <p:bldP spid="57" grpId="1" animBg="1"/>
      <p:bldP spid="68" grpId="0" animBg="1"/>
      <p:bldP spid="68" grpId="1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600200"/>
                <a:ext cx="3420380" cy="49611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anose="030F0702030302020204" pitchFamily="66" charset="0"/>
                  </a:rPr>
                  <a:t>You can find the general solution of the linear second order differential equation </a:t>
                </a:r>
                <a14:m>
                  <m:oMath xmlns:m="http://schemas.openxmlformats.org/officeDocument/2006/math">
                    <m:r>
                      <a:rPr lang="en-GB" sz="1400" b="1" i="1">
                        <a:latin typeface="Cambria Math"/>
                      </a:rPr>
                      <m:t>𝒂</m:t>
                    </m:r>
                    <m:f>
                      <m:fPr>
                        <m:ctrlPr>
                          <a:rPr lang="en-GB" sz="1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1" i="1">
                                <a:latin typeface="Cambria Math"/>
                              </a:rPr>
                              <m:t>𝒅</m:t>
                            </m:r>
                          </m:e>
                          <m:sup>
                            <m:r>
                              <a:rPr lang="en-GB" sz="1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GB" sz="1400" b="1" i="1">
                            <a:latin typeface="Cambria Math"/>
                          </a:rPr>
                          <m:t>𝒚</m:t>
                        </m:r>
                      </m:num>
                      <m:den>
                        <m:sSup>
                          <m:sSupPr>
                            <m:ctrlPr>
                              <a:rPr lang="en-GB" sz="1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1" i="1">
                                <a:latin typeface="Cambria Math"/>
                              </a:rPr>
                              <m:t>𝒅𝒙</m:t>
                            </m:r>
                          </m:e>
                          <m:sup>
                            <m:r>
                              <a:rPr lang="en-GB" sz="1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GB" sz="1400" b="1" i="1">
                        <a:latin typeface="Cambria Math"/>
                      </a:rPr>
                      <m:t>+</m:t>
                    </m:r>
                    <m:r>
                      <a:rPr lang="en-GB" sz="1400" b="1" i="1">
                        <a:latin typeface="Cambria Math"/>
                      </a:rPr>
                      <m:t>𝒃</m:t>
                    </m:r>
                    <m:f>
                      <m:fPr>
                        <m:ctrlPr>
                          <a:rPr lang="en-GB" sz="1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>
                            <a:latin typeface="Cambria Math"/>
                          </a:rPr>
                          <m:t>𝒅𝒚</m:t>
                        </m:r>
                      </m:num>
                      <m:den>
                        <m:r>
                          <a:rPr lang="en-GB" sz="1400" b="1" i="1">
                            <a:latin typeface="Cambria Math"/>
                          </a:rPr>
                          <m:t>𝒅𝒙</m:t>
                        </m:r>
                      </m:den>
                    </m:f>
                    <m:r>
                      <a:rPr lang="en-GB" sz="1400" b="1" i="1">
                        <a:latin typeface="Cambria Math"/>
                      </a:rPr>
                      <m:t>+</m:t>
                    </m:r>
                    <m:r>
                      <a:rPr lang="en-GB" sz="1400" b="1" i="1">
                        <a:latin typeface="Cambria Math"/>
                      </a:rPr>
                      <m:t>𝒄𝒚</m:t>
                    </m:r>
                    <m:r>
                      <a:rPr lang="en-GB" sz="1400" b="1" i="1">
                        <a:latin typeface="Cambria Math"/>
                      </a:rPr>
                      <m:t>=</m:t>
                    </m:r>
                    <m:r>
                      <a:rPr lang="en-GB" sz="1400" b="1" i="1" smtClean="0">
                        <a:latin typeface="Cambria Math"/>
                      </a:rPr>
                      <m:t>𝒇</m:t>
                    </m:r>
                    <m:r>
                      <a:rPr lang="en-GB" sz="1400" b="1" i="1" smtClean="0">
                        <a:latin typeface="Cambria Math"/>
                      </a:rPr>
                      <m:t>(</m:t>
                    </m:r>
                    <m:r>
                      <a:rPr lang="en-GB" sz="1400" b="1" i="1" smtClean="0">
                        <a:latin typeface="Cambria Math"/>
                      </a:rPr>
                      <m:t>𝒙</m:t>
                    </m:r>
                    <m:r>
                      <a:rPr lang="en-GB" sz="1400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1400" b="1" dirty="0">
                    <a:latin typeface="Comic Sans MS" panose="030F0702030302020204" pitchFamily="66" charset="0"/>
                  </a:rPr>
                  <a:t>, where a, b and c are constants, by using y = complimentary function + particular integral</a:t>
                </a: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Find the general solution to the following differential equation:</a:t>
                </a:r>
              </a:p>
              <a:p>
                <a:pPr algn="ctr">
                  <a:buFont typeface="Wingdings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600200"/>
                <a:ext cx="3420380" cy="4961148"/>
              </a:xfrm>
              <a:blipFill>
                <a:blip r:embed="rId2"/>
                <a:stretch>
                  <a:fillRect t="-738" r="-10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0" y="0"/>
                <a:ext cx="1435649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35649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1226" y="314576"/>
                <a:ext cx="1231619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(</m:t>
                      </m:r>
                      <m:r>
                        <a:rPr lang="en-US" sz="1400" i="1">
                          <a:latin typeface="Cambria Math"/>
                        </a:rPr>
                        <m:t>𝐴</m:t>
                      </m:r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𝐵𝑥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" y="314576"/>
                <a:ext cx="1231619" cy="307777"/>
              </a:xfrm>
              <a:prstGeom prst="rect">
                <a:avLst/>
              </a:prstGeom>
              <a:blipFill>
                <a:blip r:embed="rId4"/>
                <a:stretch>
                  <a:fillRect b="-37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1403648" y="0"/>
                <a:ext cx="1990288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𝑝𝑥</m:t>
                          </m:r>
                        </m:sup>
                      </m:sSup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𝐴𝑐𝑜𝑠𝑞𝑥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𝐵𝑠𝑖𝑛𝑞𝑥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0"/>
                <a:ext cx="1990288" cy="307777"/>
              </a:xfrm>
              <a:prstGeom prst="rect">
                <a:avLst/>
              </a:prstGeom>
              <a:blipFill>
                <a:blip r:embed="rId5"/>
                <a:stretch>
                  <a:fillRect b="-37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/>
              <p:cNvSpPr txBox="1"/>
              <p:nvPr/>
            </p:nvSpPr>
            <p:spPr>
              <a:xfrm>
                <a:off x="719572" y="3861048"/>
                <a:ext cx="2680670" cy="586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𝑑𝑥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600" b="0" i="1" smtClean="0">
                          <a:latin typeface="Cambria Math"/>
                        </a:rPr>
                        <m:t>−5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/>
                        </a:rPr>
                        <m:t>+6</m:t>
                      </m:r>
                      <m:r>
                        <a:rPr lang="en-US" sz="1600" b="0" i="1" smtClean="0">
                          <a:latin typeface="Cambria Math"/>
                        </a:rPr>
                        <m:t>𝑦</m:t>
                      </m:r>
                      <m:r>
                        <a:rPr lang="en-US" sz="1600" b="0" i="1" smtClean="0">
                          <a:latin typeface="Cambria Math"/>
                        </a:rPr>
                        <m:t>=13</m:t>
                      </m:r>
                      <m:r>
                        <a:rPr lang="en-US" sz="1600" b="0" i="1" smtClean="0">
                          <a:latin typeface="Cambria Math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/>
                        </a:rPr>
                        <m:t>3</m:t>
                      </m:r>
                      <m:r>
                        <a:rPr lang="en-US" sz="16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572" y="3861048"/>
                <a:ext cx="2680670" cy="586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/>
              <p:cNvSpPr txBox="1"/>
              <p:nvPr/>
            </p:nvSpPr>
            <p:spPr>
              <a:xfrm>
                <a:off x="3383868" y="0"/>
                <a:ext cx="1184683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𝑦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/>
                        </a:rPr>
                        <m:t>𝐶𝐹</m:t>
                      </m:r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  <m:r>
                        <a:rPr lang="en-US" sz="1400" b="0" i="1" smtClean="0">
                          <a:latin typeface="Cambria Math"/>
                        </a:rPr>
                        <m:t>𝑃𝐼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868" y="0"/>
                <a:ext cx="1184683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1258498" y="4593381"/>
                <a:ext cx="1661352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𝐶𝐹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498" y="4593381"/>
                <a:ext cx="1661352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/>
              <p:cNvSpPr txBox="1"/>
              <p:nvPr/>
            </p:nvSpPr>
            <p:spPr>
              <a:xfrm>
                <a:off x="3743908" y="2564904"/>
                <a:ext cx="41404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el-GR" sz="1400" i="1">
                              <a:latin typeface="Cambria Math"/>
                            </a:rPr>
                            <m:t>λ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+15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</m:d>
                      <m:r>
                        <a:rPr lang="en-US" sz="1400" i="1">
                          <a:latin typeface="Cambria Math"/>
                        </a:rPr>
                        <m:t>𝑠𝑖𝑛</m:t>
                      </m:r>
                      <m:r>
                        <a:rPr lang="en-US" sz="1400" i="1">
                          <a:latin typeface="Cambria Math"/>
                        </a:rPr>
                        <m:t>3</m:t>
                      </m:r>
                      <m:r>
                        <a:rPr lang="en-US" sz="1400" i="1"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−3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−15</m:t>
                          </m:r>
                          <m:r>
                            <m:rPr>
                              <m:sty m:val="p"/>
                            </m:rPr>
                            <a:rPr lang="el-GR" sz="1400" i="1">
                              <a:latin typeface="Cambria Math"/>
                            </a:rPr>
                            <m:t>λ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3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</a:rPr>
                        <m:t>=13</m:t>
                      </m:r>
                      <m:r>
                        <a:rPr lang="en-US" sz="1400" i="1">
                          <a:latin typeface="Cambria Math"/>
                        </a:rPr>
                        <m:t>𝑠𝑖𝑛</m:t>
                      </m:r>
                      <m:r>
                        <a:rPr lang="en-US" sz="1400" i="1">
                          <a:latin typeface="Cambria Math"/>
                        </a:rPr>
                        <m:t>3</m:t>
                      </m:r>
                      <m:r>
                        <a:rPr lang="en-US" sz="1400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908" y="2564904"/>
                <a:ext cx="4140460" cy="307777"/>
              </a:xfrm>
              <a:prstGeom prst="rect">
                <a:avLst/>
              </a:prstGeom>
              <a:blipFill>
                <a:blip r:embed="rId9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/>
          <p:cNvSpPr txBox="1"/>
          <p:nvPr/>
        </p:nvSpPr>
        <p:spPr>
          <a:xfrm>
            <a:off x="7668344" y="1124744"/>
            <a:ext cx="1404156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Particular Integral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0" name="TextBox 69"/>
              <p:cNvSpPr txBox="1"/>
              <p:nvPr/>
            </p:nvSpPr>
            <p:spPr>
              <a:xfrm>
                <a:off x="3887924" y="1556792"/>
                <a:ext cx="13703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1200" b="0" i="1" smtClean="0">
                          <a:latin typeface="Cambria Math"/>
                        </a:rPr>
                        <m:t>=</m:t>
                      </m:r>
                      <m:r>
                        <a:rPr lang="en-US" sz="1400" i="1">
                          <a:latin typeface="Cambria Math"/>
                        </a:rPr>
                        <m:t>13</m:t>
                      </m:r>
                      <m:r>
                        <a:rPr lang="en-US" sz="1400" i="1">
                          <a:latin typeface="Cambria Math"/>
                        </a:rPr>
                        <m:t>𝑠𝑖𝑛</m:t>
                      </m:r>
                      <m:r>
                        <a:rPr lang="en-US" sz="1400" i="1">
                          <a:latin typeface="Cambria Math"/>
                        </a:rPr>
                        <m:t>3</m:t>
                      </m:r>
                      <m:r>
                        <a:rPr lang="en-US" sz="1400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924" y="1556792"/>
                <a:ext cx="1370375" cy="307777"/>
              </a:xfrm>
              <a:prstGeom prst="rect">
                <a:avLst/>
              </a:prstGeom>
              <a:blipFill>
                <a:blip r:embed="rId10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1" name="TextBox 70"/>
              <p:cNvSpPr txBox="1"/>
              <p:nvPr/>
            </p:nvSpPr>
            <p:spPr>
              <a:xfrm>
                <a:off x="3851920" y="1988840"/>
                <a:ext cx="217149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𝐿𝑒𝑡</m:t>
                      </m:r>
                      <m:r>
                        <a:rPr lang="en-US" sz="1400" b="0" i="1" smtClean="0">
                          <a:latin typeface="Cambria Math"/>
                        </a:rPr>
                        <m:t> </m:t>
                      </m:r>
                      <m:r>
                        <a:rPr lang="en-US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1400" b="0" i="1" smtClean="0">
                          <a:latin typeface="Cambria Math"/>
                        </a:rPr>
                        <m:t>λ</m:t>
                      </m:r>
                      <m:r>
                        <a:rPr lang="en-US" sz="1400" b="0" i="1" smtClean="0">
                          <a:latin typeface="Cambria Math"/>
                        </a:rPr>
                        <m:t>𝑠𝑖𝑛</m:t>
                      </m:r>
                      <m:r>
                        <a:rPr lang="en-US" sz="1400" b="0" i="1" smtClean="0">
                          <a:latin typeface="Cambria Math"/>
                        </a:rPr>
                        <m:t>3</m:t>
                      </m:r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3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1988840"/>
                <a:ext cx="2171492" cy="307777"/>
              </a:xfrm>
              <a:prstGeom prst="rect">
                <a:avLst/>
              </a:prstGeom>
              <a:blipFill>
                <a:blip r:embed="rId11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72"/>
          <p:cNvSpPr txBox="1"/>
          <p:nvPr/>
        </p:nvSpPr>
        <p:spPr>
          <a:xfrm>
            <a:off x="5220072" y="130476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We let y = </a:t>
            </a:r>
            <a:r>
              <a:rPr lang="el-GR" sz="1200" dirty="0">
                <a:solidFill>
                  <a:srgbClr val="FF0000"/>
                </a:solidFill>
              </a:rPr>
              <a:t>λ</a:t>
            </a:r>
            <a:r>
              <a:rPr lang="en-GB" sz="1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sinx</a:t>
            </a:r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 + µ</a:t>
            </a:r>
            <a:r>
              <a:rPr lang="en-GB" sz="1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cosx</a:t>
            </a:r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as it is the same form as f(x) (you need both sin AND cos!)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120172" y="1916832"/>
            <a:ext cx="1692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l-GR" sz="1200" dirty="0">
                <a:solidFill>
                  <a:srgbClr val="FF0000"/>
                </a:solidFill>
              </a:rPr>
              <a:t>λ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 and µ represent constant values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>
            <a:off x="4103948" y="2456892"/>
            <a:ext cx="468052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7884368" y="2636912"/>
            <a:ext cx="126785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Compare coefficients of sin3x</a:t>
            </a:r>
            <a:endParaRPr lang="en-GB" sz="11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8" name="Arc 77"/>
          <p:cNvSpPr/>
          <p:nvPr/>
        </p:nvSpPr>
        <p:spPr>
          <a:xfrm>
            <a:off x="7704348" y="2744924"/>
            <a:ext cx="252028" cy="468052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9" name="TextBox 78"/>
              <p:cNvSpPr txBox="1"/>
              <p:nvPr/>
            </p:nvSpPr>
            <p:spPr>
              <a:xfrm>
                <a:off x="5976156" y="3032956"/>
                <a:ext cx="14761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/>
                        </a:rPr>
                        <m:t>−3</m:t>
                      </m:r>
                      <m:r>
                        <m:rPr>
                          <m:sty m:val="p"/>
                        </m:rPr>
                        <a:rPr lang="el-GR" sz="1400" i="1">
                          <a:latin typeface="Cambria Math"/>
                        </a:rPr>
                        <m:t>λ</m:t>
                      </m:r>
                      <m:r>
                        <a:rPr lang="en-US" sz="1400" i="1">
                          <a:latin typeface="Cambria Math"/>
                        </a:rPr>
                        <m:t>+15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400" b="0" i="1" smtClean="0">
                          <a:latin typeface="Cambria Math"/>
                        </a:rPr>
                        <m:t>=13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156" y="3032956"/>
                <a:ext cx="1476164" cy="307777"/>
              </a:xfrm>
              <a:prstGeom prst="rect">
                <a:avLst/>
              </a:prstGeom>
              <a:blipFill>
                <a:blip r:embed="rId12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Arc 79"/>
          <p:cNvSpPr/>
          <p:nvPr/>
        </p:nvSpPr>
        <p:spPr>
          <a:xfrm>
            <a:off x="7704348" y="3212976"/>
            <a:ext cx="252028" cy="468052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TextBox 80"/>
          <p:cNvSpPr txBox="1"/>
          <p:nvPr/>
        </p:nvSpPr>
        <p:spPr>
          <a:xfrm>
            <a:off x="7740352" y="3140968"/>
            <a:ext cx="151216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Compare coefficients of cos3x</a:t>
            </a:r>
            <a:endParaRPr lang="en-GB" sz="11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2" name="TextBox 81"/>
              <p:cNvSpPr txBox="1"/>
              <p:nvPr/>
            </p:nvSpPr>
            <p:spPr>
              <a:xfrm>
                <a:off x="5940152" y="3501008"/>
                <a:ext cx="14401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</a:rPr>
                        <m:t>−3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−15</m:t>
                      </m:r>
                      <m:r>
                        <m:rPr>
                          <m:sty m:val="p"/>
                        </m:rPr>
                        <a:rPr lang="el-GR" sz="1400" i="1">
                          <a:latin typeface="Cambria Math"/>
                        </a:rPr>
                        <m:t>λ</m:t>
                      </m:r>
                      <m:r>
                        <a:rPr lang="en-US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3501008"/>
                <a:ext cx="1440160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TextBox 82"/>
          <p:cNvSpPr txBox="1"/>
          <p:nvPr/>
        </p:nvSpPr>
        <p:spPr>
          <a:xfrm>
            <a:off x="3923928" y="3897052"/>
            <a:ext cx="4824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You can solve these equations simultaneously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4" name="TextBox 83"/>
              <p:cNvSpPr txBox="1"/>
              <p:nvPr/>
            </p:nvSpPr>
            <p:spPr>
              <a:xfrm>
                <a:off x="4003497" y="4293096"/>
                <a:ext cx="14761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/>
                        </a:rPr>
                        <m:t>−3</m:t>
                      </m:r>
                      <m:r>
                        <m:rPr>
                          <m:sty m:val="p"/>
                        </m:rPr>
                        <a:rPr lang="el-GR" sz="1400" i="1">
                          <a:latin typeface="Cambria Math"/>
                        </a:rPr>
                        <m:t>λ</m:t>
                      </m:r>
                      <m:r>
                        <a:rPr lang="en-US" sz="1400" i="1">
                          <a:latin typeface="Cambria Math"/>
                        </a:rPr>
                        <m:t>+15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400" b="0" i="1" smtClean="0">
                          <a:latin typeface="Cambria Math"/>
                        </a:rPr>
                        <m:t>=13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3497" y="4293096"/>
                <a:ext cx="1476164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5" name="TextBox 84"/>
              <p:cNvSpPr txBox="1"/>
              <p:nvPr/>
            </p:nvSpPr>
            <p:spPr>
              <a:xfrm>
                <a:off x="3967493" y="4617132"/>
                <a:ext cx="14401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</a:rPr>
                        <m:t>−3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−15</m:t>
                      </m:r>
                      <m:r>
                        <m:rPr>
                          <m:sty m:val="p"/>
                        </m:rPr>
                        <a:rPr lang="el-GR" sz="1400" i="1">
                          <a:latin typeface="Cambria Math"/>
                        </a:rPr>
                        <m:t>λ</m:t>
                      </m:r>
                      <m:r>
                        <a:rPr lang="en-US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493" y="4617132"/>
                <a:ext cx="1440160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6" name="TextBox 85"/>
              <p:cNvSpPr txBox="1"/>
              <p:nvPr/>
            </p:nvSpPr>
            <p:spPr>
              <a:xfrm>
                <a:off x="6667793" y="4293096"/>
                <a:ext cx="14761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/>
                        </a:rPr>
                        <m:t>−3</m:t>
                      </m:r>
                      <m:r>
                        <m:rPr>
                          <m:sty m:val="p"/>
                        </m:rPr>
                        <a:rPr lang="el-GR" sz="1400" i="1">
                          <a:latin typeface="Cambria Math"/>
                        </a:rPr>
                        <m:t>λ</m:t>
                      </m:r>
                      <m:r>
                        <a:rPr lang="en-US" sz="1400" i="1">
                          <a:latin typeface="Cambria Math"/>
                        </a:rPr>
                        <m:t>+15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400" b="0" i="1" smtClean="0">
                          <a:latin typeface="Cambria Math"/>
                        </a:rPr>
                        <m:t>=13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793" y="4293096"/>
                <a:ext cx="1476164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7" name="TextBox 86"/>
              <p:cNvSpPr txBox="1"/>
              <p:nvPr/>
            </p:nvSpPr>
            <p:spPr>
              <a:xfrm>
                <a:off x="6523777" y="4617132"/>
                <a:ext cx="154817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</a:rPr>
                        <m:t>−</m:t>
                      </m:r>
                      <m:r>
                        <a:rPr lang="en-US" sz="1400" b="0" i="1" smtClean="0">
                          <a:latin typeface="Cambria Math"/>
                        </a:rPr>
                        <m:t>15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−75</m:t>
                      </m:r>
                      <m:r>
                        <m:rPr>
                          <m:sty m:val="p"/>
                        </m:rPr>
                        <a:rPr lang="el-GR" sz="1400" i="1">
                          <a:latin typeface="Cambria Math"/>
                        </a:rPr>
                        <m:t>λ</m:t>
                      </m:r>
                      <m:r>
                        <a:rPr lang="en-US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3777" y="4617132"/>
                <a:ext cx="1548172" cy="3077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8" name="TextBox 87"/>
              <p:cNvSpPr txBox="1"/>
              <p:nvPr/>
            </p:nvSpPr>
            <p:spPr>
              <a:xfrm>
                <a:off x="7027833" y="5049180"/>
                <a:ext cx="11881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78</m:t>
                      </m:r>
                      <m:r>
                        <m:rPr>
                          <m:sty m:val="p"/>
                        </m:rPr>
                        <a:rPr lang="el-GR" sz="1400" i="1">
                          <a:latin typeface="Cambria Math"/>
                        </a:rPr>
                        <m:t>λ</m:t>
                      </m:r>
                      <m:r>
                        <a:rPr lang="en-US" sz="1400" b="0" i="1" smtClean="0">
                          <a:latin typeface="Cambria Math"/>
                        </a:rPr>
                        <m:t>=13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7833" y="5049180"/>
                <a:ext cx="1188132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9" name="TextBox 88"/>
              <p:cNvSpPr txBox="1"/>
              <p:nvPr/>
            </p:nvSpPr>
            <p:spPr>
              <a:xfrm>
                <a:off x="7423877" y="5337212"/>
                <a:ext cx="828092" cy="514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i="1" smtClean="0">
                          <a:latin typeface="Cambria Math"/>
                        </a:rPr>
                        <m:t>λ</m:t>
                      </m:r>
                      <m:r>
                        <a:rPr lang="en-US" sz="14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3877" y="5337212"/>
                <a:ext cx="828092" cy="51424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Arc 89"/>
          <p:cNvSpPr/>
          <p:nvPr/>
        </p:nvSpPr>
        <p:spPr>
          <a:xfrm>
            <a:off x="8071949" y="4653136"/>
            <a:ext cx="252028" cy="540060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1" name="TextBox 90"/>
              <p:cNvSpPr txBox="1"/>
              <p:nvPr/>
            </p:nvSpPr>
            <p:spPr>
              <a:xfrm>
                <a:off x="7315865" y="5805264"/>
                <a:ext cx="828092" cy="514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40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865" y="5805264"/>
                <a:ext cx="828092" cy="51424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TextBox 91"/>
          <p:cNvSpPr txBox="1"/>
          <p:nvPr/>
        </p:nvSpPr>
        <p:spPr>
          <a:xfrm>
            <a:off x="8251969" y="4689140"/>
            <a:ext cx="8995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Add together</a:t>
            </a:r>
            <a:endParaRPr lang="en-GB" sz="11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3" name="Arc 92"/>
          <p:cNvSpPr/>
          <p:nvPr/>
        </p:nvSpPr>
        <p:spPr>
          <a:xfrm>
            <a:off x="8071949" y="5193196"/>
            <a:ext cx="252028" cy="432048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Arc 93"/>
          <p:cNvSpPr/>
          <p:nvPr/>
        </p:nvSpPr>
        <p:spPr>
          <a:xfrm>
            <a:off x="8071949" y="5661248"/>
            <a:ext cx="252028" cy="432048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TextBox 94"/>
          <p:cNvSpPr txBox="1"/>
          <p:nvPr/>
        </p:nvSpPr>
        <p:spPr>
          <a:xfrm>
            <a:off x="8287973" y="5301208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Solve</a:t>
            </a:r>
            <a:endParaRPr lang="en-GB" sz="11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8251969" y="5661248"/>
            <a:ext cx="6480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Use to find µ</a:t>
            </a:r>
            <a:endParaRPr lang="en-GB" sz="11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7" name="TextBox 96"/>
              <p:cNvSpPr txBox="1"/>
              <p:nvPr/>
            </p:nvSpPr>
            <p:spPr>
              <a:xfrm>
                <a:off x="899592" y="4977172"/>
                <a:ext cx="2253181" cy="5156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𝑃𝐼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𝑠𝑖𝑛</m:t>
                      </m:r>
                      <m:r>
                        <a:rPr lang="en-US" sz="1400" b="0" i="1" smtClean="0">
                          <a:latin typeface="Cambria Math"/>
                        </a:rPr>
                        <m:t>3</m:t>
                      </m:r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3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977172"/>
                <a:ext cx="2253181" cy="51565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8" name="TextBox 97"/>
              <p:cNvSpPr txBox="1"/>
              <p:nvPr/>
            </p:nvSpPr>
            <p:spPr>
              <a:xfrm>
                <a:off x="323528" y="5661248"/>
                <a:ext cx="3136500" cy="5014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i="1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/>
                            </a:rPr>
                            <m:t>2</m:t>
                          </m:r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/>
                            </a:rPr>
                            <m:t>3</m:t>
                          </m:r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𝑠𝑖𝑛</m:t>
                      </m:r>
                      <m:r>
                        <a:rPr lang="en-US" sz="1400" b="0" i="1" smtClean="0">
                          <a:latin typeface="Cambria Math"/>
                        </a:rPr>
                        <m:t>3</m:t>
                      </m:r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3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661248"/>
                <a:ext cx="3136500" cy="501419"/>
              </a:xfrm>
              <a:prstGeom prst="rect">
                <a:avLst/>
              </a:prstGeom>
              <a:blipFill>
                <a:blip r:embed="rId21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923928" y="1988840"/>
            <a:ext cx="2016224" cy="324036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Rectangle 98"/>
          <p:cNvSpPr/>
          <p:nvPr/>
        </p:nvSpPr>
        <p:spPr>
          <a:xfrm>
            <a:off x="7459881" y="5373216"/>
            <a:ext cx="756084" cy="432048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Rectangle 99"/>
          <p:cNvSpPr/>
          <p:nvPr/>
        </p:nvSpPr>
        <p:spPr>
          <a:xfrm>
            <a:off x="7459881" y="5805264"/>
            <a:ext cx="612068" cy="504056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Rectangle 100"/>
          <p:cNvSpPr/>
          <p:nvPr/>
        </p:nvSpPr>
        <p:spPr>
          <a:xfrm>
            <a:off x="1799692" y="4581128"/>
            <a:ext cx="1044116" cy="324036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Rectangle 101"/>
          <p:cNvSpPr/>
          <p:nvPr/>
        </p:nvSpPr>
        <p:spPr>
          <a:xfrm>
            <a:off x="719572" y="5769260"/>
            <a:ext cx="1044116" cy="324036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Rectangle 102"/>
          <p:cNvSpPr/>
          <p:nvPr/>
        </p:nvSpPr>
        <p:spPr>
          <a:xfrm>
            <a:off x="1439652" y="5013176"/>
            <a:ext cx="1584176" cy="468052"/>
          </a:xfrm>
          <a:prstGeom prst="rect">
            <a:avLst/>
          </a:prstGeom>
          <a:noFill/>
          <a:ln w="317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Rectangle 103"/>
          <p:cNvSpPr/>
          <p:nvPr/>
        </p:nvSpPr>
        <p:spPr>
          <a:xfrm>
            <a:off x="1763688" y="5697252"/>
            <a:ext cx="1584176" cy="468052"/>
          </a:xfrm>
          <a:prstGeom prst="rect">
            <a:avLst/>
          </a:prstGeom>
          <a:noFill/>
          <a:ln w="317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Rectangle 104"/>
          <p:cNvSpPr/>
          <p:nvPr/>
        </p:nvSpPr>
        <p:spPr>
          <a:xfrm>
            <a:off x="1007604" y="4977172"/>
            <a:ext cx="2088232" cy="504056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Rectangle 105"/>
          <p:cNvSpPr/>
          <p:nvPr/>
        </p:nvSpPr>
        <p:spPr>
          <a:xfrm>
            <a:off x="3887924" y="2600908"/>
            <a:ext cx="1404156" cy="252028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Rectangle 106"/>
          <p:cNvSpPr/>
          <p:nvPr/>
        </p:nvSpPr>
        <p:spPr>
          <a:xfrm>
            <a:off x="7128284" y="2600908"/>
            <a:ext cx="684076" cy="252028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Rectangle 107"/>
          <p:cNvSpPr/>
          <p:nvPr/>
        </p:nvSpPr>
        <p:spPr>
          <a:xfrm>
            <a:off x="5472100" y="2600908"/>
            <a:ext cx="1476164" cy="252028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616116" y="4437112"/>
            <a:ext cx="864096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5616116" y="4761148"/>
            <a:ext cx="864096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5616116" y="4761148"/>
            <a:ext cx="8995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Multiply by 5</a:t>
            </a:r>
            <a:endParaRPr lang="en-GB" sz="11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7" name="Rectangle 2">
            <a:extLst>
              <a:ext uri="{FF2B5EF4-FFF2-40B4-BE49-F238E27FC236}">
                <a16:creationId xmlns:a16="http://schemas.microsoft.com/office/drawing/2014/main" id="{F60EADE9-F607-43F9-A997-CA1F1525A2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15695"/>
            <a:ext cx="7886700" cy="109176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3600" dirty="0">
                <a:latin typeface="Comic Sans MS" pitchFamily="66" charset="0"/>
              </a:rPr>
              <a:t>Methods in Differential Equations</a:t>
            </a:r>
          </a:p>
        </p:txBody>
      </p:sp>
      <p:sp>
        <p:nvSpPr>
          <p:cNvPr id="60" name="テキスト ボックス 3">
            <a:extLst>
              <a:ext uri="{FF2B5EF4-FFF2-40B4-BE49-F238E27FC236}">
                <a16:creationId xmlns:a16="http://schemas.microsoft.com/office/drawing/2014/main" id="{899C17A1-508B-4019-98C9-124D911CA422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7C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31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 animBg="1"/>
      <p:bldP spid="79" grpId="0"/>
      <p:bldP spid="80" grpId="0" animBg="1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 animBg="1"/>
      <p:bldP spid="91" grpId="0"/>
      <p:bldP spid="92" grpId="0"/>
      <p:bldP spid="93" grpId="0" animBg="1"/>
      <p:bldP spid="94" grpId="0" animBg="1"/>
      <p:bldP spid="95" grpId="0"/>
      <p:bldP spid="96" grpId="0"/>
      <p:bldP spid="97" grpId="0"/>
      <p:bldP spid="98" grpId="0"/>
      <p:bldP spid="5" grpId="0" animBg="1"/>
      <p:bldP spid="5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1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600200"/>
                <a:ext cx="3420380" cy="49611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anose="030F0702030302020204" pitchFamily="66" charset="0"/>
                  </a:rPr>
                  <a:t>You can find the general solution of the linear second order differential equation </a:t>
                </a:r>
                <a14:m>
                  <m:oMath xmlns:m="http://schemas.openxmlformats.org/officeDocument/2006/math">
                    <m:r>
                      <a:rPr lang="en-GB" sz="1400" b="1" i="1">
                        <a:latin typeface="Cambria Math"/>
                      </a:rPr>
                      <m:t>𝒂</m:t>
                    </m:r>
                    <m:f>
                      <m:fPr>
                        <m:ctrlPr>
                          <a:rPr lang="en-GB" sz="1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1" i="1">
                                <a:latin typeface="Cambria Math"/>
                              </a:rPr>
                              <m:t>𝒅</m:t>
                            </m:r>
                          </m:e>
                          <m:sup>
                            <m:r>
                              <a:rPr lang="en-GB" sz="1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GB" sz="1400" b="1" i="1">
                            <a:latin typeface="Cambria Math"/>
                          </a:rPr>
                          <m:t>𝒚</m:t>
                        </m:r>
                      </m:num>
                      <m:den>
                        <m:sSup>
                          <m:sSupPr>
                            <m:ctrlPr>
                              <a:rPr lang="en-GB" sz="1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1" i="1">
                                <a:latin typeface="Cambria Math"/>
                              </a:rPr>
                              <m:t>𝒅𝒙</m:t>
                            </m:r>
                          </m:e>
                          <m:sup>
                            <m:r>
                              <a:rPr lang="en-GB" sz="1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GB" sz="1400" b="1" i="1">
                        <a:latin typeface="Cambria Math"/>
                      </a:rPr>
                      <m:t>+</m:t>
                    </m:r>
                    <m:r>
                      <a:rPr lang="en-GB" sz="1400" b="1" i="1">
                        <a:latin typeface="Cambria Math"/>
                      </a:rPr>
                      <m:t>𝒃</m:t>
                    </m:r>
                    <m:f>
                      <m:fPr>
                        <m:ctrlPr>
                          <a:rPr lang="en-GB" sz="1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>
                            <a:latin typeface="Cambria Math"/>
                          </a:rPr>
                          <m:t>𝒅𝒚</m:t>
                        </m:r>
                      </m:num>
                      <m:den>
                        <m:r>
                          <a:rPr lang="en-GB" sz="1400" b="1" i="1">
                            <a:latin typeface="Cambria Math"/>
                          </a:rPr>
                          <m:t>𝒅𝒙</m:t>
                        </m:r>
                      </m:den>
                    </m:f>
                    <m:r>
                      <a:rPr lang="en-GB" sz="1400" b="1" i="1">
                        <a:latin typeface="Cambria Math"/>
                      </a:rPr>
                      <m:t>+</m:t>
                    </m:r>
                    <m:r>
                      <a:rPr lang="en-GB" sz="1400" b="1" i="1">
                        <a:latin typeface="Cambria Math"/>
                      </a:rPr>
                      <m:t>𝒄𝒚</m:t>
                    </m:r>
                    <m:r>
                      <a:rPr lang="en-GB" sz="1400" b="1" i="1">
                        <a:latin typeface="Cambria Math"/>
                      </a:rPr>
                      <m:t>=</m:t>
                    </m:r>
                    <m:r>
                      <a:rPr lang="en-GB" sz="1400" b="1" i="1" smtClean="0">
                        <a:latin typeface="Cambria Math"/>
                      </a:rPr>
                      <m:t>𝒇</m:t>
                    </m:r>
                    <m:r>
                      <a:rPr lang="en-GB" sz="1400" b="1" i="1" smtClean="0">
                        <a:latin typeface="Cambria Math"/>
                      </a:rPr>
                      <m:t>(</m:t>
                    </m:r>
                    <m:r>
                      <a:rPr lang="en-GB" sz="1400" b="1" i="1" smtClean="0">
                        <a:latin typeface="Cambria Math"/>
                      </a:rPr>
                      <m:t>𝒙</m:t>
                    </m:r>
                    <m:r>
                      <a:rPr lang="en-GB" sz="1400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1400" b="1" dirty="0">
                    <a:latin typeface="Comic Sans MS" panose="030F0702030302020204" pitchFamily="66" charset="0"/>
                  </a:rPr>
                  <a:t>, where a, b and c are constants, by using y = complimentary function + particular integral</a:t>
                </a: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Find the general solution to the following differential equation:</a:t>
                </a:r>
              </a:p>
              <a:p>
                <a:pPr algn="ctr">
                  <a:buFont typeface="Wingdings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Start by finding either the complimentary function or the particular integral</a:t>
                </a:r>
              </a:p>
              <a:p>
                <a:pPr algn="ctr">
                  <a:buFont typeface="Wingdings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600200"/>
                <a:ext cx="3420380" cy="4961148"/>
              </a:xfrm>
              <a:blipFill>
                <a:blip r:embed="rId2"/>
                <a:stretch>
                  <a:fillRect t="-738" r="-10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0" y="0"/>
                <a:ext cx="1435649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35649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1226" y="314576"/>
                <a:ext cx="1231619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(</m:t>
                      </m:r>
                      <m:r>
                        <a:rPr lang="en-US" sz="1400" i="1">
                          <a:latin typeface="Cambria Math"/>
                        </a:rPr>
                        <m:t>𝐴</m:t>
                      </m:r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𝐵𝑥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" y="314576"/>
                <a:ext cx="1231619" cy="307777"/>
              </a:xfrm>
              <a:prstGeom prst="rect">
                <a:avLst/>
              </a:prstGeom>
              <a:blipFill>
                <a:blip r:embed="rId4"/>
                <a:stretch>
                  <a:fillRect b="-37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1403648" y="0"/>
                <a:ext cx="1990288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𝑝𝑥</m:t>
                          </m:r>
                        </m:sup>
                      </m:sSup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𝐴𝑐𝑜𝑠𝑞𝑥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𝐵𝑠𝑖𝑛𝑞𝑥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0"/>
                <a:ext cx="1990288" cy="307777"/>
              </a:xfrm>
              <a:prstGeom prst="rect">
                <a:avLst/>
              </a:prstGeom>
              <a:blipFill>
                <a:blip r:embed="rId5"/>
                <a:stretch>
                  <a:fillRect b="-37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/>
              <p:cNvSpPr txBox="1"/>
              <p:nvPr/>
            </p:nvSpPr>
            <p:spPr>
              <a:xfrm>
                <a:off x="1295636" y="3861048"/>
                <a:ext cx="1582677" cy="586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𝑑𝑥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600" b="0" i="1" smtClean="0">
                          <a:latin typeface="Cambria Math"/>
                        </a:rPr>
                        <m:t>−2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636" y="3861048"/>
                <a:ext cx="1582677" cy="586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/>
              <p:cNvSpPr txBox="1"/>
              <p:nvPr/>
            </p:nvSpPr>
            <p:spPr>
              <a:xfrm>
                <a:off x="3383868" y="0"/>
                <a:ext cx="1184683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𝑦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/>
                        </a:rPr>
                        <m:t>𝐶𝐹</m:t>
                      </m:r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  <m:r>
                        <a:rPr lang="en-US" sz="1400" b="0" i="1" smtClean="0">
                          <a:latin typeface="Cambria Math"/>
                        </a:rPr>
                        <m:t>𝑃𝐼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868" y="0"/>
                <a:ext cx="1184683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4139952" y="1484784"/>
                <a:ext cx="1407308" cy="524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𝑑𝑥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−2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1484784"/>
                <a:ext cx="1407308" cy="5245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4283968" y="2132856"/>
                <a:ext cx="12626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/>
                        </a:rPr>
                        <m:t>−2</m:t>
                      </m:r>
                      <m:r>
                        <a:rPr lang="en-US" sz="1400" b="0" i="1" smtClean="0">
                          <a:latin typeface="Cambria Math"/>
                        </a:rPr>
                        <m:t>𝑚</m:t>
                      </m:r>
                      <m:r>
                        <a:rPr lang="en-US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2132856"/>
                <a:ext cx="1262653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4175956" y="2600908"/>
                <a:ext cx="14041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𝑚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−2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956" y="2600908"/>
                <a:ext cx="1404156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4355976" y="3104964"/>
                <a:ext cx="10769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𝑚</m:t>
                      </m:r>
                      <m:r>
                        <a:rPr lang="en-US" sz="1400" b="0" i="1" smtClean="0">
                          <a:latin typeface="Cambria Math"/>
                        </a:rPr>
                        <m:t>=0 </m:t>
                      </m:r>
                      <m:r>
                        <a:rPr lang="en-US" sz="1400" b="0" i="1" smtClean="0">
                          <a:latin typeface="Cambria Math"/>
                        </a:rPr>
                        <m:t>𝑜𝑟</m:t>
                      </m:r>
                      <m:r>
                        <a:rPr lang="en-US" sz="1400" b="0" i="1" smtClean="0">
                          <a:latin typeface="Cambria Math"/>
                        </a:rPr>
                        <m:t> 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3104964"/>
                <a:ext cx="1076961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>
            <a:off x="3959932" y="3465004"/>
            <a:ext cx="468052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4031940" y="3933056"/>
                <a:ext cx="1435649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940" y="3933056"/>
                <a:ext cx="1435649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4139952" y="4401108"/>
                <a:ext cx="1203535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0</m:t>
                          </m:r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4401108"/>
                <a:ext cx="1203535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c 17"/>
          <p:cNvSpPr/>
          <p:nvPr/>
        </p:nvSpPr>
        <p:spPr>
          <a:xfrm>
            <a:off x="5688124" y="1772816"/>
            <a:ext cx="288032" cy="504056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5976156" y="1808820"/>
            <a:ext cx="1548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Form the auxiliary equation</a:t>
            </a:r>
            <a:endParaRPr lang="en-GB" sz="12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Arc 19"/>
          <p:cNvSpPr/>
          <p:nvPr/>
        </p:nvSpPr>
        <p:spPr>
          <a:xfrm>
            <a:off x="5688124" y="2276872"/>
            <a:ext cx="288032" cy="504056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c 20"/>
          <p:cNvSpPr/>
          <p:nvPr/>
        </p:nvSpPr>
        <p:spPr>
          <a:xfrm>
            <a:off x="5688124" y="2780928"/>
            <a:ext cx="288032" cy="504056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5940152" y="2384884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Factorise</a:t>
            </a:r>
            <a:endParaRPr lang="en-GB" sz="12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04148" y="2924945"/>
            <a:ext cx="756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Solve</a:t>
            </a:r>
            <a:endParaRPr lang="en-GB" sz="12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95936" y="3573016"/>
            <a:ext cx="46445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the two answers into the ‘real roots’ form above</a:t>
            </a:r>
            <a:endParaRPr lang="en-GB" sz="14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Arc 27"/>
          <p:cNvSpPr/>
          <p:nvPr/>
        </p:nvSpPr>
        <p:spPr>
          <a:xfrm>
            <a:off x="5364088" y="4077071"/>
            <a:ext cx="288032" cy="468053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5616116" y="4185084"/>
            <a:ext cx="1476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m</a:t>
            </a:r>
            <a:r>
              <a:rPr lang="en-US" sz="12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 = 0 and m</a:t>
            </a:r>
            <a:r>
              <a:rPr lang="en-US" sz="12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 = 2</a:t>
            </a:r>
            <a:endParaRPr lang="en-GB" sz="12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103948" y="1484784"/>
            <a:ext cx="1476164" cy="54006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7560332" y="1232756"/>
            <a:ext cx="1404156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Complimentary Function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4391980" y="4869160"/>
                <a:ext cx="940834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</a:rPr>
                        <m:t>𝐴</m:t>
                      </m:r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980" y="4869160"/>
                <a:ext cx="940834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 35"/>
          <p:cNvSpPr/>
          <p:nvPr/>
        </p:nvSpPr>
        <p:spPr>
          <a:xfrm>
            <a:off x="5220072" y="4545124"/>
            <a:ext cx="288032" cy="468053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5508104" y="4653136"/>
            <a:ext cx="756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en-US" sz="12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0x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 = 1</a:t>
            </a:r>
            <a:endParaRPr lang="en-GB" sz="12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1403648" y="5301208"/>
                <a:ext cx="1398653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𝐶𝐹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i="1" smtClean="0">
                          <a:latin typeface="Cambria Math"/>
                        </a:rPr>
                        <m:t>𝐴</m:t>
                      </m:r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5301208"/>
                <a:ext cx="1398653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/>
          <p:cNvSpPr/>
          <p:nvPr/>
        </p:nvSpPr>
        <p:spPr>
          <a:xfrm>
            <a:off x="1367644" y="3897052"/>
            <a:ext cx="1476164" cy="54006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C96154BE-D981-4B25-949A-6BC0381205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15695"/>
            <a:ext cx="7886700" cy="109176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3600" dirty="0">
                <a:latin typeface="Comic Sans MS" pitchFamily="66" charset="0"/>
              </a:rPr>
              <a:t>Methods in Differential Equations</a:t>
            </a:r>
          </a:p>
        </p:txBody>
      </p:sp>
      <p:sp>
        <p:nvSpPr>
          <p:cNvPr id="40" name="テキスト ボックス 3">
            <a:extLst>
              <a:ext uri="{FF2B5EF4-FFF2-40B4-BE49-F238E27FC236}">
                <a16:creationId xmlns:a16="http://schemas.microsoft.com/office/drawing/2014/main" id="{3365EA09-8249-4E6D-99C7-DBC645D451F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7C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37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11" grpId="0"/>
      <p:bldP spid="12" grpId="0"/>
      <p:bldP spid="13" grpId="0"/>
      <p:bldP spid="14" grpId="0"/>
      <p:bldP spid="16" grpId="0"/>
      <p:bldP spid="17" grpId="0"/>
      <p:bldP spid="18" grpId="0" animBg="1"/>
      <p:bldP spid="19" grpId="0"/>
      <p:bldP spid="20" grpId="0" animBg="1"/>
      <p:bldP spid="21" grpId="0" animBg="1"/>
      <p:bldP spid="22" grpId="0"/>
      <p:bldP spid="26" grpId="0"/>
      <p:bldP spid="27" grpId="0"/>
      <p:bldP spid="28" grpId="0" animBg="1"/>
      <p:bldP spid="29" grpId="0"/>
      <p:bldP spid="32" grpId="0" animBg="1"/>
      <p:bldP spid="32" grpId="1" animBg="1"/>
      <p:bldP spid="33" grpId="0" animBg="1"/>
      <p:bldP spid="34" grpId="0"/>
      <p:bldP spid="36" grpId="0" animBg="1"/>
      <p:bldP spid="37" grpId="0"/>
      <p:bldP spid="38" grpId="0"/>
      <p:bldP spid="39" grpId="0" animBg="1"/>
      <p:bldP spid="39" grpId="1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600200"/>
                <a:ext cx="3420380" cy="496114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anose="030F0702030302020204" pitchFamily="66" charset="0"/>
                  </a:rPr>
                  <a:t>You can find the general solution of the linear second order differential equation </a:t>
                </a:r>
                <a14:m>
                  <m:oMath xmlns:m="http://schemas.openxmlformats.org/officeDocument/2006/math">
                    <m:r>
                      <a:rPr lang="en-GB" sz="1400" b="1" i="1">
                        <a:latin typeface="Cambria Math"/>
                      </a:rPr>
                      <m:t>𝒂</m:t>
                    </m:r>
                    <m:f>
                      <m:fPr>
                        <m:ctrlPr>
                          <a:rPr lang="en-GB" sz="1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1" i="1">
                                <a:latin typeface="Cambria Math"/>
                              </a:rPr>
                              <m:t>𝒅</m:t>
                            </m:r>
                          </m:e>
                          <m:sup>
                            <m:r>
                              <a:rPr lang="en-GB" sz="1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GB" sz="1400" b="1" i="1">
                            <a:latin typeface="Cambria Math"/>
                          </a:rPr>
                          <m:t>𝒚</m:t>
                        </m:r>
                      </m:num>
                      <m:den>
                        <m:sSup>
                          <m:sSupPr>
                            <m:ctrlPr>
                              <a:rPr lang="en-GB" sz="1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1" i="1">
                                <a:latin typeface="Cambria Math"/>
                              </a:rPr>
                              <m:t>𝒅𝒙</m:t>
                            </m:r>
                          </m:e>
                          <m:sup>
                            <m:r>
                              <a:rPr lang="en-GB" sz="1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GB" sz="1400" b="1" i="1">
                        <a:latin typeface="Cambria Math"/>
                      </a:rPr>
                      <m:t>+</m:t>
                    </m:r>
                    <m:r>
                      <a:rPr lang="en-GB" sz="1400" b="1" i="1">
                        <a:latin typeface="Cambria Math"/>
                      </a:rPr>
                      <m:t>𝒃</m:t>
                    </m:r>
                    <m:f>
                      <m:fPr>
                        <m:ctrlPr>
                          <a:rPr lang="en-GB" sz="1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>
                            <a:latin typeface="Cambria Math"/>
                          </a:rPr>
                          <m:t>𝒅𝒚</m:t>
                        </m:r>
                      </m:num>
                      <m:den>
                        <m:r>
                          <a:rPr lang="en-GB" sz="1400" b="1" i="1">
                            <a:latin typeface="Cambria Math"/>
                          </a:rPr>
                          <m:t>𝒅𝒙</m:t>
                        </m:r>
                      </m:den>
                    </m:f>
                    <m:r>
                      <a:rPr lang="en-GB" sz="1400" b="1" i="1">
                        <a:latin typeface="Cambria Math"/>
                      </a:rPr>
                      <m:t>+</m:t>
                    </m:r>
                    <m:r>
                      <a:rPr lang="en-GB" sz="1400" b="1" i="1">
                        <a:latin typeface="Cambria Math"/>
                      </a:rPr>
                      <m:t>𝒄𝒚</m:t>
                    </m:r>
                    <m:r>
                      <a:rPr lang="en-GB" sz="1400" b="1" i="1">
                        <a:latin typeface="Cambria Math"/>
                      </a:rPr>
                      <m:t>=</m:t>
                    </m:r>
                    <m:r>
                      <a:rPr lang="en-GB" sz="1400" b="1" i="1" smtClean="0">
                        <a:latin typeface="Cambria Math"/>
                      </a:rPr>
                      <m:t>𝒇</m:t>
                    </m:r>
                    <m:r>
                      <a:rPr lang="en-GB" sz="1400" b="1" i="1" smtClean="0">
                        <a:latin typeface="Cambria Math"/>
                      </a:rPr>
                      <m:t>(</m:t>
                    </m:r>
                    <m:r>
                      <a:rPr lang="en-GB" sz="1400" b="1" i="1" smtClean="0">
                        <a:latin typeface="Cambria Math"/>
                      </a:rPr>
                      <m:t>𝒙</m:t>
                    </m:r>
                    <m:r>
                      <a:rPr lang="en-GB" sz="1400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sz="1400" b="1" dirty="0">
                    <a:latin typeface="Comic Sans MS" panose="030F0702030302020204" pitchFamily="66" charset="0"/>
                  </a:rPr>
                  <a:t>, where a, b and c are constants, by using y = complimentary function + particular integral</a:t>
                </a: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Find the general solution to the following differential equation:</a:t>
                </a:r>
              </a:p>
              <a:p>
                <a:pPr algn="ctr">
                  <a:buFont typeface="Wingdings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Start by finding either the complimentary function or the particular integral</a:t>
                </a: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600200"/>
                <a:ext cx="3420380" cy="4961148"/>
              </a:xfrm>
              <a:blipFill>
                <a:blip r:embed="rId2"/>
                <a:stretch>
                  <a:fillRect t="-738" r="-10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0" y="0"/>
                <a:ext cx="1435649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35649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1226" y="314576"/>
                <a:ext cx="1231619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(</m:t>
                      </m:r>
                      <m:r>
                        <a:rPr lang="en-US" sz="1400" i="1">
                          <a:latin typeface="Cambria Math"/>
                        </a:rPr>
                        <m:t>𝐴</m:t>
                      </m:r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𝐵𝑥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" y="314576"/>
                <a:ext cx="1231619" cy="307777"/>
              </a:xfrm>
              <a:prstGeom prst="rect">
                <a:avLst/>
              </a:prstGeom>
              <a:blipFill>
                <a:blip r:embed="rId4"/>
                <a:stretch>
                  <a:fillRect b="-37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1403648" y="0"/>
                <a:ext cx="1990288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𝑝𝑥</m:t>
                          </m:r>
                        </m:sup>
                      </m:sSup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𝐴𝑐𝑜𝑠𝑞𝑥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𝐵𝑠𝑖𝑛𝑞𝑥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0"/>
                <a:ext cx="1990288" cy="307777"/>
              </a:xfrm>
              <a:prstGeom prst="rect">
                <a:avLst/>
              </a:prstGeom>
              <a:blipFill>
                <a:blip r:embed="rId5"/>
                <a:stretch>
                  <a:fillRect b="-37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/>
              <p:cNvSpPr txBox="1"/>
              <p:nvPr/>
            </p:nvSpPr>
            <p:spPr>
              <a:xfrm>
                <a:off x="1295636" y="3861048"/>
                <a:ext cx="1582677" cy="586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𝑑𝑥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600" b="0" i="1" smtClean="0">
                          <a:latin typeface="Cambria Math"/>
                        </a:rPr>
                        <m:t>−2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636" y="3861048"/>
                <a:ext cx="1582677" cy="586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/>
              <p:cNvSpPr txBox="1"/>
              <p:nvPr/>
            </p:nvSpPr>
            <p:spPr>
              <a:xfrm>
                <a:off x="3383868" y="0"/>
                <a:ext cx="1184683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𝑦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/>
                        </a:rPr>
                        <m:t>𝐶𝐹</m:t>
                      </m:r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  <m:r>
                        <a:rPr lang="en-US" sz="1400" b="0" i="1" smtClean="0">
                          <a:latin typeface="Cambria Math"/>
                        </a:rPr>
                        <m:t>𝑃𝐼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868" y="0"/>
                <a:ext cx="1184683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1403648" y="5301208"/>
                <a:ext cx="1398653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𝐶𝐹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i="1" smtClean="0">
                          <a:latin typeface="Cambria Math"/>
                        </a:rPr>
                        <m:t>𝐴</m:t>
                      </m:r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5301208"/>
                <a:ext cx="1398653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671900" y="1124744"/>
            <a:ext cx="1404156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Particular Integral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3923928" y="1736812"/>
                <a:ext cx="8286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1200" b="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1736812"/>
                <a:ext cx="828688" cy="307777"/>
              </a:xfrm>
              <a:prstGeom prst="rect">
                <a:avLst/>
              </a:prstGeom>
              <a:blipFill>
                <a:blip r:embed="rId9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3887924" y="2168860"/>
                <a:ext cx="10539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𝐿𝑒𝑡</m:t>
                      </m:r>
                      <m:r>
                        <a:rPr lang="en-US" sz="1400" b="0" i="1" smtClean="0">
                          <a:latin typeface="Cambria Math"/>
                        </a:rPr>
                        <m:t> </m:t>
                      </m:r>
                      <m:r>
                        <a:rPr lang="en-US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1400" b="0" i="1" smtClean="0">
                          <a:latin typeface="Cambria Math"/>
                        </a:rPr>
                        <m:t>λ</m:t>
                      </m:r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924" y="2168860"/>
                <a:ext cx="1053943" cy="307777"/>
              </a:xfrm>
              <a:prstGeom prst="rect">
                <a:avLst/>
              </a:prstGeom>
              <a:blipFill>
                <a:blip r:embed="rId10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4896036" y="1232756"/>
            <a:ext cx="42329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Normally, we would now let y = </a:t>
            </a:r>
            <a:r>
              <a:rPr lang="el-GR" sz="1200" dirty="0">
                <a:solidFill>
                  <a:srgbClr val="FF0000"/>
                </a:solidFill>
              </a:rPr>
              <a:t>λ</a:t>
            </a:r>
            <a:endParaRPr lang="en-US" sz="1200" dirty="0">
              <a:solidFill>
                <a:srgbClr val="FF0000"/>
              </a:solidFill>
            </a:endParaRPr>
          </a:p>
          <a:p>
            <a:pPr algn="ctr"/>
            <a:endParaRPr lang="en-US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 algn="ctr">
              <a:buFont typeface="Wingdings"/>
              <a:buChar char="à"/>
            </a:pP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However, if you look at the complimentary function, we already have a term of this form, ‘A’. </a:t>
            </a:r>
          </a:p>
          <a:p>
            <a:pPr marL="285750" indent="-285750" algn="ctr">
              <a:buFont typeface="Wingdings"/>
              <a:buChar char="à"/>
            </a:pPr>
            <a:endParaRPr lang="en-US" sz="12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/>
              <a:buChar char="à"/>
            </a:pP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Therefore, the Particular Integral cannot be of this form as it has already been absorbed into the CF</a:t>
            </a:r>
          </a:p>
          <a:p>
            <a:pPr marL="285750" indent="-285750" algn="ctr">
              <a:buFont typeface="Wingdings"/>
              <a:buChar char="à"/>
            </a:pPr>
            <a:endParaRPr lang="en-US" sz="12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/>
              <a:buChar char="à"/>
            </a:pP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In situations like this, we can introduce ‘x’ into the equation with </a:t>
            </a:r>
            <a:r>
              <a:rPr lang="el-GR" sz="1200" dirty="0">
                <a:solidFill>
                  <a:srgbClr val="FF0000"/>
                </a:solidFill>
              </a:rPr>
              <a:t>λ</a:t>
            </a:r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 in</a:t>
            </a:r>
            <a:endParaRPr lang="en-US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4139952" y="3212976"/>
            <a:ext cx="468052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/>
              <p:cNvSpPr txBox="1"/>
              <p:nvPr/>
            </p:nvSpPr>
            <p:spPr>
              <a:xfrm>
                <a:off x="3995936" y="3537012"/>
                <a:ext cx="7560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𝑦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1400" i="1">
                          <a:latin typeface="Cambria Math"/>
                        </a:rPr>
                        <m:t>λ</m:t>
                      </m:r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3537012"/>
                <a:ext cx="756084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/>
              <p:cNvSpPr txBox="1"/>
              <p:nvPr/>
            </p:nvSpPr>
            <p:spPr>
              <a:xfrm>
                <a:off x="3923928" y="3897052"/>
                <a:ext cx="720080" cy="501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1400" i="1">
                          <a:latin typeface="Cambria Math"/>
                        </a:rPr>
                        <m:t>λ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3897052"/>
                <a:ext cx="720080" cy="501356"/>
              </a:xfrm>
              <a:prstGeom prst="rect">
                <a:avLst/>
              </a:prstGeom>
              <a:blipFill>
                <a:blip r:embed="rId12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/>
              <p:cNvSpPr txBox="1"/>
              <p:nvPr/>
            </p:nvSpPr>
            <p:spPr>
              <a:xfrm>
                <a:off x="3815916" y="4365104"/>
                <a:ext cx="874837" cy="524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5916" y="4365104"/>
                <a:ext cx="874837" cy="52456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4752020" y="3825044"/>
            <a:ext cx="1476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Differentiate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0" name="Arc 59"/>
          <p:cNvSpPr/>
          <p:nvPr/>
        </p:nvSpPr>
        <p:spPr>
          <a:xfrm>
            <a:off x="4572000" y="3717032"/>
            <a:ext cx="252028" cy="468052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60"/>
          <p:cNvSpPr txBox="1"/>
          <p:nvPr/>
        </p:nvSpPr>
        <p:spPr>
          <a:xfrm>
            <a:off x="4752020" y="4293096"/>
            <a:ext cx="1908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Differentiate again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4103948" y="4977172"/>
            <a:ext cx="468052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4680012" y="3248980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Now differentiate this expression for y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4" name="Arc 63"/>
          <p:cNvSpPr/>
          <p:nvPr/>
        </p:nvSpPr>
        <p:spPr>
          <a:xfrm>
            <a:off x="4572000" y="4221088"/>
            <a:ext cx="252028" cy="468052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TextBox 67"/>
          <p:cNvSpPr txBox="1"/>
          <p:nvPr/>
        </p:nvSpPr>
        <p:spPr>
          <a:xfrm>
            <a:off x="4283968" y="4977172"/>
            <a:ext cx="4356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Now substitute these into the equation to find </a:t>
            </a:r>
            <a:r>
              <a:rPr lang="el-GR" sz="1400" dirty="0">
                <a:solidFill>
                  <a:srgbClr val="FF0000"/>
                </a:solidFill>
              </a:rPr>
              <a:t>λ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/>
              <p:cNvSpPr txBox="1"/>
              <p:nvPr/>
            </p:nvSpPr>
            <p:spPr>
              <a:xfrm>
                <a:off x="4391980" y="5265204"/>
                <a:ext cx="1407308" cy="524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𝑑𝑥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−2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980" y="5265204"/>
                <a:ext cx="1407308" cy="52456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TextBox 69"/>
              <p:cNvSpPr txBox="1"/>
              <p:nvPr/>
            </p:nvSpPr>
            <p:spPr>
              <a:xfrm>
                <a:off x="4932040" y="5841268"/>
                <a:ext cx="88075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−2</m:t>
                      </m:r>
                      <m:r>
                        <m:rPr>
                          <m:sty m:val="p"/>
                        </m:rPr>
                        <a:rPr lang="el-GR" sz="1400" b="0" i="1" smtClean="0">
                          <a:latin typeface="Cambria Math"/>
                        </a:rPr>
                        <m:t>λ</m:t>
                      </m:r>
                      <m:r>
                        <a:rPr lang="en-US" sz="1400" b="0" i="1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5841268"/>
                <a:ext cx="880754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1" name="TextBox 70"/>
              <p:cNvSpPr txBox="1"/>
              <p:nvPr/>
            </p:nvSpPr>
            <p:spPr>
              <a:xfrm>
                <a:off x="5184068" y="6129300"/>
                <a:ext cx="811312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b="0" i="1" smtClean="0">
                          <a:latin typeface="Cambria Math"/>
                        </a:rPr>
                        <m:t>λ</m:t>
                      </m:r>
                      <m:r>
                        <a:rPr lang="en-US" sz="14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068" y="6129300"/>
                <a:ext cx="811312" cy="495649"/>
              </a:xfrm>
              <a:prstGeom prst="rect">
                <a:avLst/>
              </a:prstGeom>
              <a:blipFill>
                <a:blip r:embed="rId16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Arc 72"/>
          <p:cNvSpPr/>
          <p:nvPr/>
        </p:nvSpPr>
        <p:spPr>
          <a:xfrm>
            <a:off x="5616116" y="5553236"/>
            <a:ext cx="252028" cy="468052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Arc 73"/>
          <p:cNvSpPr/>
          <p:nvPr/>
        </p:nvSpPr>
        <p:spPr>
          <a:xfrm>
            <a:off x="5832140" y="5985284"/>
            <a:ext cx="252028" cy="432048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TextBox 74"/>
          <p:cNvSpPr txBox="1"/>
          <p:nvPr/>
        </p:nvSpPr>
        <p:spPr>
          <a:xfrm>
            <a:off x="5724128" y="5481228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Replace the differentials – the second one cancels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048164" y="6021288"/>
            <a:ext cx="1836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Find the value of </a:t>
            </a:r>
            <a:r>
              <a:rPr lang="el-GR" sz="1400" dirty="0">
                <a:solidFill>
                  <a:srgbClr val="FF0000"/>
                </a:solidFill>
              </a:rPr>
              <a:t>λ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7" name="TextBox 76"/>
              <p:cNvSpPr txBox="1"/>
              <p:nvPr/>
            </p:nvSpPr>
            <p:spPr>
              <a:xfrm>
                <a:off x="1547664" y="5553236"/>
                <a:ext cx="1038361" cy="49564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𝑃𝐼</m:t>
                      </m:r>
                      <m:r>
                        <a:rPr lang="en-US" sz="14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5553236"/>
                <a:ext cx="1038361" cy="495649"/>
              </a:xfrm>
              <a:prstGeom prst="rect">
                <a:avLst/>
              </a:prstGeom>
              <a:blipFill>
                <a:blip r:embed="rId17"/>
                <a:stretch>
                  <a:fillRect b="-123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TextBox 77"/>
              <p:cNvSpPr txBox="1"/>
              <p:nvPr/>
            </p:nvSpPr>
            <p:spPr>
              <a:xfrm>
                <a:off x="1151620" y="6057292"/>
                <a:ext cx="1724703" cy="49564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𝑦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i="1">
                          <a:latin typeface="Cambria Math"/>
                        </a:rPr>
                        <m:t>𝐴</m:t>
                      </m:r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/>
                            </a:rPr>
                            <m:t>2</m:t>
                          </m:r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620" y="6057292"/>
                <a:ext cx="1724703" cy="495649"/>
              </a:xfrm>
              <a:prstGeom prst="rect">
                <a:avLst/>
              </a:prstGeom>
              <a:blipFill>
                <a:blip r:embed="rId18"/>
                <a:stretch>
                  <a:fillRect b="-123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ectangle 78"/>
          <p:cNvSpPr/>
          <p:nvPr/>
        </p:nvSpPr>
        <p:spPr>
          <a:xfrm>
            <a:off x="3995936" y="1736812"/>
            <a:ext cx="720080" cy="28803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 79"/>
          <p:cNvSpPr/>
          <p:nvPr/>
        </p:nvSpPr>
        <p:spPr>
          <a:xfrm>
            <a:off x="2591780" y="4077072"/>
            <a:ext cx="252028" cy="25202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tangle 81"/>
          <p:cNvSpPr/>
          <p:nvPr/>
        </p:nvSpPr>
        <p:spPr>
          <a:xfrm>
            <a:off x="5148064" y="5301208"/>
            <a:ext cx="252028" cy="50405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ectangle 83"/>
          <p:cNvSpPr/>
          <p:nvPr/>
        </p:nvSpPr>
        <p:spPr>
          <a:xfrm>
            <a:off x="3995936" y="3933056"/>
            <a:ext cx="576064" cy="46805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Rectangle 85"/>
          <p:cNvSpPr/>
          <p:nvPr/>
        </p:nvSpPr>
        <p:spPr>
          <a:xfrm>
            <a:off x="5256076" y="5877272"/>
            <a:ext cx="144016" cy="25202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Rectangle 86"/>
          <p:cNvSpPr/>
          <p:nvPr/>
        </p:nvSpPr>
        <p:spPr>
          <a:xfrm>
            <a:off x="1907704" y="5337212"/>
            <a:ext cx="252028" cy="216024"/>
          </a:xfrm>
          <a:prstGeom prst="rect">
            <a:avLst/>
          </a:prstGeom>
          <a:noFill/>
          <a:ln w="444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ectangle 87"/>
          <p:cNvSpPr/>
          <p:nvPr/>
        </p:nvSpPr>
        <p:spPr>
          <a:xfrm>
            <a:off x="3923928" y="2168860"/>
            <a:ext cx="972108" cy="32403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1619672" y="5589240"/>
            <a:ext cx="936104" cy="46805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Rectangle 89"/>
          <p:cNvSpPr/>
          <p:nvPr/>
        </p:nvSpPr>
        <p:spPr>
          <a:xfrm>
            <a:off x="5220072" y="6165304"/>
            <a:ext cx="720080" cy="46805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Rectangle 90"/>
          <p:cNvSpPr/>
          <p:nvPr/>
        </p:nvSpPr>
        <p:spPr>
          <a:xfrm>
            <a:off x="1907704" y="5301208"/>
            <a:ext cx="792088" cy="28803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Rectangle 91"/>
          <p:cNvSpPr/>
          <p:nvPr/>
        </p:nvSpPr>
        <p:spPr>
          <a:xfrm>
            <a:off x="2051720" y="5589240"/>
            <a:ext cx="504056" cy="468052"/>
          </a:xfrm>
          <a:prstGeom prst="rect">
            <a:avLst/>
          </a:prstGeom>
          <a:noFill/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Rectangle 92"/>
          <p:cNvSpPr/>
          <p:nvPr/>
        </p:nvSpPr>
        <p:spPr>
          <a:xfrm>
            <a:off x="1655676" y="6165304"/>
            <a:ext cx="792088" cy="28803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Rectangle 93"/>
          <p:cNvSpPr/>
          <p:nvPr/>
        </p:nvSpPr>
        <p:spPr>
          <a:xfrm>
            <a:off x="2447764" y="6093296"/>
            <a:ext cx="504056" cy="468052"/>
          </a:xfrm>
          <a:prstGeom prst="rect">
            <a:avLst/>
          </a:prstGeom>
          <a:noFill/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2">
            <a:extLst>
              <a:ext uri="{FF2B5EF4-FFF2-40B4-BE49-F238E27FC236}">
                <a16:creationId xmlns:a16="http://schemas.microsoft.com/office/drawing/2014/main" id="{2FA80DD6-7CFF-49EE-AFB5-FE7E3FF12D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15695"/>
            <a:ext cx="7886700" cy="109176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3600" dirty="0">
                <a:latin typeface="Comic Sans MS" pitchFamily="66" charset="0"/>
              </a:rPr>
              <a:t>Methods in Differential Equations</a:t>
            </a: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1323536C-07AB-40DA-91C5-34C51BA20F8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7C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70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54" grpId="0"/>
      <p:bldP spid="55" grpId="0"/>
      <p:bldP spid="56" grpId="0"/>
      <p:bldP spid="57" grpId="0"/>
      <p:bldP spid="60" grpId="0" animBg="1"/>
      <p:bldP spid="61" grpId="0"/>
      <p:bldP spid="63" grpId="0"/>
      <p:bldP spid="64" grpId="0" animBg="1"/>
      <p:bldP spid="68" grpId="0"/>
      <p:bldP spid="69" grpId="0"/>
      <p:bldP spid="70" grpId="0"/>
      <p:bldP spid="71" grpId="0"/>
      <p:bldP spid="73" grpId="0" animBg="1"/>
      <p:bldP spid="74" grpId="0" animBg="1"/>
      <p:bldP spid="75" grpId="0"/>
      <p:bldP spid="76" grpId="0"/>
      <p:bldP spid="77" grpId="0"/>
      <p:bldP spid="78" grpId="0"/>
      <p:bldP spid="79" grpId="0" animBg="1"/>
      <p:bldP spid="79" grpId="1" animBg="1"/>
      <p:bldP spid="80" grpId="0" animBg="1"/>
      <p:bldP spid="80" grpId="1" animBg="1"/>
      <p:bldP spid="82" grpId="0" animBg="1"/>
      <p:bldP spid="82" grpId="1" animBg="1"/>
      <p:bldP spid="84" grpId="0" animBg="1"/>
      <p:bldP spid="84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9611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To </a:t>
            </a:r>
            <a:r>
              <a:rPr lang="en-US" sz="1400" b="1" dirty="0" err="1">
                <a:latin typeface="Comic Sans MS" panose="030F0702030302020204" pitchFamily="66" charset="0"/>
              </a:rPr>
              <a:t>summarise</a:t>
            </a:r>
            <a:r>
              <a:rPr lang="en-US" sz="1400" b="1" dirty="0">
                <a:latin typeface="Comic Sans MS" panose="030F0702030302020204" pitchFamily="66" charset="0"/>
              </a:rPr>
              <a:t> this section: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976" y="2276872"/>
            <a:ext cx="470806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US" sz="1400" dirty="0">
                <a:latin typeface="Comic Sans MS" panose="030F0702030302020204" pitchFamily="66" charset="0"/>
              </a:rPr>
              <a:t>Start by finding the Complimentary Function by setting the differential equation equal to 0, then forming the auxiliary equation (as in the previous sections)</a:t>
            </a:r>
          </a:p>
          <a:p>
            <a:pPr marL="342900" indent="-342900" algn="ctr">
              <a:buAutoNum type="arabicParenR"/>
            </a:pPr>
            <a:endParaRPr lang="en-US" sz="1400" dirty="0">
              <a:latin typeface="Comic Sans MS" panose="030F0702030302020204" pitchFamily="66" charset="0"/>
            </a:endParaRPr>
          </a:p>
          <a:p>
            <a:pPr marL="342900" indent="-342900" algn="ctr">
              <a:buAutoNum type="arabicParenR"/>
            </a:pPr>
            <a:r>
              <a:rPr lang="en-US" sz="1400" dirty="0">
                <a:latin typeface="Comic Sans MS" panose="030F0702030302020204" pitchFamily="66" charset="0"/>
              </a:rPr>
              <a:t>Find the Particular Integral by considering f(x) and letting y equal something of the same form. Then differentiate it and replace these in the original equation and solve for the unknowns</a:t>
            </a:r>
          </a:p>
          <a:p>
            <a:pPr algn="ctr"/>
            <a:endParaRPr lang="en-US" sz="1400" dirty="0"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 Use the table to the right (which you are NOT given…)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342900" indent="-342900" algn="ctr">
              <a:buAutoNum type="arabicParenR"/>
            </a:pPr>
            <a:endParaRPr lang="en-US" sz="1400" dirty="0"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latin typeface="Comic Sans MS" panose="030F0702030302020204" pitchFamily="66" charset="0"/>
              </a:rPr>
              <a:t>3)    Combine the CF and PI to create the equation in y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400092" y="2204864"/>
          <a:ext cx="3492388" cy="2966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46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61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Form of f(x)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Form of PI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k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λ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kx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λ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</a:t>
                      </a:r>
                      <a:r>
                        <a:rPr lang="en-GB" sz="140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+ µ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kx</a:t>
                      </a:r>
                      <a:r>
                        <a:rPr lang="en-US" sz="1400" b="1" baseline="30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endParaRPr lang="en-GB" sz="1400" b="1" baseline="300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λ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</a:t>
                      </a:r>
                      <a:r>
                        <a:rPr lang="en-GB" sz="1400" b="1" baseline="300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r>
                        <a:rPr lang="en-GB" sz="1400" b="1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+ µx + v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ke</a:t>
                      </a:r>
                      <a:r>
                        <a:rPr lang="en-US" sz="1400" b="1" baseline="300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px</a:t>
                      </a:r>
                      <a:endParaRPr lang="en-GB" sz="1400" b="1" baseline="300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λ</a:t>
                      </a:r>
                      <a:r>
                        <a:rPr lang="en-GB" sz="1400" b="1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</a:t>
                      </a:r>
                      <a:r>
                        <a:rPr lang="en-GB" sz="1400" b="1" baseline="300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px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mcosax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λ</a:t>
                      </a:r>
                      <a:r>
                        <a:rPr lang="en-GB" sz="1400" b="1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cosax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+ µ</a:t>
                      </a:r>
                      <a:r>
                        <a:rPr lang="en-GB" sz="1400" b="1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sinax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msinax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λ</a:t>
                      </a:r>
                      <a:r>
                        <a:rPr lang="en-GB" sz="1400" b="1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cosax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+ µ</a:t>
                      </a:r>
                      <a:r>
                        <a:rPr lang="en-GB" sz="1400" b="1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sinax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mcosax+nsinax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λ</a:t>
                      </a:r>
                      <a:r>
                        <a:rPr lang="en-GB" sz="1400" b="1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cosax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+ µ</a:t>
                      </a:r>
                      <a:r>
                        <a:rPr lang="en-GB" sz="1400" b="1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sinax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400092" y="5373216"/>
            <a:ext cx="35033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If the form of the Particular Integral is already in the Complimentary Function, include an ‘x’ in it as well (as we did on the last example!)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5B70E931-91FC-4AB2-AF72-BCD61E86A6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15695"/>
            <a:ext cx="7886700" cy="109176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3600" dirty="0">
                <a:latin typeface="Comic Sans MS" pitchFamily="66" charset="0"/>
              </a:rPr>
              <a:t>Methods in Differential Equations</a:t>
            </a:r>
          </a:p>
        </p:txBody>
      </p:sp>
      <p:sp>
        <p:nvSpPr>
          <p:cNvPr id="11" name="テキスト ボックス 3">
            <a:extLst>
              <a:ext uri="{FF2B5EF4-FFF2-40B4-BE49-F238E27FC236}">
                <a16:creationId xmlns:a16="http://schemas.microsoft.com/office/drawing/2014/main" id="{DBB967D7-7EB8-4D94-AB83-0FF49C07651D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7C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84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C28D9FB-2C9E-4742-95EE-46B11A8A5B22}"/>
              </a:ext>
            </a:extLst>
          </p:cNvPr>
          <p:cNvSpPr/>
          <p:nvPr/>
        </p:nvSpPr>
        <p:spPr>
          <a:xfrm>
            <a:off x="857235" y="1316007"/>
            <a:ext cx="7410427" cy="431656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13800" b="1" dirty="0">
                <a:ln w="38100">
                  <a:solidFill>
                    <a:srgbClr val="FFFF00"/>
                  </a:solidFill>
                  <a:prstDash val="solid"/>
                </a:ln>
                <a:latin typeface="French Script MT" panose="03020402040607040605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13800" b="1" dirty="0">
                <a:ln w="38100">
                  <a:solidFill>
                    <a:srgbClr val="FFFF00"/>
                  </a:solidFill>
                  <a:prstDash val="solid"/>
                </a:ln>
                <a:latin typeface="French Script MT" panose="03020402040607040605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Exercise 7D</a:t>
            </a:r>
            <a:endParaRPr lang="ja-JP" altLang="en-US" sz="13800" b="1" dirty="0">
              <a:ln w="38100">
                <a:solidFill>
                  <a:srgbClr val="FFFF00"/>
                </a:solidFill>
                <a:prstDash val="solid"/>
              </a:ln>
              <a:latin typeface="French Script MT" panose="03020402040607040605" pitchFamily="66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227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3816424" cy="485313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need to be able to solve differential equations by separation of variables, and sketch families of solution curves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anose="030F0702030302020204" pitchFamily="66" charset="0"/>
              </a:rPr>
              <a:t>Find the general solution of the differential equation:</a:t>
            </a: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anose="030F0702030302020204" pitchFamily="66" charset="0"/>
              </a:rPr>
              <a:t>Then sketch members of the family of solution curves represented by the general solution.</a:t>
            </a: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algn="ctr">
              <a:buFont typeface="Wingdings"/>
              <a:buChar char="à"/>
            </a:pPr>
            <a:r>
              <a:rPr lang="en-GB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In this case you will need to separate the variables x and y before you can Integrate</a:t>
            </a:r>
          </a:p>
          <a:p>
            <a:pPr algn="ctr">
              <a:buFont typeface="Wingdings"/>
              <a:buChar char="à"/>
            </a:pPr>
            <a:endParaRPr lang="en-GB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r>
              <a:rPr lang="en-GB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As 2C is just a number, we can think of it as being the ‘r</a:t>
            </a:r>
            <a:r>
              <a:rPr lang="en-GB" sz="1400" baseline="30000" dirty="0">
                <a:latin typeface="Comic Sans MS" panose="030F0702030302020204" pitchFamily="66" charset="0"/>
                <a:sym typeface="Wingdings" panose="05000000000000000000" pitchFamily="2" charset="2"/>
              </a:rPr>
              <a:t>2</a:t>
            </a:r>
            <a:r>
              <a:rPr lang="en-GB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’ part of the circle equation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43608" y="0"/>
                <a:ext cx="1218090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r>
                        <a:rPr lang="en-GB" sz="12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1200" b="0" i="1" smtClean="0">
                          <a:latin typeface="Cambria Math"/>
                        </a:rPr>
                        <m:t>𝑔</m:t>
                      </m:r>
                      <m:r>
                        <a:rPr lang="en-GB" sz="1200" b="0" i="1" smtClean="0">
                          <a:latin typeface="Cambria Math"/>
                        </a:rPr>
                        <m:t>(</m:t>
                      </m:r>
                      <m:r>
                        <a:rPr lang="en-GB" sz="1200" b="0" i="1" smtClean="0">
                          <a:latin typeface="Cambria Math"/>
                        </a:rPr>
                        <m:t>𝑦</m:t>
                      </m:r>
                      <m:r>
                        <a:rPr lang="en-GB" sz="1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0"/>
                <a:ext cx="1218090" cy="44294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843808" y="0"/>
                <a:ext cx="1745670" cy="57676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200" i="1">
                                  <a:latin typeface="Cambria Math"/>
                                </a:rPr>
                                <m:t>𝑔</m:t>
                              </m:r>
                              <m:r>
                                <a:rPr lang="en-GB" sz="12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GB" sz="12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GB" sz="1200" i="1"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  <m:r>
                        <a:rPr lang="en-GB" sz="1200" i="1" smtClean="0">
                          <a:latin typeface="Cambria Math"/>
                        </a:rPr>
                        <m:t>𝑑</m:t>
                      </m:r>
                      <m:r>
                        <a:rPr lang="en-GB" sz="1200" b="0" i="1" smtClean="0">
                          <a:latin typeface="Cambria Math"/>
                        </a:rPr>
                        <m:t>𝑦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GB" sz="1200" b="0" i="1" smtClean="0">
                          <a:latin typeface="Cambria Math"/>
                        </a:rPr>
                        <m:t>𝑑𝑥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0"/>
                <a:ext cx="1745670" cy="576761"/>
              </a:xfrm>
              <a:prstGeom prst="rect">
                <a:avLst/>
              </a:prstGeom>
              <a:blipFill>
                <a:blip r:embed="rId3"/>
                <a:stretch>
                  <a:fillRect l="-30345" t="-117172" r="-16897" b="-16565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>
            <a:off x="2339752" y="224644"/>
            <a:ext cx="4320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583668" y="3104964"/>
                <a:ext cx="1043619" cy="601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668" y="3104964"/>
                <a:ext cx="1043619" cy="6018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123935" y="1520788"/>
                <a:ext cx="1080120" cy="601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3935" y="1520788"/>
                <a:ext cx="1080120" cy="6018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979919" y="2276872"/>
                <a:ext cx="144828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 </m:t>
                      </m:r>
                      <m:r>
                        <a:rPr lang="en-GB" sz="1600" b="0" i="1" smtClean="0">
                          <a:latin typeface="Cambria Math"/>
                        </a:rPr>
                        <m:t>𝑑𝑦</m:t>
                      </m:r>
                      <m:r>
                        <a:rPr lang="en-GB" sz="1600" b="0" i="1" smtClean="0">
                          <a:latin typeface="Cambria Math"/>
                        </a:rPr>
                        <m:t>=−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 </m:t>
                      </m:r>
                      <m:r>
                        <a:rPr lang="en-GB" sz="1600" b="0" i="1" smtClean="0">
                          <a:latin typeface="Cambria Math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9919" y="2276872"/>
                <a:ext cx="1448282" cy="338554"/>
              </a:xfrm>
              <a:prstGeom prst="rect">
                <a:avLst/>
              </a:prstGeom>
              <a:blipFill>
                <a:blip r:embed="rId6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763895" y="2852936"/>
                <a:ext cx="1915974" cy="738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𝑦</m:t>
                          </m:r>
                        </m:e>
                      </m:nary>
                      <m:r>
                        <a:rPr lang="en-GB" sz="1600" b="0" i="1" smtClean="0">
                          <a:latin typeface="Cambria Math"/>
                        </a:rPr>
                        <m:t> </m:t>
                      </m:r>
                      <m:r>
                        <a:rPr lang="en-GB" sz="1600" b="0" i="1" smtClean="0">
                          <a:latin typeface="Cambria Math"/>
                        </a:rPr>
                        <m:t>𝑑𝑦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</m:nary>
                      <m:r>
                        <a:rPr lang="en-GB" sz="1600" b="0" i="1" smtClean="0">
                          <a:latin typeface="Cambria Math"/>
                        </a:rPr>
                        <m:t> </m:t>
                      </m:r>
                      <m:r>
                        <a:rPr lang="en-GB" sz="1600" b="0" i="1" smtClean="0">
                          <a:latin typeface="Cambria Math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3895" y="2852936"/>
                <a:ext cx="1915974" cy="7382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040052" y="3621273"/>
                <a:ext cx="1794915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052" y="3621273"/>
                <a:ext cx="1794915" cy="55335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463988" y="4341353"/>
                <a:ext cx="1548172" cy="553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988" y="4341353"/>
                <a:ext cx="1548172" cy="55335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716016" y="5097437"/>
                <a:ext cx="140415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=2</m:t>
                      </m:r>
                      <m:r>
                        <a:rPr lang="en-GB" sz="16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097437"/>
                <a:ext cx="1404156" cy="338554"/>
              </a:xfrm>
              <a:prstGeom prst="rect">
                <a:avLst/>
              </a:prstGeom>
              <a:blipFill>
                <a:blip r:embed="rId10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716016" y="5673501"/>
                <a:ext cx="14401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=2</m:t>
                      </m:r>
                      <m:r>
                        <a:rPr lang="en-GB" sz="16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673501"/>
                <a:ext cx="1440160" cy="338554"/>
              </a:xfrm>
              <a:prstGeom prst="rect">
                <a:avLst/>
              </a:prstGeom>
              <a:blipFill>
                <a:blip r:embed="rId11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Arc 45"/>
          <p:cNvSpPr/>
          <p:nvPr/>
        </p:nvSpPr>
        <p:spPr>
          <a:xfrm>
            <a:off x="6312067" y="1844824"/>
            <a:ext cx="360040" cy="612068"/>
          </a:xfrm>
          <a:prstGeom prst="arc">
            <a:avLst>
              <a:gd name="adj1" fmla="val 16200000"/>
              <a:gd name="adj2" fmla="val 537182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6600099" y="1844824"/>
            <a:ext cx="1943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by y and multiply by dx</a:t>
            </a:r>
          </a:p>
        </p:txBody>
      </p:sp>
      <p:sp>
        <p:nvSpPr>
          <p:cNvPr id="48" name="Arc 47"/>
          <p:cNvSpPr/>
          <p:nvPr/>
        </p:nvSpPr>
        <p:spPr>
          <a:xfrm>
            <a:off x="6564095" y="2492896"/>
            <a:ext cx="360040" cy="720080"/>
          </a:xfrm>
          <a:prstGeom prst="arc">
            <a:avLst>
              <a:gd name="adj1" fmla="val 16200000"/>
              <a:gd name="adj2" fmla="val 537182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Arc 48"/>
          <p:cNvSpPr/>
          <p:nvPr/>
        </p:nvSpPr>
        <p:spPr>
          <a:xfrm>
            <a:off x="6660232" y="3248980"/>
            <a:ext cx="360040" cy="720080"/>
          </a:xfrm>
          <a:prstGeom prst="arc">
            <a:avLst>
              <a:gd name="adj1" fmla="val 16200000"/>
              <a:gd name="adj2" fmla="val 537182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Arc 49"/>
          <p:cNvSpPr/>
          <p:nvPr/>
        </p:nvSpPr>
        <p:spPr>
          <a:xfrm>
            <a:off x="6588224" y="3945309"/>
            <a:ext cx="360040" cy="720080"/>
          </a:xfrm>
          <a:prstGeom prst="arc">
            <a:avLst>
              <a:gd name="adj1" fmla="val 16200000"/>
              <a:gd name="adj2" fmla="val 537182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Arc 50"/>
          <p:cNvSpPr/>
          <p:nvPr/>
        </p:nvSpPr>
        <p:spPr>
          <a:xfrm>
            <a:off x="5940152" y="4665389"/>
            <a:ext cx="360040" cy="612068"/>
          </a:xfrm>
          <a:prstGeom prst="arc">
            <a:avLst>
              <a:gd name="adj1" fmla="val 16200000"/>
              <a:gd name="adj2" fmla="val 537182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Arc 51"/>
          <p:cNvSpPr/>
          <p:nvPr/>
        </p:nvSpPr>
        <p:spPr>
          <a:xfrm>
            <a:off x="5940152" y="5277457"/>
            <a:ext cx="360040" cy="612068"/>
          </a:xfrm>
          <a:prstGeom prst="arc">
            <a:avLst>
              <a:gd name="adj1" fmla="val 16200000"/>
              <a:gd name="adj2" fmla="val 537182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/>
          <p:cNvSpPr txBox="1"/>
          <p:nvPr/>
        </p:nvSpPr>
        <p:spPr>
          <a:xfrm>
            <a:off x="6888131" y="2564904"/>
            <a:ext cx="1692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Integrate both sides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996143" y="3429000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912260" y="4125329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Add </a:t>
            </a:r>
            <a:r>
              <a:rPr lang="en-GB" sz="16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n-GB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/</a:t>
            </a:r>
            <a:r>
              <a:rPr lang="en-GB" sz="16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n-GB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300192" y="4773401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by 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264188" y="5276701"/>
            <a:ext cx="28798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Hopefully you recognise this as the equation of a circle!</a:t>
            </a:r>
          </a:p>
          <a:p>
            <a:pPr algn="ctr"/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r</a:t>
            </a:r>
            <a:r>
              <a:rPr lang="en-GB" sz="1600" baseline="300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2</a:t>
            </a:r>
            <a:r>
              <a:rPr lang="en-GB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= 2C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56839C0F-387F-4FEA-903E-611D172946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3600" dirty="0">
                <a:latin typeface="Comic Sans MS" pitchFamily="66" charset="0"/>
              </a:rPr>
              <a:t>Methods in Differential Equations</a:t>
            </a:r>
          </a:p>
        </p:txBody>
      </p:sp>
      <p:sp>
        <p:nvSpPr>
          <p:cNvPr id="31" name="テキスト ボックス 3">
            <a:extLst>
              <a:ext uri="{FF2B5EF4-FFF2-40B4-BE49-F238E27FC236}">
                <a16:creationId xmlns:a16="http://schemas.microsoft.com/office/drawing/2014/main" id="{EE07FAF4-495F-4075-A7F0-266A9A2DDEE7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7A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37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7" grpId="0"/>
      <p:bldP spid="39" grpId="0"/>
      <p:bldP spid="41" grpId="0"/>
      <p:bldP spid="42" grpId="0"/>
      <p:bldP spid="43" grpId="0"/>
      <p:bldP spid="44" grpId="0"/>
      <p:bldP spid="45" grpId="0"/>
      <p:bldP spid="46" grpId="0" animBg="1"/>
      <p:bldP spid="47" grpId="0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/>
      <p:bldP spid="55" grpId="0"/>
      <p:bldP spid="5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516" y="1600200"/>
                <a:ext cx="3636404" cy="4164105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anose="030F0702030302020204" pitchFamily="66" charset="0"/>
                  </a:rPr>
                  <a:t>You can use boundary conditions, to find a specific solution of the linear second order differential equation </a:t>
                </a:r>
                <a14:m>
                  <m:oMath xmlns:m="http://schemas.openxmlformats.org/officeDocument/2006/math">
                    <m:r>
                      <a:rPr lang="en-GB" sz="1400" b="1" i="1">
                        <a:latin typeface="Cambria Math"/>
                      </a:rPr>
                      <m:t>𝒂</m:t>
                    </m:r>
                    <m:f>
                      <m:fPr>
                        <m:ctrlPr>
                          <a:rPr lang="en-GB" sz="1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1" i="1">
                                <a:latin typeface="Cambria Math"/>
                              </a:rPr>
                              <m:t>𝒅</m:t>
                            </m:r>
                          </m:e>
                          <m:sup>
                            <m:r>
                              <a:rPr lang="en-GB" sz="1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GB" sz="1400" b="1" i="1">
                            <a:latin typeface="Cambria Math"/>
                          </a:rPr>
                          <m:t>𝒚</m:t>
                        </m:r>
                      </m:num>
                      <m:den>
                        <m:sSup>
                          <m:sSupPr>
                            <m:ctrlPr>
                              <a:rPr lang="en-GB" sz="1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1" i="1">
                                <a:latin typeface="Cambria Math"/>
                              </a:rPr>
                              <m:t>𝒅𝒙</m:t>
                            </m:r>
                          </m:e>
                          <m:sup>
                            <m:r>
                              <a:rPr lang="en-GB" sz="1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GB" sz="1400" b="1" i="1">
                        <a:latin typeface="Cambria Math"/>
                      </a:rPr>
                      <m:t>+</m:t>
                    </m:r>
                    <m:r>
                      <a:rPr lang="en-GB" sz="1400" b="1" i="1">
                        <a:latin typeface="Cambria Math"/>
                      </a:rPr>
                      <m:t>𝒃</m:t>
                    </m:r>
                    <m:f>
                      <m:fPr>
                        <m:ctrlPr>
                          <a:rPr lang="en-GB" sz="1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>
                            <a:latin typeface="Cambria Math"/>
                          </a:rPr>
                          <m:t>𝒅𝒚</m:t>
                        </m:r>
                      </m:num>
                      <m:den>
                        <m:r>
                          <a:rPr lang="en-GB" sz="1400" b="1" i="1">
                            <a:latin typeface="Cambria Math"/>
                          </a:rPr>
                          <m:t>𝒅𝒙</m:t>
                        </m:r>
                      </m:den>
                    </m:f>
                    <m:r>
                      <a:rPr lang="en-GB" sz="1400" b="1" i="1">
                        <a:latin typeface="Cambria Math"/>
                      </a:rPr>
                      <m:t>+</m:t>
                    </m:r>
                    <m:r>
                      <a:rPr lang="en-GB" sz="1400" b="1" i="1">
                        <a:latin typeface="Cambria Math"/>
                      </a:rPr>
                      <m:t>𝒄𝒚</m:t>
                    </m:r>
                    <m:r>
                      <a:rPr lang="en-GB" sz="1400" b="1" i="1">
                        <a:latin typeface="Cambria Math"/>
                      </a:rPr>
                      <m:t>=</m:t>
                    </m:r>
                    <m:r>
                      <a:rPr lang="en-GB" sz="1400" b="1" i="1">
                        <a:latin typeface="Cambria Math"/>
                      </a:rPr>
                      <m:t>𝒇</m:t>
                    </m:r>
                    <m:r>
                      <a:rPr lang="en-GB" sz="1400" b="1" i="1">
                        <a:latin typeface="Cambria Math"/>
                      </a:rPr>
                      <m:t>(</m:t>
                    </m:r>
                    <m:r>
                      <a:rPr lang="en-GB" sz="1400" b="1" i="1">
                        <a:latin typeface="Cambria Math"/>
                      </a:rPr>
                      <m:t>𝒙</m:t>
                    </m:r>
                    <m:r>
                      <a:rPr lang="en-GB" sz="1400" b="1" i="1">
                        <a:latin typeface="Cambria Math"/>
                      </a:rPr>
                      <m:t>)</m:t>
                    </m:r>
                  </m:oMath>
                </a14:m>
                <a:r>
                  <a:rPr lang="en-GB" sz="1400" b="1" dirty="0">
                    <a:latin typeface="Comic Sans MS" panose="030F0702030302020204" pitchFamily="66" charset="0"/>
                  </a:rPr>
                  <a:t>, where a, b and c are constants, or initial conditions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Up to this point all your solutions have contained unknown constants that we have referred to as ‘A’ and ‘B’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In this section you are given additional information which allows you to find the values of A and B!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GB" sz="1400" dirty="0">
                    <a:latin typeface="Comic Sans MS" panose="030F0702030302020204" pitchFamily="66" charset="0"/>
                  </a:rPr>
                  <a:t>Since there are two unknowns, you will need two ‘boundary conditions’ in order to find them…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516" y="1600200"/>
                <a:ext cx="3636404" cy="4164105"/>
              </a:xfrm>
              <a:blipFill>
                <a:blip r:embed="rId2"/>
                <a:stretch>
                  <a:fillRect t="-1318" r="-15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">
            <a:extLst>
              <a:ext uri="{FF2B5EF4-FFF2-40B4-BE49-F238E27FC236}">
                <a16:creationId xmlns:a16="http://schemas.microsoft.com/office/drawing/2014/main" id="{E418F679-AF65-46CC-B2A0-9339656456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3600" dirty="0">
                <a:latin typeface="Comic Sans MS" pitchFamily="66" charset="0"/>
              </a:rPr>
              <a:t>Methods in Differential Equations</a:t>
            </a:r>
          </a:p>
        </p:txBody>
      </p:sp>
      <p:sp>
        <p:nvSpPr>
          <p:cNvPr id="8" name="テキスト ボックス 3">
            <a:extLst>
              <a:ext uri="{FF2B5EF4-FFF2-40B4-BE49-F238E27FC236}">
                <a16:creationId xmlns:a16="http://schemas.microsoft.com/office/drawing/2014/main" id="{BF3A426D-9119-467A-9563-6A38E8B7BA3B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7D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48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516" y="1600200"/>
                <a:ext cx="3636404" cy="4020671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anose="030F0702030302020204" pitchFamily="66" charset="0"/>
                  </a:rPr>
                  <a:t>You can use boundary conditions, to find a specific solution of the linear second order differential equation </a:t>
                </a:r>
                <a14:m>
                  <m:oMath xmlns:m="http://schemas.openxmlformats.org/officeDocument/2006/math">
                    <m:r>
                      <a:rPr lang="en-GB" sz="1400" b="1" i="1">
                        <a:latin typeface="Cambria Math"/>
                      </a:rPr>
                      <m:t>𝒂</m:t>
                    </m:r>
                    <m:f>
                      <m:fPr>
                        <m:ctrlPr>
                          <a:rPr lang="en-GB" sz="1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1" i="1">
                                <a:latin typeface="Cambria Math"/>
                              </a:rPr>
                              <m:t>𝒅</m:t>
                            </m:r>
                          </m:e>
                          <m:sup>
                            <m:r>
                              <a:rPr lang="en-GB" sz="1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GB" sz="1400" b="1" i="1">
                            <a:latin typeface="Cambria Math"/>
                          </a:rPr>
                          <m:t>𝒚</m:t>
                        </m:r>
                      </m:num>
                      <m:den>
                        <m:sSup>
                          <m:sSupPr>
                            <m:ctrlPr>
                              <a:rPr lang="en-GB" sz="1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1" i="1">
                                <a:latin typeface="Cambria Math"/>
                              </a:rPr>
                              <m:t>𝒅𝒙</m:t>
                            </m:r>
                          </m:e>
                          <m:sup>
                            <m:r>
                              <a:rPr lang="en-GB" sz="1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GB" sz="1400" b="1" i="1">
                        <a:latin typeface="Cambria Math"/>
                      </a:rPr>
                      <m:t>+</m:t>
                    </m:r>
                    <m:r>
                      <a:rPr lang="en-GB" sz="1400" b="1" i="1">
                        <a:latin typeface="Cambria Math"/>
                      </a:rPr>
                      <m:t>𝒃</m:t>
                    </m:r>
                    <m:f>
                      <m:fPr>
                        <m:ctrlPr>
                          <a:rPr lang="en-GB" sz="1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>
                            <a:latin typeface="Cambria Math"/>
                          </a:rPr>
                          <m:t>𝒅𝒚</m:t>
                        </m:r>
                      </m:num>
                      <m:den>
                        <m:r>
                          <a:rPr lang="en-GB" sz="1400" b="1" i="1">
                            <a:latin typeface="Cambria Math"/>
                          </a:rPr>
                          <m:t>𝒅𝒙</m:t>
                        </m:r>
                      </m:den>
                    </m:f>
                    <m:r>
                      <a:rPr lang="en-GB" sz="1400" b="1" i="1">
                        <a:latin typeface="Cambria Math"/>
                      </a:rPr>
                      <m:t>+</m:t>
                    </m:r>
                    <m:r>
                      <a:rPr lang="en-GB" sz="1400" b="1" i="1">
                        <a:latin typeface="Cambria Math"/>
                      </a:rPr>
                      <m:t>𝒄𝒚</m:t>
                    </m:r>
                    <m:r>
                      <a:rPr lang="en-GB" sz="1400" b="1" i="1">
                        <a:latin typeface="Cambria Math"/>
                      </a:rPr>
                      <m:t>=</m:t>
                    </m:r>
                    <m:r>
                      <a:rPr lang="en-GB" sz="1400" b="1" i="1">
                        <a:latin typeface="Cambria Math"/>
                      </a:rPr>
                      <m:t>𝒇</m:t>
                    </m:r>
                    <m:r>
                      <a:rPr lang="en-GB" sz="1400" b="1" i="1">
                        <a:latin typeface="Cambria Math"/>
                      </a:rPr>
                      <m:t>(</m:t>
                    </m:r>
                    <m:r>
                      <a:rPr lang="en-GB" sz="1400" b="1" i="1">
                        <a:latin typeface="Cambria Math"/>
                      </a:rPr>
                      <m:t>𝒙</m:t>
                    </m:r>
                    <m:r>
                      <a:rPr lang="en-GB" sz="1400" b="1" i="1">
                        <a:latin typeface="Cambria Math"/>
                      </a:rPr>
                      <m:t>)</m:t>
                    </m:r>
                  </m:oMath>
                </a14:m>
                <a:r>
                  <a:rPr lang="en-GB" sz="1400" b="1" dirty="0">
                    <a:latin typeface="Comic Sans MS" panose="030F0702030302020204" pitchFamily="66" charset="0"/>
                  </a:rPr>
                  <a:t>, where a, b and c are constants, or initial conditions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Find y in terms of x, given that: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And that when x = 0,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Start, as before, by finding the Complimentary Function and Particular Integral…</a:t>
                </a: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516" y="1600200"/>
                <a:ext cx="3636404" cy="4020671"/>
              </a:xfrm>
              <a:blipFill>
                <a:blip r:embed="rId2"/>
                <a:stretch>
                  <a:fillRect t="-1366" r="-10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13710" y="3240305"/>
                <a:ext cx="1535164" cy="586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𝑑𝑥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600" b="0" i="1" smtClean="0">
                          <a:latin typeface="Cambria Math"/>
                        </a:rPr>
                        <m:t>−</m:t>
                      </m:r>
                      <m:r>
                        <a:rPr lang="en-US" sz="1600" b="0" i="1" smtClean="0">
                          <a:latin typeface="Cambria Math"/>
                        </a:rPr>
                        <m:t>𝑦</m:t>
                      </m:r>
                      <m:r>
                        <a:rPr lang="en-US" sz="1600" b="0" i="1" smtClean="0">
                          <a:latin typeface="Cambria Math"/>
                        </a:rPr>
                        <m:t>=2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710" y="3240305"/>
                <a:ext cx="1535164" cy="586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87624" y="4149080"/>
                <a:ext cx="1706814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</a:rPr>
                        <m:t>𝑦</m:t>
                      </m:r>
                      <m:r>
                        <a:rPr lang="en-US" sz="1400" b="0" i="1" smtClean="0">
                          <a:latin typeface="Cambria Math"/>
                        </a:rPr>
                        <m:t>=0  </m:t>
                      </m:r>
                      <m:r>
                        <a:rPr lang="en-US" sz="1400" b="0" i="1" smtClean="0">
                          <a:latin typeface="Cambria Math"/>
                        </a:rPr>
                        <m:t>𝑎𝑛𝑑</m:t>
                      </m:r>
                      <m:r>
                        <a:rPr lang="en-US" sz="1400" b="0" i="1" smtClean="0">
                          <a:latin typeface="Cambria Math"/>
                        </a:rPr>
                        <m:t> 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149080"/>
                <a:ext cx="1706814" cy="501356"/>
              </a:xfrm>
              <a:prstGeom prst="rect">
                <a:avLst/>
              </a:prstGeom>
              <a:blipFill>
                <a:blip r:embed="rId4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39952" y="1484784"/>
                <a:ext cx="1173783" cy="524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𝑑𝑥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i="1">
                          <a:latin typeface="Cambria Math"/>
                        </a:rPr>
                        <m:t>−</m:t>
                      </m:r>
                      <m:r>
                        <a:rPr lang="en-US" sz="1400" i="1">
                          <a:latin typeface="Cambria Math"/>
                        </a:rPr>
                        <m:t>𝑦</m:t>
                      </m:r>
                      <m:r>
                        <a:rPr lang="en-US" sz="14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1484784"/>
                <a:ext cx="1173783" cy="5245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211960" y="2060848"/>
                <a:ext cx="11088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/>
                        </a:rPr>
                        <m:t>−1=0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2060848"/>
                <a:ext cx="1108893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499992" y="2456892"/>
                <a:ext cx="8280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2456892"/>
                <a:ext cx="828092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11960" y="2888940"/>
                <a:ext cx="12913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𝑚</m:t>
                      </m:r>
                      <m:r>
                        <a:rPr lang="en-US" sz="1400" b="0" i="1" smtClean="0">
                          <a:latin typeface="Cambria Math"/>
                        </a:rPr>
                        <m:t>=1 </m:t>
                      </m:r>
                      <m:r>
                        <a:rPr lang="en-US" sz="1400" b="0" i="1" smtClean="0">
                          <a:latin typeface="Cambria Math"/>
                        </a:rPr>
                        <m:t>𝑜𝑟</m:t>
                      </m:r>
                      <m:r>
                        <a:rPr lang="en-US" sz="1400" b="0" i="1" smtClean="0">
                          <a:latin typeface="Cambria Math"/>
                        </a:rPr>
                        <m:t> −1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2888940"/>
                <a:ext cx="1291379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>
            <a:off x="3995936" y="3284984"/>
            <a:ext cx="468052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031940" y="3789040"/>
                <a:ext cx="1435649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940" y="3789040"/>
                <a:ext cx="1435649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211960" y="4257092"/>
                <a:ext cx="1188132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4257092"/>
                <a:ext cx="1188132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c 16"/>
          <p:cNvSpPr/>
          <p:nvPr/>
        </p:nvSpPr>
        <p:spPr>
          <a:xfrm>
            <a:off x="5328084" y="1772816"/>
            <a:ext cx="288032" cy="432048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5544108" y="1772816"/>
            <a:ext cx="1548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Form the auxiliary equation</a:t>
            </a:r>
            <a:endParaRPr lang="en-GB" sz="12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80112" y="2312876"/>
            <a:ext cx="612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Add 1</a:t>
            </a:r>
            <a:endParaRPr lang="en-GB" sz="12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44108" y="2708920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Square root</a:t>
            </a:r>
            <a:endParaRPr lang="en-GB" sz="12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95936" y="3429000"/>
            <a:ext cx="46445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the two answers into the ‘real roots’ form above</a:t>
            </a:r>
            <a:endParaRPr lang="en-GB" sz="14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Arc 23"/>
          <p:cNvSpPr/>
          <p:nvPr/>
        </p:nvSpPr>
        <p:spPr>
          <a:xfrm>
            <a:off x="5364088" y="3933055"/>
            <a:ext cx="288032" cy="468053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5616116" y="4041068"/>
            <a:ext cx="1476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m</a:t>
            </a:r>
            <a:r>
              <a:rPr lang="en-US" sz="12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 = 1 and m</a:t>
            </a:r>
            <a:r>
              <a:rPr lang="en-US" sz="12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 = -1</a:t>
            </a:r>
            <a:endParaRPr lang="en-GB" sz="12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103948" y="1484784"/>
            <a:ext cx="1188132" cy="54006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7560332" y="1232756"/>
            <a:ext cx="1404156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Complimentary Function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349714" y="3276309"/>
            <a:ext cx="1476164" cy="54006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c 31"/>
          <p:cNvSpPr/>
          <p:nvPr/>
        </p:nvSpPr>
        <p:spPr>
          <a:xfrm>
            <a:off x="5328084" y="2204864"/>
            <a:ext cx="288032" cy="432048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Arc 32"/>
          <p:cNvSpPr/>
          <p:nvPr/>
        </p:nvSpPr>
        <p:spPr>
          <a:xfrm>
            <a:off x="5328084" y="2636912"/>
            <a:ext cx="288032" cy="432048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724128" y="0"/>
                <a:ext cx="1435649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0"/>
                <a:ext cx="1435649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499992" y="0"/>
                <a:ext cx="1231619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(</m:t>
                      </m:r>
                      <m:r>
                        <a:rPr lang="en-US" sz="1400" i="1">
                          <a:latin typeface="Cambria Math"/>
                        </a:rPr>
                        <m:t>𝐴</m:t>
                      </m:r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𝐵𝑥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0"/>
                <a:ext cx="1231619" cy="307777"/>
              </a:xfrm>
              <a:prstGeom prst="rect">
                <a:avLst/>
              </a:prstGeom>
              <a:blipFill>
                <a:blip r:embed="rId12"/>
                <a:stretch>
                  <a:fillRect b="-37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149462" y="525"/>
                <a:ext cx="1990288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𝑝𝑥</m:t>
                          </m:r>
                        </m:sup>
                      </m:sSup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𝐴𝑐𝑜𝑠𝑞𝑥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𝐵𝑠𝑖𝑛𝑞𝑥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462" y="525"/>
                <a:ext cx="1990288" cy="307777"/>
              </a:xfrm>
              <a:prstGeom prst="rect">
                <a:avLst/>
              </a:prstGeom>
              <a:blipFill>
                <a:blip r:embed="rId13"/>
                <a:stretch>
                  <a:fillRect b="-181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187624" y="5373216"/>
                <a:ext cx="1609415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𝐶𝐹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5373216"/>
                <a:ext cx="1609415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2">
            <a:extLst>
              <a:ext uri="{FF2B5EF4-FFF2-40B4-BE49-F238E27FC236}">
                <a16:creationId xmlns:a16="http://schemas.microsoft.com/office/drawing/2014/main" id="{16DB879B-1A60-4B42-BFE9-167AAE94AC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3600" dirty="0">
                <a:latin typeface="Comic Sans MS" pitchFamily="66" charset="0"/>
              </a:rPr>
              <a:t>Methods in Differential Equations</a:t>
            </a:r>
          </a:p>
        </p:txBody>
      </p:sp>
      <p:sp>
        <p:nvSpPr>
          <p:cNvPr id="39" name="テキスト ボックス 3">
            <a:extLst>
              <a:ext uri="{FF2B5EF4-FFF2-40B4-BE49-F238E27FC236}">
                <a16:creationId xmlns:a16="http://schemas.microsoft.com/office/drawing/2014/main" id="{337539E3-847D-4807-B079-9283A0EB6AFB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7D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85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  <p:bldP spid="13" grpId="0"/>
      <p:bldP spid="15" grpId="0"/>
      <p:bldP spid="16" grpId="0"/>
      <p:bldP spid="17" grpId="0" animBg="1"/>
      <p:bldP spid="18" grpId="0"/>
      <p:bldP spid="21" grpId="0"/>
      <p:bldP spid="22" grpId="0"/>
      <p:bldP spid="23" grpId="0"/>
      <p:bldP spid="24" grpId="0" animBg="1"/>
      <p:bldP spid="25" grpId="0"/>
      <p:bldP spid="26" grpId="0" animBg="1"/>
      <p:bldP spid="26" grpId="1" animBg="1"/>
      <p:bldP spid="27" grpId="0" animBg="1"/>
      <p:bldP spid="31" grpId="0" animBg="1"/>
      <p:bldP spid="31" grpId="1" animBg="1"/>
      <p:bldP spid="32" grpId="0" animBg="1"/>
      <p:bldP spid="33" grpId="0" animBg="1"/>
      <p:bldP spid="3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5">
                <a:extLst>
                  <a:ext uri="{FF2B5EF4-FFF2-40B4-BE49-F238E27FC236}">
                    <a16:creationId xmlns:a16="http://schemas.microsoft.com/office/drawing/2014/main" id="{1376950C-C1D7-4089-A68C-E561CC4312F2}"/>
                  </a:ext>
                </a:extLst>
              </p:cNvPr>
              <p:cNvSpPr txBox="1"/>
              <p:nvPr/>
            </p:nvSpPr>
            <p:spPr>
              <a:xfrm>
                <a:off x="1313710" y="3240305"/>
                <a:ext cx="1535164" cy="586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𝑑𝑥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600" b="0" i="1" smtClean="0">
                          <a:latin typeface="Cambria Math"/>
                        </a:rPr>
                        <m:t>−</m:t>
                      </m:r>
                      <m:r>
                        <a:rPr lang="en-US" sz="1600" b="0" i="1" smtClean="0">
                          <a:latin typeface="Cambria Math"/>
                        </a:rPr>
                        <m:t>𝑦</m:t>
                      </m:r>
                      <m:r>
                        <a:rPr lang="en-US" sz="1600" b="0" i="1" smtClean="0">
                          <a:latin typeface="Cambria Math"/>
                        </a:rPr>
                        <m:t>=2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4" name="TextBox 5">
                <a:extLst>
                  <a:ext uri="{FF2B5EF4-FFF2-40B4-BE49-F238E27FC236}">
                    <a16:creationId xmlns:a16="http://schemas.microsoft.com/office/drawing/2014/main" id="{1376950C-C1D7-4089-A68C-E561CC431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710" y="3240305"/>
                <a:ext cx="1535164" cy="586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516" y="1600200"/>
                <a:ext cx="3636404" cy="3975847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anose="030F0702030302020204" pitchFamily="66" charset="0"/>
                  </a:rPr>
                  <a:t>You can use boundary conditions, to find a specific solution of the linear second order differential equation </a:t>
                </a:r>
                <a14:m>
                  <m:oMath xmlns:m="http://schemas.openxmlformats.org/officeDocument/2006/math">
                    <m:r>
                      <a:rPr lang="en-GB" sz="1400" b="1" i="1">
                        <a:latin typeface="Cambria Math"/>
                      </a:rPr>
                      <m:t>𝒂</m:t>
                    </m:r>
                    <m:f>
                      <m:fPr>
                        <m:ctrlPr>
                          <a:rPr lang="en-GB" sz="1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1" i="1">
                                <a:latin typeface="Cambria Math"/>
                              </a:rPr>
                              <m:t>𝒅</m:t>
                            </m:r>
                          </m:e>
                          <m:sup>
                            <m:r>
                              <a:rPr lang="en-GB" sz="1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GB" sz="1400" b="1" i="1">
                            <a:latin typeface="Cambria Math"/>
                          </a:rPr>
                          <m:t>𝒚</m:t>
                        </m:r>
                      </m:num>
                      <m:den>
                        <m:sSup>
                          <m:sSupPr>
                            <m:ctrlPr>
                              <a:rPr lang="en-GB" sz="1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1" i="1">
                                <a:latin typeface="Cambria Math"/>
                              </a:rPr>
                              <m:t>𝒅𝒙</m:t>
                            </m:r>
                          </m:e>
                          <m:sup>
                            <m:r>
                              <a:rPr lang="en-GB" sz="1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GB" sz="1400" b="1" i="1">
                        <a:latin typeface="Cambria Math"/>
                      </a:rPr>
                      <m:t>+</m:t>
                    </m:r>
                    <m:r>
                      <a:rPr lang="en-GB" sz="1400" b="1" i="1">
                        <a:latin typeface="Cambria Math"/>
                      </a:rPr>
                      <m:t>𝒃</m:t>
                    </m:r>
                    <m:f>
                      <m:fPr>
                        <m:ctrlPr>
                          <a:rPr lang="en-GB" sz="1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>
                            <a:latin typeface="Cambria Math"/>
                          </a:rPr>
                          <m:t>𝒅𝒚</m:t>
                        </m:r>
                      </m:num>
                      <m:den>
                        <m:r>
                          <a:rPr lang="en-GB" sz="1400" b="1" i="1">
                            <a:latin typeface="Cambria Math"/>
                          </a:rPr>
                          <m:t>𝒅𝒙</m:t>
                        </m:r>
                      </m:den>
                    </m:f>
                    <m:r>
                      <a:rPr lang="en-GB" sz="1400" b="1" i="1">
                        <a:latin typeface="Cambria Math"/>
                      </a:rPr>
                      <m:t>+</m:t>
                    </m:r>
                    <m:r>
                      <a:rPr lang="en-GB" sz="1400" b="1" i="1">
                        <a:latin typeface="Cambria Math"/>
                      </a:rPr>
                      <m:t>𝒄𝒚</m:t>
                    </m:r>
                    <m:r>
                      <a:rPr lang="en-GB" sz="1400" b="1" i="1">
                        <a:latin typeface="Cambria Math"/>
                      </a:rPr>
                      <m:t>=</m:t>
                    </m:r>
                    <m:r>
                      <a:rPr lang="en-GB" sz="1400" b="1" i="1">
                        <a:latin typeface="Cambria Math"/>
                      </a:rPr>
                      <m:t>𝒇</m:t>
                    </m:r>
                    <m:r>
                      <a:rPr lang="en-GB" sz="1400" b="1" i="1">
                        <a:latin typeface="Cambria Math"/>
                      </a:rPr>
                      <m:t>(</m:t>
                    </m:r>
                    <m:r>
                      <a:rPr lang="en-GB" sz="1400" b="1" i="1">
                        <a:latin typeface="Cambria Math"/>
                      </a:rPr>
                      <m:t>𝒙</m:t>
                    </m:r>
                    <m:r>
                      <a:rPr lang="en-GB" sz="1400" b="1" i="1">
                        <a:latin typeface="Cambria Math"/>
                      </a:rPr>
                      <m:t>)</m:t>
                    </m:r>
                  </m:oMath>
                </a14:m>
                <a:r>
                  <a:rPr lang="en-GB" sz="1400" b="1" dirty="0">
                    <a:latin typeface="Comic Sans MS" panose="030F0702030302020204" pitchFamily="66" charset="0"/>
                  </a:rPr>
                  <a:t>, where a, b and c are constants, or initial conditions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Find y in terms of x, given that: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And that when x = 0,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Start, as before, by finding the Complimentary Function and Particular Integral…</a:t>
                </a: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516" y="1600200"/>
                <a:ext cx="3636404" cy="3975847"/>
              </a:xfrm>
              <a:blipFill>
                <a:blip r:embed="rId3"/>
                <a:stretch>
                  <a:fillRect t="-1380" r="-10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87624" y="4149080"/>
                <a:ext cx="1706814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</a:rPr>
                        <m:t>𝑦</m:t>
                      </m:r>
                      <m:r>
                        <a:rPr lang="en-US" sz="1400" b="0" i="1" smtClean="0">
                          <a:latin typeface="Cambria Math"/>
                        </a:rPr>
                        <m:t>=0  </m:t>
                      </m:r>
                      <m:r>
                        <a:rPr lang="en-US" sz="1400" b="0" i="1" smtClean="0">
                          <a:latin typeface="Cambria Math"/>
                        </a:rPr>
                        <m:t>𝑎𝑛𝑑</m:t>
                      </m:r>
                      <m:r>
                        <a:rPr lang="en-US" sz="1400" b="0" i="1" smtClean="0">
                          <a:latin typeface="Cambria Math"/>
                        </a:rPr>
                        <m:t> 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149080"/>
                <a:ext cx="1706814" cy="501356"/>
              </a:xfrm>
              <a:prstGeom prst="rect">
                <a:avLst/>
              </a:prstGeom>
              <a:blipFill>
                <a:blip r:embed="rId4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7560332" y="1232756"/>
            <a:ext cx="1404156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Particular Integral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724128" y="0"/>
                <a:ext cx="1435649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0"/>
                <a:ext cx="1435649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499992" y="0"/>
                <a:ext cx="1231619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(</m:t>
                      </m:r>
                      <m:r>
                        <a:rPr lang="en-US" sz="1400" i="1">
                          <a:latin typeface="Cambria Math"/>
                        </a:rPr>
                        <m:t>𝐴</m:t>
                      </m:r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𝐵𝑥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0"/>
                <a:ext cx="1231619" cy="307777"/>
              </a:xfrm>
              <a:prstGeom prst="rect">
                <a:avLst/>
              </a:prstGeom>
              <a:blipFill>
                <a:blip r:embed="rId6"/>
                <a:stretch>
                  <a:fillRect b="-37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149462" y="525"/>
                <a:ext cx="1990288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𝑝𝑥</m:t>
                          </m:r>
                        </m:sup>
                      </m:sSup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𝐴𝑐𝑜𝑠𝑞𝑥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𝐵𝑠𝑖𝑛𝑞𝑥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462" y="525"/>
                <a:ext cx="1990288" cy="307777"/>
              </a:xfrm>
              <a:prstGeom prst="rect">
                <a:avLst/>
              </a:prstGeom>
              <a:blipFill>
                <a:blip r:embed="rId7"/>
                <a:stretch>
                  <a:fillRect b="-181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187624" y="5373216"/>
                <a:ext cx="1609415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𝐶𝐹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5373216"/>
                <a:ext cx="1609415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887924" y="1556792"/>
                <a:ext cx="97218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1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1100" b="0" i="1" smtClean="0">
                          <a:latin typeface="Cambria Math"/>
                        </a:rPr>
                        <m:t>=</m:t>
                      </m:r>
                      <m:r>
                        <a:rPr lang="en-US" sz="1400" i="1">
                          <a:latin typeface="Cambria Math"/>
                        </a:rPr>
                        <m:t>2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924" y="1556792"/>
                <a:ext cx="972189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851920" y="1988840"/>
                <a:ext cx="124001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𝐿𝑒𝑡</m:t>
                      </m:r>
                      <m:r>
                        <a:rPr lang="en-US" sz="1400" b="0" i="1" smtClean="0">
                          <a:latin typeface="Cambria Math"/>
                        </a:rPr>
                        <m:t> </m:t>
                      </m:r>
                      <m:r>
                        <a:rPr lang="en-US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1400" b="0" i="1" smtClean="0">
                          <a:latin typeface="Cambria Math"/>
                        </a:rPr>
                        <m:t>λ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1988840"/>
                <a:ext cx="1240019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5364088" y="1916832"/>
            <a:ext cx="1692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Include x in the expression for y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4103948" y="2456892"/>
            <a:ext cx="468052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5148064" y="1304764"/>
            <a:ext cx="2196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We cannot use </a:t>
            </a:r>
            <a:r>
              <a:rPr lang="el-GR" sz="1200" dirty="0">
                <a:solidFill>
                  <a:srgbClr val="FF0000"/>
                </a:solidFill>
              </a:rPr>
              <a:t>λ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en-US" sz="12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x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 as this is a part of the complimentary function 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752020" y="252890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Now differentiate this expression for y (we will need the product rule!)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3959932" y="2996952"/>
                <a:ext cx="9751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1400" b="0" i="1" smtClean="0">
                          <a:latin typeface="Cambria Math"/>
                        </a:rPr>
                        <m:t>λ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932" y="2996952"/>
                <a:ext cx="975107" cy="307777"/>
              </a:xfrm>
              <a:prstGeom prst="rect">
                <a:avLst/>
              </a:prstGeom>
              <a:blipFill>
                <a:blip r:embed="rId11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3887925" y="3392996"/>
                <a:ext cx="612068" cy="501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925" y="3392996"/>
                <a:ext cx="612068" cy="501356"/>
              </a:xfrm>
              <a:prstGeom prst="rect">
                <a:avLst/>
              </a:prstGeom>
              <a:blipFill>
                <a:blip r:embed="rId12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5472100" y="5589240"/>
                <a:ext cx="67473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𝑢</m:t>
                      </m:r>
                      <m:r>
                        <a:rPr lang="en-US" sz="12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1200" b="0" i="1" smtClean="0">
                          <a:latin typeface="Cambria Math"/>
                        </a:rPr>
                        <m:t>λ</m:t>
                      </m:r>
                      <m:r>
                        <a:rPr lang="en-US" sz="12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100" y="5589240"/>
                <a:ext cx="674736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6336196" y="5589240"/>
                <a:ext cx="6726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𝑣</m:t>
                      </m:r>
                      <m:r>
                        <a:rPr lang="en-US" sz="12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196" y="5589240"/>
                <a:ext cx="672684" cy="2769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5400092" y="5985284"/>
                <a:ext cx="678071" cy="4429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/>
                            </a:rPr>
                            <m:t>𝑑𝑢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2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1200" b="0" i="1" smtClean="0">
                          <a:latin typeface="Cambria Math"/>
                        </a:rPr>
                        <m:t>λ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92" y="5985284"/>
                <a:ext cx="678071" cy="442942"/>
              </a:xfrm>
              <a:prstGeom prst="rect">
                <a:avLst/>
              </a:prstGeom>
              <a:blipFill>
                <a:blip r:embed="rId15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6254236" y="5985284"/>
                <a:ext cx="762453" cy="4429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/>
                            </a:rPr>
                            <m:t>𝑑𝑣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2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236" y="5985284"/>
                <a:ext cx="762453" cy="442942"/>
              </a:xfrm>
              <a:prstGeom prst="rect">
                <a:avLst/>
              </a:prstGeom>
              <a:blipFill>
                <a:blip r:embed="rId16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/>
          <p:cNvSpPr txBox="1"/>
          <p:nvPr/>
        </p:nvSpPr>
        <p:spPr>
          <a:xfrm>
            <a:off x="5280159" y="5301208"/>
            <a:ext cx="18565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Product rule for 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l-GR" sz="1200" b="1" dirty="0">
                <a:solidFill>
                  <a:srgbClr val="FF0000"/>
                </a:solidFill>
              </a:rPr>
              <a:t>λ</a:t>
            </a:r>
            <a:r>
              <a:rPr lang="en-US" sz="12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xe</a:t>
            </a:r>
            <a:r>
              <a:rPr lang="en-US" sz="1200" b="1" baseline="30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x</a:t>
            </a:r>
            <a:endParaRPr lang="en-GB" sz="1200" b="1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91" name="Straight Arrow Connector 90"/>
          <p:cNvCxnSpPr/>
          <p:nvPr/>
        </p:nvCxnSpPr>
        <p:spPr>
          <a:xfrm>
            <a:off x="6048164" y="5805264"/>
            <a:ext cx="252028" cy="252028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/>
          <p:cNvSpPr/>
          <p:nvPr/>
        </p:nvSpPr>
        <p:spPr>
          <a:xfrm>
            <a:off x="5328084" y="5265204"/>
            <a:ext cx="1799692" cy="126014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2" name="Straight Arrow Connector 101"/>
          <p:cNvCxnSpPr/>
          <p:nvPr/>
        </p:nvCxnSpPr>
        <p:spPr>
          <a:xfrm flipH="1">
            <a:off x="6120172" y="5841268"/>
            <a:ext cx="252028" cy="252028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4355976" y="3501008"/>
                <a:ext cx="60061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i="1">
                          <a:latin typeface="Cambria Math"/>
                        </a:rPr>
                        <m:t>λ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𝑥𝑒</m:t>
                          </m:r>
                        </m:e>
                        <m:sup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3501008"/>
                <a:ext cx="600613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4752020" y="3501008"/>
                <a:ext cx="67916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+ </m:t>
                      </m:r>
                      <m:r>
                        <m:rPr>
                          <m:sty m:val="p"/>
                        </m:rPr>
                        <a:rPr lang="el-GR" sz="1400" i="1">
                          <a:latin typeface="Cambria Math"/>
                        </a:rPr>
                        <m:t>λ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020" y="3501008"/>
                <a:ext cx="679160" cy="3077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779912" y="3969060"/>
                <a:ext cx="706027" cy="524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𝑑𝑥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3969060"/>
                <a:ext cx="706027" cy="52456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355976" y="4113076"/>
                <a:ext cx="10801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i="1">
                          <a:latin typeface="Cambria Math"/>
                        </a:rPr>
                        <m:t>λ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𝑥𝑒</m:t>
                          </m:r>
                        </m:e>
                        <m:sup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1400" i="1">
                          <a:latin typeface="Cambria Math"/>
                        </a:rPr>
                        <m:t>λ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4113076"/>
                <a:ext cx="1080120" cy="30777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256076" y="4113076"/>
                <a:ext cx="64807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1400" i="1">
                          <a:latin typeface="Cambria Math"/>
                        </a:rPr>
                        <m:t>λ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6076" y="4113076"/>
                <a:ext cx="648072" cy="30777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779912" y="4545124"/>
                <a:ext cx="1725280" cy="524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𝑑𝑥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1400" i="1">
                          <a:latin typeface="Cambria Math"/>
                        </a:rPr>
                        <m:t>λ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𝑥𝑒</m:t>
                          </m:r>
                        </m:e>
                        <m:sup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GB" sz="1400" i="1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el-GR" sz="1400" i="1">
                          <a:latin typeface="Cambria Math"/>
                        </a:rPr>
                        <m:t>λ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4545124"/>
                <a:ext cx="1725280" cy="52456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Arc 40"/>
          <p:cNvSpPr/>
          <p:nvPr/>
        </p:nvSpPr>
        <p:spPr>
          <a:xfrm>
            <a:off x="5256076" y="3140968"/>
            <a:ext cx="288032" cy="540061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5472100" y="3176972"/>
            <a:ext cx="1764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Differentiate, using the product rule</a:t>
            </a:r>
            <a:endParaRPr lang="en-GB" sz="12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5" name="Arc 44"/>
          <p:cNvSpPr/>
          <p:nvPr/>
        </p:nvSpPr>
        <p:spPr>
          <a:xfrm>
            <a:off x="5724128" y="3717032"/>
            <a:ext cx="288032" cy="576065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Arc 45"/>
          <p:cNvSpPr/>
          <p:nvPr/>
        </p:nvSpPr>
        <p:spPr>
          <a:xfrm>
            <a:off x="5688124" y="4293096"/>
            <a:ext cx="288032" cy="576065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5976156" y="3717032"/>
            <a:ext cx="295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Differentiate again (the first part needs the product rule, but is identical to the first one we already did!)</a:t>
            </a:r>
            <a:endParaRPr lang="en-GB" sz="12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976156" y="4437112"/>
            <a:ext cx="792088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2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91980" y="3032956"/>
            <a:ext cx="468052" cy="21602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4427984" y="3537012"/>
            <a:ext cx="468052" cy="21602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5004048" y="3537012"/>
            <a:ext cx="360040" cy="21602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4427984" y="4149080"/>
            <a:ext cx="468052" cy="21602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/>
          <p:cNvSpPr/>
          <p:nvPr/>
        </p:nvSpPr>
        <p:spPr>
          <a:xfrm>
            <a:off x="5004048" y="4149080"/>
            <a:ext cx="360040" cy="21602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/>
          <p:cNvSpPr/>
          <p:nvPr/>
        </p:nvSpPr>
        <p:spPr>
          <a:xfrm>
            <a:off x="5472100" y="4149080"/>
            <a:ext cx="360040" cy="216024"/>
          </a:xfrm>
          <a:prstGeom prst="rect">
            <a:avLst/>
          </a:prstGeom>
          <a:noFill/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/>
          <p:cNvSpPr/>
          <p:nvPr/>
        </p:nvSpPr>
        <p:spPr>
          <a:xfrm>
            <a:off x="5004048" y="3537012"/>
            <a:ext cx="360040" cy="216024"/>
          </a:xfrm>
          <a:prstGeom prst="rect">
            <a:avLst/>
          </a:prstGeom>
          <a:noFill/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/>
          <p:cNvSpPr/>
          <p:nvPr/>
        </p:nvSpPr>
        <p:spPr>
          <a:xfrm>
            <a:off x="3923928" y="1556792"/>
            <a:ext cx="864096" cy="28803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2339752" y="3393431"/>
            <a:ext cx="432048" cy="28803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/>
          <p:cNvSpPr/>
          <p:nvPr/>
        </p:nvSpPr>
        <p:spPr>
          <a:xfrm>
            <a:off x="1727684" y="5409220"/>
            <a:ext cx="396044" cy="252028"/>
          </a:xfrm>
          <a:prstGeom prst="rect">
            <a:avLst/>
          </a:prstGeom>
          <a:noFill/>
          <a:ln w="444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6" name="Straight Connector 65"/>
          <p:cNvCxnSpPr/>
          <p:nvPr/>
        </p:nvCxnSpPr>
        <p:spPr>
          <a:xfrm>
            <a:off x="4139952" y="5157192"/>
            <a:ext cx="468052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5616116" y="5229200"/>
                <a:ext cx="1365309" cy="524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𝑑𝑥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−</m:t>
                      </m:r>
                      <m:r>
                        <a:rPr lang="en-US" sz="1400" b="0" i="1" smtClean="0">
                          <a:latin typeface="Cambria Math"/>
                        </a:rPr>
                        <m:t>𝑦</m:t>
                      </m:r>
                      <m:r>
                        <a:rPr lang="en-US" sz="1400" b="0" i="1" smtClean="0">
                          <a:latin typeface="Cambria Math"/>
                        </a:rPr>
                        <m:t>=2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116" y="5229200"/>
                <a:ext cx="1365309" cy="52456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Arc 67"/>
          <p:cNvSpPr/>
          <p:nvPr/>
        </p:nvSpPr>
        <p:spPr>
          <a:xfrm>
            <a:off x="6840252" y="5517233"/>
            <a:ext cx="288032" cy="432048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/>
          <p:cNvSpPr txBox="1"/>
          <p:nvPr/>
        </p:nvSpPr>
        <p:spPr>
          <a:xfrm>
            <a:off x="7056276" y="5481228"/>
            <a:ext cx="1188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Replace differentials</a:t>
            </a:r>
            <a:endParaRPr lang="en-GB" sz="12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680012" y="5769260"/>
                <a:ext cx="23042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i="1">
                          <a:latin typeface="Cambria Math"/>
                        </a:rPr>
                        <m:t>λ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𝑥𝑒</m:t>
                          </m:r>
                        </m:e>
                        <m:sup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GB" sz="1400" i="1">
                          <a:latin typeface="Cambria Math"/>
                        </a:rPr>
                        <m:t>+2</m:t>
                      </m:r>
                      <m:r>
                        <m:rPr>
                          <m:sty m:val="p"/>
                        </m:rPr>
                        <a:rPr lang="el-GR" sz="1400" i="1">
                          <a:latin typeface="Cambria Math"/>
                        </a:rPr>
                        <m:t>λ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400" b="0" i="1" smtClean="0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1400" i="1">
                          <a:latin typeface="Cambria Math"/>
                        </a:rPr>
                        <m:t>λ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𝑥𝑒</m:t>
                          </m:r>
                        </m:e>
                        <m:sup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400" b="0" i="1" smtClean="0">
                          <a:latin typeface="Cambria Math"/>
                        </a:rPr>
                        <m:t>=2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012" y="5769260"/>
                <a:ext cx="2304256" cy="30777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5688124" y="5265204"/>
            <a:ext cx="396044" cy="50405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/>
          <p:cNvSpPr/>
          <p:nvPr/>
        </p:nvSpPr>
        <p:spPr>
          <a:xfrm>
            <a:off x="6192180" y="5409220"/>
            <a:ext cx="216024" cy="25202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/>
          <p:cNvSpPr/>
          <p:nvPr/>
        </p:nvSpPr>
        <p:spPr>
          <a:xfrm>
            <a:off x="3851920" y="4581128"/>
            <a:ext cx="1548172" cy="50405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/>
          <p:cNvSpPr/>
          <p:nvPr/>
        </p:nvSpPr>
        <p:spPr>
          <a:xfrm>
            <a:off x="4752020" y="5805264"/>
            <a:ext cx="1044116" cy="25202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 75"/>
          <p:cNvSpPr/>
          <p:nvPr/>
        </p:nvSpPr>
        <p:spPr>
          <a:xfrm>
            <a:off x="5940152" y="5805264"/>
            <a:ext cx="432048" cy="25202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 76"/>
          <p:cNvSpPr/>
          <p:nvPr/>
        </p:nvSpPr>
        <p:spPr>
          <a:xfrm>
            <a:off x="4067944" y="2996952"/>
            <a:ext cx="864096" cy="32403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TextBox 78"/>
          <p:cNvSpPr txBox="1"/>
          <p:nvPr/>
        </p:nvSpPr>
        <p:spPr>
          <a:xfrm>
            <a:off x="4499992" y="6273316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>
                <a:solidFill>
                  <a:srgbClr val="FF0000"/>
                </a:solidFill>
              </a:rPr>
              <a:t>λ</a:t>
            </a:r>
            <a:r>
              <a:rPr lang="en-GB" sz="1400" dirty="0">
                <a:solidFill>
                  <a:srgbClr val="FF0000"/>
                </a:solidFill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= 1 as the other terms will cancel out…</a:t>
            </a:r>
            <a:endParaRPr lang="en-GB" sz="14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1475656" y="5733256"/>
                <a:ext cx="935962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𝑃𝐼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5733256"/>
                <a:ext cx="935962" cy="307777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971600" y="6165304"/>
                <a:ext cx="1997663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i="1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/>
                            </a:rPr>
                            <m:t>−</m:t>
                          </m:r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i="1">
                          <a:latin typeface="Cambria Math"/>
                        </a:rPr>
                        <m:t>𝑥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6165304"/>
                <a:ext cx="1997663" cy="307777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Rectangle 82"/>
          <p:cNvSpPr/>
          <p:nvPr/>
        </p:nvSpPr>
        <p:spPr>
          <a:xfrm>
            <a:off x="4211960" y="1988840"/>
            <a:ext cx="828092" cy="28803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Rectangle 91"/>
          <p:cNvSpPr/>
          <p:nvPr/>
        </p:nvSpPr>
        <p:spPr>
          <a:xfrm>
            <a:off x="1511660" y="5769260"/>
            <a:ext cx="828092" cy="25202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5940152" y="5841268"/>
            <a:ext cx="396044" cy="216024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4752020" y="5841268"/>
            <a:ext cx="396044" cy="216024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2">
            <a:extLst>
              <a:ext uri="{FF2B5EF4-FFF2-40B4-BE49-F238E27FC236}">
                <a16:creationId xmlns:a16="http://schemas.microsoft.com/office/drawing/2014/main" id="{1F804D4B-3BFC-476D-9FA1-E53AE45736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3600" dirty="0">
                <a:latin typeface="Comic Sans MS" pitchFamily="66" charset="0"/>
              </a:rPr>
              <a:t>Methods in Differential Equations</a:t>
            </a:r>
          </a:p>
        </p:txBody>
      </p:sp>
      <p:sp>
        <p:nvSpPr>
          <p:cNvPr id="78" name="テキスト ボックス 3">
            <a:extLst>
              <a:ext uri="{FF2B5EF4-FFF2-40B4-BE49-F238E27FC236}">
                <a16:creationId xmlns:a16="http://schemas.microsoft.com/office/drawing/2014/main" id="{2E9E6561-6E0C-4B53-9CE2-2E9237382D4D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7D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63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9" grpId="0"/>
      <p:bldP spid="40" grpId="0"/>
      <p:bldP spid="42" grpId="0"/>
      <p:bldP spid="73" grpId="0"/>
      <p:bldP spid="81" grpId="0"/>
      <p:bldP spid="84" grpId="0"/>
      <p:bldP spid="85" grpId="0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100" grpId="0" animBg="1"/>
      <p:bldP spid="100" grpId="1" animBg="1"/>
      <p:bldP spid="103" grpId="0"/>
      <p:bldP spid="104" grpId="0"/>
      <p:bldP spid="31" grpId="0"/>
      <p:bldP spid="32" grpId="0"/>
      <p:bldP spid="33" grpId="0"/>
      <p:bldP spid="38" grpId="0"/>
      <p:bldP spid="41" grpId="0" animBg="1"/>
      <p:bldP spid="44" grpId="0"/>
      <p:bldP spid="45" grpId="0" animBg="1"/>
      <p:bldP spid="46" grpId="0" animBg="1"/>
      <p:bldP spid="47" grpId="0"/>
      <p:bldP spid="48" grpId="0"/>
      <p:bldP spid="18" grpId="0" animBg="1"/>
      <p:bldP spid="18" grpId="1" animBg="1"/>
      <p:bldP spid="56" grpId="0" animBg="1"/>
      <p:bldP spid="56" grpId="1" animBg="1"/>
      <p:bldP spid="56" grpId="2" animBg="1"/>
      <p:bldP spid="56" grpId="3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7" grpId="0"/>
      <p:bldP spid="68" grpId="0" animBg="1"/>
      <p:bldP spid="69" grpId="0"/>
      <p:bldP spid="70" grpId="0"/>
      <p:bldP spid="19" grpId="0" animBg="1"/>
      <p:bldP spid="19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9" grpId="0"/>
      <p:bldP spid="80" grpId="0"/>
      <p:bldP spid="82" grpId="0"/>
      <p:bldP spid="83" grpId="0" animBg="1"/>
      <p:bldP spid="83" grpId="1" animBg="1"/>
      <p:bldP spid="92" grpId="0" animBg="1"/>
      <p:bldP spid="92" grpId="1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516" y="1600200"/>
                <a:ext cx="3636404" cy="4525963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anose="030F0702030302020204" pitchFamily="66" charset="0"/>
                  </a:rPr>
                  <a:t>You can use boundary conditions, to find a specific solution of the linear second order differential equation </a:t>
                </a:r>
                <a14:m>
                  <m:oMath xmlns:m="http://schemas.openxmlformats.org/officeDocument/2006/math">
                    <m:r>
                      <a:rPr lang="en-GB" sz="1400" b="1" i="1">
                        <a:latin typeface="Cambria Math"/>
                      </a:rPr>
                      <m:t>𝒂</m:t>
                    </m:r>
                    <m:f>
                      <m:fPr>
                        <m:ctrlPr>
                          <a:rPr lang="en-GB" sz="1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1" i="1">
                                <a:latin typeface="Cambria Math"/>
                              </a:rPr>
                              <m:t>𝒅</m:t>
                            </m:r>
                          </m:e>
                          <m:sup>
                            <m:r>
                              <a:rPr lang="en-GB" sz="1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GB" sz="1400" b="1" i="1">
                            <a:latin typeface="Cambria Math"/>
                          </a:rPr>
                          <m:t>𝒚</m:t>
                        </m:r>
                      </m:num>
                      <m:den>
                        <m:sSup>
                          <m:sSupPr>
                            <m:ctrlPr>
                              <a:rPr lang="en-GB" sz="1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1" i="1">
                                <a:latin typeface="Cambria Math"/>
                              </a:rPr>
                              <m:t>𝒅𝒙</m:t>
                            </m:r>
                          </m:e>
                          <m:sup>
                            <m:r>
                              <a:rPr lang="en-GB" sz="1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GB" sz="1400" b="1" i="1">
                        <a:latin typeface="Cambria Math"/>
                      </a:rPr>
                      <m:t>+</m:t>
                    </m:r>
                    <m:r>
                      <a:rPr lang="en-GB" sz="1400" b="1" i="1">
                        <a:latin typeface="Cambria Math"/>
                      </a:rPr>
                      <m:t>𝒃</m:t>
                    </m:r>
                    <m:f>
                      <m:fPr>
                        <m:ctrlPr>
                          <a:rPr lang="en-GB" sz="1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>
                            <a:latin typeface="Cambria Math"/>
                          </a:rPr>
                          <m:t>𝒅𝒚</m:t>
                        </m:r>
                      </m:num>
                      <m:den>
                        <m:r>
                          <a:rPr lang="en-GB" sz="1400" b="1" i="1">
                            <a:latin typeface="Cambria Math"/>
                          </a:rPr>
                          <m:t>𝒅𝒙</m:t>
                        </m:r>
                      </m:den>
                    </m:f>
                    <m:r>
                      <a:rPr lang="en-GB" sz="1400" b="1" i="1">
                        <a:latin typeface="Cambria Math"/>
                      </a:rPr>
                      <m:t>+</m:t>
                    </m:r>
                    <m:r>
                      <a:rPr lang="en-GB" sz="1400" b="1" i="1">
                        <a:latin typeface="Cambria Math"/>
                      </a:rPr>
                      <m:t>𝒄𝒚</m:t>
                    </m:r>
                    <m:r>
                      <a:rPr lang="en-GB" sz="1400" b="1" i="1">
                        <a:latin typeface="Cambria Math"/>
                      </a:rPr>
                      <m:t>=</m:t>
                    </m:r>
                    <m:r>
                      <a:rPr lang="en-GB" sz="1400" b="1" i="1">
                        <a:latin typeface="Cambria Math"/>
                      </a:rPr>
                      <m:t>𝒇</m:t>
                    </m:r>
                    <m:r>
                      <a:rPr lang="en-GB" sz="1400" b="1" i="1">
                        <a:latin typeface="Cambria Math"/>
                      </a:rPr>
                      <m:t>(</m:t>
                    </m:r>
                    <m:r>
                      <a:rPr lang="en-GB" sz="1400" b="1" i="1">
                        <a:latin typeface="Cambria Math"/>
                      </a:rPr>
                      <m:t>𝒙</m:t>
                    </m:r>
                    <m:r>
                      <a:rPr lang="en-GB" sz="1400" b="1" i="1">
                        <a:latin typeface="Cambria Math"/>
                      </a:rPr>
                      <m:t>)</m:t>
                    </m:r>
                  </m:oMath>
                </a14:m>
                <a:r>
                  <a:rPr lang="en-GB" sz="1400" b="1" dirty="0">
                    <a:latin typeface="Comic Sans MS" panose="030F0702030302020204" pitchFamily="66" charset="0"/>
                  </a:rPr>
                  <a:t>, where a, b and c are constants, or initial conditions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Find y in terms of x, given that: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And that when x = 0,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Now, we need to use the information above to find the values of A and B…</a:t>
                </a: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516" y="1600200"/>
                <a:ext cx="3636404" cy="4525963"/>
              </a:xfrm>
              <a:blipFill>
                <a:blip r:embed="rId2"/>
                <a:stretch>
                  <a:fillRect t="-1213" r="-1005" b="-6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87624" y="4149080"/>
                <a:ext cx="1706814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</a:rPr>
                        <m:t>𝑦</m:t>
                      </m:r>
                      <m:r>
                        <a:rPr lang="en-US" sz="1400" b="0" i="1" smtClean="0">
                          <a:latin typeface="Cambria Math"/>
                        </a:rPr>
                        <m:t>=0  </m:t>
                      </m:r>
                      <m:r>
                        <a:rPr lang="en-US" sz="1400" b="0" i="1" smtClean="0">
                          <a:latin typeface="Cambria Math"/>
                        </a:rPr>
                        <m:t>𝑎𝑛𝑑</m:t>
                      </m:r>
                      <m:r>
                        <a:rPr lang="en-US" sz="1400" b="0" i="1" smtClean="0">
                          <a:latin typeface="Cambria Math"/>
                        </a:rPr>
                        <m:t> 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149080"/>
                <a:ext cx="1706814" cy="501356"/>
              </a:xfrm>
              <a:prstGeom prst="rect">
                <a:avLst/>
              </a:prstGeom>
              <a:blipFill>
                <a:blip r:embed="rId3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724128" y="0"/>
                <a:ext cx="1435649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0"/>
                <a:ext cx="1435649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499992" y="0"/>
                <a:ext cx="1231619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(</m:t>
                      </m:r>
                      <m:r>
                        <a:rPr lang="en-US" sz="1400" i="1">
                          <a:latin typeface="Cambria Math"/>
                        </a:rPr>
                        <m:t>𝐴</m:t>
                      </m:r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𝐵𝑥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0"/>
                <a:ext cx="1231619" cy="307777"/>
              </a:xfrm>
              <a:prstGeom prst="rect">
                <a:avLst/>
              </a:prstGeom>
              <a:blipFill>
                <a:blip r:embed="rId5"/>
                <a:stretch>
                  <a:fillRect b="-37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149462" y="525"/>
                <a:ext cx="1990288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𝑝𝑥</m:t>
                          </m:r>
                        </m:sup>
                      </m:sSup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𝐴𝑐𝑜𝑠𝑞𝑥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𝐵𝑠𝑖𝑛𝑞𝑥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462" y="525"/>
                <a:ext cx="1990288" cy="307777"/>
              </a:xfrm>
              <a:prstGeom prst="rect">
                <a:avLst/>
              </a:prstGeom>
              <a:blipFill>
                <a:blip r:embed="rId6"/>
                <a:stretch>
                  <a:fillRect b="-181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1007604" y="4869160"/>
                <a:ext cx="1997663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i="1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/>
                            </a:rPr>
                            <m:t>−</m:t>
                          </m:r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i="1">
                          <a:latin typeface="Cambria Math"/>
                        </a:rPr>
                        <m:t>𝑥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604" y="4869160"/>
                <a:ext cx="1997663" cy="307777"/>
              </a:xfrm>
              <a:prstGeom prst="rect">
                <a:avLst/>
              </a:prstGeom>
              <a:blipFill>
                <a:blip r:embed="rId7"/>
                <a:stretch>
                  <a:fillRect b="-2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211960" y="1520788"/>
                <a:ext cx="1997663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i="1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/>
                            </a:rPr>
                            <m:t>−</m:t>
                          </m:r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i="1">
                          <a:latin typeface="Cambria Math"/>
                        </a:rPr>
                        <m:t>𝑥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1520788"/>
                <a:ext cx="1997663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067944" y="1952836"/>
                <a:ext cx="2588466" cy="32226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(0)=</m:t>
                      </m:r>
                      <m:r>
                        <a:rPr lang="en-US" sz="1400" i="1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+(0)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(0)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1952836"/>
                <a:ext cx="2588466" cy="322268"/>
              </a:xfrm>
              <a:prstGeom prst="rect">
                <a:avLst/>
              </a:prstGeom>
              <a:blipFill>
                <a:blip r:embed="rId9"/>
                <a:stretch>
                  <a:fillRect b="-7547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211960" y="2420888"/>
                <a:ext cx="1044116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0=</m:t>
                      </m:r>
                      <m:r>
                        <a:rPr lang="en-GB" sz="1400" b="0" i="1" smtClean="0">
                          <a:latin typeface="Cambria Math"/>
                        </a:rPr>
                        <m:t>𝐴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2420888"/>
                <a:ext cx="1044116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c 14"/>
          <p:cNvSpPr/>
          <p:nvPr/>
        </p:nvSpPr>
        <p:spPr>
          <a:xfrm>
            <a:off x="6444208" y="1664805"/>
            <a:ext cx="288032" cy="468052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696236" y="1772816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When x = 0, y = 0</a:t>
            </a:r>
            <a:endParaRPr lang="en-GB" sz="12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Arc 16"/>
          <p:cNvSpPr/>
          <p:nvPr/>
        </p:nvSpPr>
        <p:spPr>
          <a:xfrm>
            <a:off x="6444208" y="2132856"/>
            <a:ext cx="288032" cy="468052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6696236" y="2240868"/>
            <a:ext cx="828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211960" y="2960948"/>
                <a:ext cx="1997663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i="1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/>
                            </a:rPr>
                            <m:t>−</m:t>
                          </m:r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i="1">
                          <a:latin typeface="Cambria Math"/>
                        </a:rPr>
                        <m:t>𝑥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2960948"/>
                <a:ext cx="1997663" cy="307777"/>
              </a:xfrm>
              <a:prstGeom prst="rect">
                <a:avLst/>
              </a:prstGeom>
              <a:blipFill>
                <a:blip r:embed="rId7"/>
                <a:stretch>
                  <a:fillRect b="-2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c 19"/>
          <p:cNvSpPr/>
          <p:nvPr/>
        </p:nvSpPr>
        <p:spPr>
          <a:xfrm>
            <a:off x="7055768" y="3176972"/>
            <a:ext cx="288540" cy="540060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7308304" y="3104964"/>
            <a:ext cx="1548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Differentiate (using the product rule for </a:t>
            </a:r>
            <a:r>
              <a:rPr lang="en-US" sz="1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xe</a:t>
            </a:r>
            <a:r>
              <a:rPr lang="en-US" sz="1200" baseline="30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x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  <a:endParaRPr lang="en-GB" sz="12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103948" y="3429000"/>
                <a:ext cx="2507801" cy="50135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i="1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a:rPr lang="en-US" sz="14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/>
                            </a:rPr>
                            <m:t>−</m:t>
                          </m:r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i="1">
                          <a:latin typeface="Cambria Math"/>
                        </a:rPr>
                        <m:t>𝑥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948" y="3429000"/>
                <a:ext cx="2507801" cy="501356"/>
              </a:xfrm>
              <a:prstGeom prst="rect">
                <a:avLst/>
              </a:prstGeom>
              <a:blipFill>
                <a:blip r:embed="rId11"/>
                <a:stretch>
                  <a:fillRect b="-122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2411760" y="3897052"/>
            <a:ext cx="468052" cy="21602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1223628" y="4293096"/>
            <a:ext cx="576064" cy="25202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2195736" y="4185084"/>
            <a:ext cx="612068" cy="46805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5760132" y="2996952"/>
            <a:ext cx="360040" cy="21602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5760132" y="3537012"/>
            <a:ext cx="756084" cy="28803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c 27"/>
          <p:cNvSpPr/>
          <p:nvPr/>
        </p:nvSpPr>
        <p:spPr>
          <a:xfrm>
            <a:off x="7056276" y="3717032"/>
            <a:ext cx="288032" cy="540060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7307796" y="3825044"/>
            <a:ext cx="16921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When x = 0, </a:t>
            </a:r>
            <a:r>
              <a:rPr lang="en-US" sz="1200" baseline="30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dy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/</a:t>
            </a:r>
            <a:r>
              <a:rPr lang="en-US" sz="12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dx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 = 0</a:t>
            </a:r>
            <a:endParaRPr lang="en-GB" sz="12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060515" y="4065451"/>
                <a:ext cx="3195747" cy="32226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(0)=</m:t>
                      </m:r>
                      <m:r>
                        <a:rPr lang="en-US" sz="1400" i="1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r>
                        <a:rPr lang="en-US" sz="14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i="1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(0)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(0)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(0)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0515" y="4065451"/>
                <a:ext cx="3195747" cy="322268"/>
              </a:xfrm>
              <a:prstGeom prst="rect">
                <a:avLst/>
              </a:prstGeom>
              <a:blipFill>
                <a:blip r:embed="rId12"/>
                <a:stretch>
                  <a:fillRect b="-7547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211960" y="4509120"/>
                <a:ext cx="1325748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0=</m:t>
                      </m:r>
                      <m:r>
                        <a:rPr lang="en-US" sz="1400" i="1">
                          <a:latin typeface="Cambria Math"/>
                        </a:rPr>
                        <m:t>𝐴</m:t>
                      </m:r>
                      <m:r>
                        <a:rPr lang="en-GB" sz="1400" i="1" smtClean="0">
                          <a:latin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</a:rPr>
                        <m:t>𝐵</m:t>
                      </m:r>
                      <m:r>
                        <a:rPr lang="en-GB" sz="1400" b="0" i="1" smtClean="0"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4509120"/>
                <a:ext cx="1325748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067944" y="4941168"/>
                <a:ext cx="1188132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−1=</m:t>
                      </m:r>
                      <m:r>
                        <a:rPr lang="en-US" sz="1400" i="1">
                          <a:latin typeface="Cambria Math"/>
                        </a:rPr>
                        <m:t>𝐴</m:t>
                      </m:r>
                      <m:r>
                        <a:rPr lang="en-GB" sz="1400" i="1" smtClean="0">
                          <a:latin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4941168"/>
                <a:ext cx="1188132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rc 32"/>
          <p:cNvSpPr/>
          <p:nvPr/>
        </p:nvSpPr>
        <p:spPr>
          <a:xfrm>
            <a:off x="7056276" y="4257092"/>
            <a:ext cx="288032" cy="432048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7308304" y="4329100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80112" y="4761148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Rearrange</a:t>
            </a:r>
            <a:endParaRPr lang="en-GB" sz="12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4139952" y="2852936"/>
            <a:ext cx="468052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Arc 44"/>
          <p:cNvSpPr/>
          <p:nvPr/>
        </p:nvSpPr>
        <p:spPr>
          <a:xfrm>
            <a:off x="5328084" y="4689140"/>
            <a:ext cx="288032" cy="432048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C4CF2769-1856-4862-9FD6-3C15F99547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3600" dirty="0">
                <a:latin typeface="Comic Sans MS" pitchFamily="66" charset="0"/>
              </a:rPr>
              <a:t>Methods in Differential Equations</a:t>
            </a:r>
          </a:p>
        </p:txBody>
      </p:sp>
      <p:sp>
        <p:nvSpPr>
          <p:cNvPr id="42" name="テキスト ボックス 3">
            <a:extLst>
              <a:ext uri="{FF2B5EF4-FFF2-40B4-BE49-F238E27FC236}">
                <a16:creationId xmlns:a16="http://schemas.microsoft.com/office/drawing/2014/main" id="{69B5E956-F397-409B-ABD0-857BB1DC2F64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5">
                <a:extLst>
                  <a:ext uri="{FF2B5EF4-FFF2-40B4-BE49-F238E27FC236}">
                    <a16:creationId xmlns:a16="http://schemas.microsoft.com/office/drawing/2014/main" id="{7DEFBB91-D7D3-430D-A51A-E453475C68F4}"/>
                  </a:ext>
                </a:extLst>
              </p:cNvPr>
              <p:cNvSpPr txBox="1"/>
              <p:nvPr/>
            </p:nvSpPr>
            <p:spPr>
              <a:xfrm>
                <a:off x="1313710" y="3240305"/>
                <a:ext cx="1535164" cy="586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𝑑𝑥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600" b="0" i="1" smtClean="0">
                          <a:latin typeface="Cambria Math"/>
                        </a:rPr>
                        <m:t>−</m:t>
                      </m:r>
                      <m:r>
                        <a:rPr lang="en-US" sz="1600" b="0" i="1" smtClean="0">
                          <a:latin typeface="Cambria Math"/>
                        </a:rPr>
                        <m:t>𝑦</m:t>
                      </m:r>
                      <m:r>
                        <a:rPr lang="en-US" sz="1600" b="0" i="1" smtClean="0">
                          <a:latin typeface="Cambria Math"/>
                        </a:rPr>
                        <m:t>=2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5">
                <a:extLst>
                  <a:ext uri="{FF2B5EF4-FFF2-40B4-BE49-F238E27FC236}">
                    <a16:creationId xmlns:a16="http://schemas.microsoft.com/office/drawing/2014/main" id="{7DEFBB91-D7D3-430D-A51A-E453475C6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710" y="3240305"/>
                <a:ext cx="1535164" cy="5864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591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 animBg="1"/>
      <p:bldP spid="16" grpId="0"/>
      <p:bldP spid="17" grpId="0" animBg="1"/>
      <p:bldP spid="18" grpId="0"/>
      <p:bldP spid="19" grpId="0"/>
      <p:bldP spid="20" grpId="0" animBg="1"/>
      <p:bldP spid="21" grpId="0"/>
      <p:bldP spid="22" grpId="0"/>
      <p:bldP spid="8" grpId="0" animBg="1"/>
      <p:bldP spid="8" grpId="1" animBg="1"/>
      <p:bldP spid="8" grpId="2" animBg="1"/>
      <p:bldP spid="8" grpId="3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9" grpId="0"/>
      <p:bldP spid="30" grpId="0"/>
      <p:bldP spid="31" grpId="0"/>
      <p:bldP spid="32" grpId="0"/>
      <p:bldP spid="33" grpId="0" animBg="1"/>
      <p:bldP spid="38" grpId="0"/>
      <p:bldP spid="39" grpId="0"/>
      <p:bldP spid="4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516" y="1600200"/>
                <a:ext cx="3636404" cy="4525963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anose="030F0702030302020204" pitchFamily="66" charset="0"/>
                  </a:rPr>
                  <a:t>You can use boundary conditions, to find a specific solution of the linear second order differential equation </a:t>
                </a:r>
                <a14:m>
                  <m:oMath xmlns:m="http://schemas.openxmlformats.org/officeDocument/2006/math">
                    <m:r>
                      <a:rPr lang="en-GB" sz="1400" b="1" i="1">
                        <a:latin typeface="Cambria Math"/>
                      </a:rPr>
                      <m:t>𝒂</m:t>
                    </m:r>
                    <m:f>
                      <m:fPr>
                        <m:ctrlPr>
                          <a:rPr lang="en-GB" sz="1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1" i="1">
                                <a:latin typeface="Cambria Math"/>
                              </a:rPr>
                              <m:t>𝒅</m:t>
                            </m:r>
                          </m:e>
                          <m:sup>
                            <m:r>
                              <a:rPr lang="en-GB" sz="1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GB" sz="1400" b="1" i="1">
                            <a:latin typeface="Cambria Math"/>
                          </a:rPr>
                          <m:t>𝒚</m:t>
                        </m:r>
                      </m:num>
                      <m:den>
                        <m:sSup>
                          <m:sSupPr>
                            <m:ctrlPr>
                              <a:rPr lang="en-GB" sz="1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1" i="1">
                                <a:latin typeface="Cambria Math"/>
                              </a:rPr>
                              <m:t>𝒅𝒙</m:t>
                            </m:r>
                          </m:e>
                          <m:sup>
                            <m:r>
                              <a:rPr lang="en-GB" sz="1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GB" sz="1400" b="1" i="1">
                        <a:latin typeface="Cambria Math"/>
                      </a:rPr>
                      <m:t>+</m:t>
                    </m:r>
                    <m:r>
                      <a:rPr lang="en-GB" sz="1400" b="1" i="1">
                        <a:latin typeface="Cambria Math"/>
                      </a:rPr>
                      <m:t>𝒃</m:t>
                    </m:r>
                    <m:f>
                      <m:fPr>
                        <m:ctrlPr>
                          <a:rPr lang="en-GB" sz="1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>
                            <a:latin typeface="Cambria Math"/>
                          </a:rPr>
                          <m:t>𝒅𝒚</m:t>
                        </m:r>
                      </m:num>
                      <m:den>
                        <m:r>
                          <a:rPr lang="en-GB" sz="1400" b="1" i="1">
                            <a:latin typeface="Cambria Math"/>
                          </a:rPr>
                          <m:t>𝒅𝒙</m:t>
                        </m:r>
                      </m:den>
                    </m:f>
                    <m:r>
                      <a:rPr lang="en-GB" sz="1400" b="1" i="1">
                        <a:latin typeface="Cambria Math"/>
                      </a:rPr>
                      <m:t>+</m:t>
                    </m:r>
                    <m:r>
                      <a:rPr lang="en-GB" sz="1400" b="1" i="1">
                        <a:latin typeface="Cambria Math"/>
                      </a:rPr>
                      <m:t>𝒄𝒚</m:t>
                    </m:r>
                    <m:r>
                      <a:rPr lang="en-GB" sz="1400" b="1" i="1">
                        <a:latin typeface="Cambria Math"/>
                      </a:rPr>
                      <m:t>=</m:t>
                    </m:r>
                    <m:r>
                      <a:rPr lang="en-GB" sz="1400" b="1" i="1">
                        <a:latin typeface="Cambria Math"/>
                      </a:rPr>
                      <m:t>𝒇</m:t>
                    </m:r>
                    <m:r>
                      <a:rPr lang="en-GB" sz="1400" b="1" i="1">
                        <a:latin typeface="Cambria Math"/>
                      </a:rPr>
                      <m:t>(</m:t>
                    </m:r>
                    <m:r>
                      <a:rPr lang="en-GB" sz="1400" b="1" i="1">
                        <a:latin typeface="Cambria Math"/>
                      </a:rPr>
                      <m:t>𝒙</m:t>
                    </m:r>
                    <m:r>
                      <a:rPr lang="en-GB" sz="1400" b="1" i="1">
                        <a:latin typeface="Cambria Math"/>
                      </a:rPr>
                      <m:t>)</m:t>
                    </m:r>
                  </m:oMath>
                </a14:m>
                <a:r>
                  <a:rPr lang="en-GB" sz="1400" b="1" dirty="0">
                    <a:latin typeface="Comic Sans MS" panose="030F0702030302020204" pitchFamily="66" charset="0"/>
                  </a:rPr>
                  <a:t>, where a, b and c are constants, or initial conditions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Find y in terms of x, given that: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And that when x = 0,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Now, we need to use the information above to find the values of A and B…</a:t>
                </a: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516" y="1600200"/>
                <a:ext cx="3636404" cy="4525963"/>
              </a:xfrm>
              <a:blipFill>
                <a:blip r:embed="rId2"/>
                <a:stretch>
                  <a:fillRect t="-1213" r="-1005" b="-6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87624" y="4149080"/>
                <a:ext cx="1706814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</a:rPr>
                        <m:t>𝑦</m:t>
                      </m:r>
                      <m:r>
                        <a:rPr lang="en-US" sz="1400" b="0" i="1" smtClean="0">
                          <a:latin typeface="Cambria Math"/>
                        </a:rPr>
                        <m:t>=0  </m:t>
                      </m:r>
                      <m:r>
                        <a:rPr lang="en-US" sz="1400" b="0" i="1" smtClean="0">
                          <a:latin typeface="Cambria Math"/>
                        </a:rPr>
                        <m:t>𝑎𝑛𝑑</m:t>
                      </m:r>
                      <m:r>
                        <a:rPr lang="en-US" sz="1400" b="0" i="1" smtClean="0">
                          <a:latin typeface="Cambria Math"/>
                        </a:rPr>
                        <m:t> 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149080"/>
                <a:ext cx="1706814" cy="501356"/>
              </a:xfrm>
              <a:prstGeom prst="rect">
                <a:avLst/>
              </a:prstGeom>
              <a:blipFill>
                <a:blip r:embed="rId3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724128" y="0"/>
                <a:ext cx="1435649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0"/>
                <a:ext cx="1435649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499992" y="0"/>
                <a:ext cx="1231619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(</m:t>
                      </m:r>
                      <m:r>
                        <a:rPr lang="en-US" sz="1400" i="1">
                          <a:latin typeface="Cambria Math"/>
                        </a:rPr>
                        <m:t>𝐴</m:t>
                      </m:r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𝐵𝑥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0"/>
                <a:ext cx="1231619" cy="307777"/>
              </a:xfrm>
              <a:prstGeom prst="rect">
                <a:avLst/>
              </a:prstGeom>
              <a:blipFill>
                <a:blip r:embed="rId5"/>
                <a:stretch>
                  <a:fillRect b="-37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149462" y="525"/>
                <a:ext cx="1990288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𝑝𝑥</m:t>
                          </m:r>
                        </m:sup>
                      </m:sSup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𝐴𝑐𝑜𝑠𝑞𝑥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𝐵𝑠𝑖𝑛𝑞𝑥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462" y="525"/>
                <a:ext cx="1990288" cy="307777"/>
              </a:xfrm>
              <a:prstGeom prst="rect">
                <a:avLst/>
              </a:prstGeom>
              <a:blipFill>
                <a:blip r:embed="rId6"/>
                <a:stretch>
                  <a:fillRect b="-181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1007604" y="4869160"/>
                <a:ext cx="1997663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i="1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/>
                            </a:rPr>
                            <m:t>−</m:t>
                          </m:r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i="1">
                          <a:latin typeface="Cambria Math"/>
                        </a:rPr>
                        <m:t>𝑥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604" y="4869160"/>
                <a:ext cx="1997663" cy="307777"/>
              </a:xfrm>
              <a:prstGeom prst="rect">
                <a:avLst/>
              </a:prstGeom>
              <a:blipFill>
                <a:blip r:embed="rId7"/>
                <a:stretch>
                  <a:fillRect b="-2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211960" y="1556792"/>
                <a:ext cx="1044116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0=</m:t>
                      </m:r>
                      <m:r>
                        <a:rPr lang="en-GB" sz="1400" b="0" i="1" smtClean="0">
                          <a:latin typeface="Cambria Math"/>
                        </a:rPr>
                        <m:t>𝐴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1556792"/>
                <a:ext cx="1044116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103948" y="1916832"/>
                <a:ext cx="1188132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−1=</m:t>
                      </m:r>
                      <m:r>
                        <a:rPr lang="en-US" sz="1400" i="1">
                          <a:latin typeface="Cambria Math"/>
                        </a:rPr>
                        <m:t>𝐴</m:t>
                      </m:r>
                      <m:r>
                        <a:rPr lang="en-GB" sz="1400" i="1" smtClean="0">
                          <a:latin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948" y="1916832"/>
                <a:ext cx="1188132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5400092" y="1952836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Add together</a:t>
            </a:r>
            <a:endParaRPr lang="en-GB" sz="12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2" name="Arc 41"/>
          <p:cNvSpPr/>
          <p:nvPr/>
        </p:nvSpPr>
        <p:spPr>
          <a:xfrm>
            <a:off x="5184068" y="1880828"/>
            <a:ext cx="288032" cy="720080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139952" y="2456892"/>
                <a:ext cx="864096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−1=2</m:t>
                      </m:r>
                      <m:r>
                        <a:rPr lang="en-GB" sz="14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2456892"/>
                <a:ext cx="864096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103948" y="2816932"/>
                <a:ext cx="864096" cy="49564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948" y="2816932"/>
                <a:ext cx="864096" cy="495649"/>
              </a:xfrm>
              <a:prstGeom prst="rect">
                <a:avLst/>
              </a:prstGeom>
              <a:blipFill>
                <a:blip r:embed="rId11"/>
                <a:stretch>
                  <a:fillRect b="-246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Arc 45"/>
          <p:cNvSpPr/>
          <p:nvPr/>
        </p:nvSpPr>
        <p:spPr>
          <a:xfrm>
            <a:off x="5184068" y="2600908"/>
            <a:ext cx="252028" cy="504056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5400092" y="2708920"/>
            <a:ext cx="612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Solve</a:t>
            </a:r>
            <a:endParaRPr lang="en-GB" sz="12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175956" y="3392996"/>
                <a:ext cx="864096" cy="49564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956" y="3392996"/>
                <a:ext cx="864096" cy="495649"/>
              </a:xfrm>
              <a:prstGeom prst="rect">
                <a:avLst/>
              </a:prstGeom>
              <a:blipFill>
                <a:blip r:embed="rId12"/>
                <a:stretch>
                  <a:fillRect b="-123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Arc 48"/>
          <p:cNvSpPr/>
          <p:nvPr/>
        </p:nvSpPr>
        <p:spPr>
          <a:xfrm>
            <a:off x="5184068" y="3140968"/>
            <a:ext cx="252028" cy="504056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/>
          <p:cNvSpPr txBox="1"/>
          <p:nvPr/>
        </p:nvSpPr>
        <p:spPr>
          <a:xfrm>
            <a:off x="5400092" y="3176972"/>
            <a:ext cx="972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Use this to find B</a:t>
            </a:r>
            <a:endParaRPr lang="en-GB" sz="12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851920" y="4041068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Now we have A and B, we finally have the solution of the differential equation, given the conditions we were told!</a:t>
            </a:r>
            <a:endParaRPr lang="en-GB" sz="14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095836" y="5049180"/>
            <a:ext cx="792088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995936" y="4797152"/>
                <a:ext cx="2181944" cy="49564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/>
                            </a:rPr>
                            <m:t>−</m:t>
                          </m:r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i="1">
                          <a:latin typeface="Cambria Math"/>
                        </a:rPr>
                        <m:t>𝑥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4797152"/>
                <a:ext cx="2181944" cy="495649"/>
              </a:xfrm>
              <a:prstGeom prst="rect">
                <a:avLst/>
              </a:prstGeom>
              <a:blipFill>
                <a:blip r:embed="rId13"/>
                <a:stretch>
                  <a:fillRect b="-123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">
            <a:extLst>
              <a:ext uri="{FF2B5EF4-FFF2-40B4-BE49-F238E27FC236}">
                <a16:creationId xmlns:a16="http://schemas.microsoft.com/office/drawing/2014/main" id="{6564BEEF-C486-440F-A931-7A22EB1EE4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3600" dirty="0">
                <a:latin typeface="Comic Sans MS" pitchFamily="66" charset="0"/>
              </a:rPr>
              <a:t>Methods in Differential Equations</a:t>
            </a:r>
          </a:p>
        </p:txBody>
      </p:sp>
      <p:sp>
        <p:nvSpPr>
          <p:cNvPr id="28" name="テキスト ボックス 3">
            <a:extLst>
              <a:ext uri="{FF2B5EF4-FFF2-40B4-BE49-F238E27FC236}">
                <a16:creationId xmlns:a16="http://schemas.microsoft.com/office/drawing/2014/main" id="{85F9CF82-7C2B-452A-904F-F62BD8E72487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5">
                <a:extLst>
                  <a:ext uri="{FF2B5EF4-FFF2-40B4-BE49-F238E27FC236}">
                    <a16:creationId xmlns:a16="http://schemas.microsoft.com/office/drawing/2014/main" id="{FFA78651-61B1-4545-9858-60B4E67DC00F}"/>
                  </a:ext>
                </a:extLst>
              </p:cNvPr>
              <p:cNvSpPr txBox="1"/>
              <p:nvPr/>
            </p:nvSpPr>
            <p:spPr>
              <a:xfrm>
                <a:off x="1313710" y="3240305"/>
                <a:ext cx="1535164" cy="586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𝑑𝑥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600" b="0" i="1" smtClean="0">
                          <a:latin typeface="Cambria Math"/>
                        </a:rPr>
                        <m:t>−</m:t>
                      </m:r>
                      <m:r>
                        <a:rPr lang="en-US" sz="1600" b="0" i="1" smtClean="0">
                          <a:latin typeface="Cambria Math"/>
                        </a:rPr>
                        <m:t>𝑦</m:t>
                      </m:r>
                      <m:r>
                        <a:rPr lang="en-US" sz="1600" b="0" i="1" smtClean="0">
                          <a:latin typeface="Cambria Math"/>
                        </a:rPr>
                        <m:t>=2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9" name="TextBox 5">
                <a:extLst>
                  <a:ext uri="{FF2B5EF4-FFF2-40B4-BE49-F238E27FC236}">
                    <a16:creationId xmlns:a16="http://schemas.microsoft.com/office/drawing/2014/main" id="{FFA78651-61B1-4545-9858-60B4E67DC0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710" y="3240305"/>
                <a:ext cx="1535164" cy="5864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75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 animBg="1"/>
      <p:bldP spid="43" grpId="0"/>
      <p:bldP spid="44" grpId="0"/>
      <p:bldP spid="46" grpId="0" animBg="1"/>
      <p:bldP spid="47" grpId="0"/>
      <p:bldP spid="48" grpId="0"/>
      <p:bldP spid="49" grpId="0" animBg="1"/>
      <p:bldP spid="50" grpId="0"/>
      <p:bldP spid="51" grpId="0"/>
      <p:bldP spid="5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516" y="1600200"/>
                <a:ext cx="3636404" cy="4525963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anose="030F0702030302020204" pitchFamily="66" charset="0"/>
                  </a:rPr>
                  <a:t>You can use boundary conditions, to find a specific solution of the linear second order differential equation </a:t>
                </a:r>
                <a14:m>
                  <m:oMath xmlns:m="http://schemas.openxmlformats.org/officeDocument/2006/math">
                    <m:r>
                      <a:rPr lang="en-GB" sz="1400" b="1" i="1">
                        <a:latin typeface="Cambria Math"/>
                      </a:rPr>
                      <m:t>𝒂</m:t>
                    </m:r>
                    <m:f>
                      <m:fPr>
                        <m:ctrlPr>
                          <a:rPr lang="en-GB" sz="1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1" i="1">
                                <a:latin typeface="Cambria Math"/>
                              </a:rPr>
                              <m:t>𝒅</m:t>
                            </m:r>
                          </m:e>
                          <m:sup>
                            <m:r>
                              <a:rPr lang="en-GB" sz="1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GB" sz="1400" b="1" i="1">
                            <a:latin typeface="Cambria Math"/>
                          </a:rPr>
                          <m:t>𝒚</m:t>
                        </m:r>
                      </m:num>
                      <m:den>
                        <m:sSup>
                          <m:sSupPr>
                            <m:ctrlPr>
                              <a:rPr lang="en-GB" sz="1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1" i="1">
                                <a:latin typeface="Cambria Math"/>
                              </a:rPr>
                              <m:t>𝒅𝒙</m:t>
                            </m:r>
                          </m:e>
                          <m:sup>
                            <m:r>
                              <a:rPr lang="en-GB" sz="1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GB" sz="1400" b="1" i="1">
                        <a:latin typeface="Cambria Math"/>
                      </a:rPr>
                      <m:t>+</m:t>
                    </m:r>
                    <m:r>
                      <a:rPr lang="en-GB" sz="1400" b="1" i="1">
                        <a:latin typeface="Cambria Math"/>
                      </a:rPr>
                      <m:t>𝒃</m:t>
                    </m:r>
                    <m:f>
                      <m:fPr>
                        <m:ctrlPr>
                          <a:rPr lang="en-GB" sz="1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>
                            <a:latin typeface="Cambria Math"/>
                          </a:rPr>
                          <m:t>𝒅𝒚</m:t>
                        </m:r>
                      </m:num>
                      <m:den>
                        <m:r>
                          <a:rPr lang="en-GB" sz="1400" b="1" i="1">
                            <a:latin typeface="Cambria Math"/>
                          </a:rPr>
                          <m:t>𝒅𝒙</m:t>
                        </m:r>
                      </m:den>
                    </m:f>
                    <m:r>
                      <a:rPr lang="en-GB" sz="1400" b="1" i="1">
                        <a:latin typeface="Cambria Math"/>
                      </a:rPr>
                      <m:t>+</m:t>
                    </m:r>
                    <m:r>
                      <a:rPr lang="en-GB" sz="1400" b="1" i="1">
                        <a:latin typeface="Cambria Math"/>
                      </a:rPr>
                      <m:t>𝒄𝒚</m:t>
                    </m:r>
                    <m:r>
                      <a:rPr lang="en-GB" sz="1400" b="1" i="1">
                        <a:latin typeface="Cambria Math"/>
                      </a:rPr>
                      <m:t>=</m:t>
                    </m:r>
                    <m:r>
                      <a:rPr lang="en-GB" sz="1400" b="1" i="1">
                        <a:latin typeface="Cambria Math"/>
                      </a:rPr>
                      <m:t>𝒇</m:t>
                    </m:r>
                    <m:r>
                      <a:rPr lang="en-GB" sz="1400" b="1" i="1">
                        <a:latin typeface="Cambria Math"/>
                      </a:rPr>
                      <m:t>(</m:t>
                    </m:r>
                    <m:r>
                      <a:rPr lang="en-GB" sz="1400" b="1" i="1">
                        <a:latin typeface="Cambria Math"/>
                      </a:rPr>
                      <m:t>𝒙</m:t>
                    </m:r>
                    <m:r>
                      <a:rPr lang="en-GB" sz="1400" b="1" i="1">
                        <a:latin typeface="Cambria Math"/>
                      </a:rPr>
                      <m:t>)</m:t>
                    </m:r>
                  </m:oMath>
                </a14:m>
                <a:r>
                  <a:rPr lang="en-GB" sz="1400" b="1" dirty="0">
                    <a:latin typeface="Comic Sans MS" panose="030F0702030302020204" pitchFamily="66" charset="0"/>
                  </a:rPr>
                  <a:t>, where a, b and c are constants, or initial conditions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Given that the particular integral is of the form: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Find the solution of the differential equation: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When t = 0, x = 0 and </a:t>
                </a:r>
                <a:r>
                  <a:rPr lang="en-US" sz="1400" baseline="30000" dirty="0">
                    <a:latin typeface="Comic Sans MS" panose="030F0702030302020204" pitchFamily="66" charset="0"/>
                  </a:rPr>
                  <a:t>dx</a:t>
                </a:r>
                <a:r>
                  <a:rPr lang="en-US" sz="1400" dirty="0">
                    <a:latin typeface="Comic Sans MS" panose="030F0702030302020204" pitchFamily="66" charset="0"/>
                  </a:rPr>
                  <a:t>/</a:t>
                </a:r>
                <a:r>
                  <a:rPr lang="en-US" sz="1400" baseline="-25000" dirty="0" err="1">
                    <a:latin typeface="Comic Sans MS" panose="030F0702030302020204" pitchFamily="66" charset="0"/>
                  </a:rPr>
                  <a:t>dt</a:t>
                </a:r>
                <a:r>
                  <a:rPr lang="en-US" sz="1400" dirty="0">
                    <a:latin typeface="Comic Sans MS" panose="030F0702030302020204" pitchFamily="66" charset="0"/>
                  </a:rPr>
                  <a:t> = 1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You will often see x and t used like this, as in Mechanics ‘x’ can represent distance and ‘t’ represent time</a:t>
                </a: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516" y="1600200"/>
                <a:ext cx="3636404" cy="4525963"/>
              </a:xfrm>
              <a:blipFill>
                <a:blip r:embed="rId2"/>
                <a:stretch>
                  <a:fillRect t="-1213" r="-10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724128" y="0"/>
                <a:ext cx="1435649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0"/>
                <a:ext cx="1435649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499992" y="0"/>
                <a:ext cx="1231619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(</m:t>
                      </m:r>
                      <m:r>
                        <a:rPr lang="en-US" sz="1400" i="1">
                          <a:latin typeface="Cambria Math"/>
                        </a:rPr>
                        <m:t>𝐴</m:t>
                      </m:r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𝐵𝑥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0"/>
                <a:ext cx="1231619" cy="307777"/>
              </a:xfrm>
              <a:prstGeom prst="rect">
                <a:avLst/>
              </a:prstGeom>
              <a:blipFill>
                <a:blip r:embed="rId4"/>
                <a:stretch>
                  <a:fillRect b="-37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149462" y="525"/>
                <a:ext cx="1990288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𝑝𝑥</m:t>
                          </m:r>
                        </m:sup>
                      </m:sSup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𝐴𝑐𝑜𝑠𝑞𝑥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𝐵𝑠𝑖𝑛𝑞𝑥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462" y="525"/>
                <a:ext cx="1990288" cy="307777"/>
              </a:xfrm>
              <a:prstGeom prst="rect">
                <a:avLst/>
              </a:prstGeom>
              <a:blipFill>
                <a:blip r:embed="rId5"/>
                <a:stretch>
                  <a:fillRect b="-181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19672" y="3375647"/>
                <a:ext cx="80842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600" b="0" i="1" smtClean="0">
                          <a:latin typeface="Cambria Math"/>
                        </a:rPr>
                        <m:t>λ</m:t>
                      </m:r>
                      <m:r>
                        <a:rPr lang="en-GB" sz="1600" b="0" i="1" smtClean="0">
                          <a:latin typeface="Cambria Math"/>
                        </a:rPr>
                        <m:t>𝑠𝑖𝑛</m:t>
                      </m:r>
                      <m:r>
                        <a:rPr lang="en-GB" sz="1600" b="0" i="1" smtClean="0">
                          <a:latin typeface="Cambria Math"/>
                        </a:rPr>
                        <m:t>2</m:t>
                      </m:r>
                      <m:r>
                        <a:rPr lang="en-GB" sz="16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3375647"/>
                <a:ext cx="808426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187624" y="4158481"/>
                <a:ext cx="1786515" cy="586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=3</m:t>
                      </m:r>
                      <m:r>
                        <a:rPr lang="en-GB" sz="1600" b="0" i="1" smtClean="0">
                          <a:latin typeface="Cambria Math"/>
                        </a:rPr>
                        <m:t>𝑠𝑖𝑛</m:t>
                      </m:r>
                      <m:r>
                        <a:rPr lang="en-GB" sz="1600" b="0" i="1" smtClean="0">
                          <a:latin typeface="Cambria Math"/>
                        </a:rPr>
                        <m:t>2</m:t>
                      </m:r>
                      <m:r>
                        <a:rPr lang="en-GB" sz="16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158481"/>
                <a:ext cx="1786515" cy="586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139952" y="1484784"/>
                <a:ext cx="1188132" cy="524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i="1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sz="1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i="1">
                              <a:latin typeface="Cambria Math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i="1">
                                  <a:latin typeface="Cambria Math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GB" sz="1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1400" i="1">
                          <a:latin typeface="Cambria Math"/>
                        </a:rPr>
                        <m:t>+</m:t>
                      </m:r>
                      <m:r>
                        <a:rPr lang="en-GB" sz="1400" i="1">
                          <a:latin typeface="Cambria Math"/>
                        </a:rPr>
                        <m:t>𝑥</m:t>
                      </m:r>
                      <m:r>
                        <a:rPr lang="en-GB" sz="14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1484784"/>
                <a:ext cx="1188132" cy="5245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211960" y="2060848"/>
                <a:ext cx="11088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US" sz="1400" b="0" i="1" smtClean="0">
                          <a:latin typeface="Cambria Math"/>
                        </a:rPr>
                        <m:t>1=0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2060848"/>
                <a:ext cx="1108893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463988" y="2456892"/>
                <a:ext cx="10801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988" y="2456892"/>
                <a:ext cx="1080120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08004" y="2852936"/>
                <a:ext cx="84539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𝑚</m:t>
                      </m:r>
                      <m:r>
                        <a:rPr lang="en-US" sz="1400" b="0" i="1" smtClean="0">
                          <a:latin typeface="Cambria Math"/>
                        </a:rPr>
                        <m:t>=±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𝑖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004" y="2852936"/>
                <a:ext cx="845393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>
            <a:off x="3995936" y="3284984"/>
            <a:ext cx="468052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887924" y="4221088"/>
                <a:ext cx="1572162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  <a:ea typeface="Cambria Math"/>
                        </a:rPr>
                        <m:t>𝐴𝑐𝑜𝑠𝑞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GB" sz="14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1400" i="1" smtClean="0">
                          <a:latin typeface="Cambria Math"/>
                          <a:ea typeface="Cambria Math"/>
                        </a:rPr>
                        <m:t>𝐵𝑠𝑖𝑛𝑞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924" y="4221088"/>
                <a:ext cx="1572162" cy="307777"/>
              </a:xfrm>
              <a:prstGeom prst="rect">
                <a:avLst/>
              </a:prstGeom>
              <a:blipFill>
                <a:blip r:embed="rId12"/>
                <a:stretch>
                  <a:fillRect b="-5882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923928" y="4725144"/>
                <a:ext cx="1512168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  <a:ea typeface="Cambria Math"/>
                        </a:rPr>
                        <m:t>𝐴𝑐𝑜𝑠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GB" sz="14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1400" i="1">
                          <a:latin typeface="Cambria Math"/>
                          <a:ea typeface="Cambria Math"/>
                        </a:rPr>
                        <m:t>𝐵𝑠𝑖𝑛𝑡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4725144"/>
                <a:ext cx="1512168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c 17"/>
          <p:cNvSpPr/>
          <p:nvPr/>
        </p:nvSpPr>
        <p:spPr>
          <a:xfrm>
            <a:off x="5328084" y="1772816"/>
            <a:ext cx="288032" cy="432048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5544108" y="1772816"/>
            <a:ext cx="1548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Form the auxiliary equation</a:t>
            </a:r>
            <a:endParaRPr lang="en-GB" sz="12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80112" y="2312876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Subtract 1</a:t>
            </a:r>
            <a:endParaRPr lang="en-GB" sz="12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44108" y="2708920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Square root</a:t>
            </a:r>
            <a:endParaRPr lang="en-GB" sz="12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15916" y="3429000"/>
            <a:ext cx="50765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the two answers into the ‘imaginary roots’ form above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(remember as there is no real part, we can ignore the part outside the bracket…)</a:t>
            </a:r>
            <a:endParaRPr lang="en-GB" sz="14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Arc 22"/>
          <p:cNvSpPr/>
          <p:nvPr/>
        </p:nvSpPr>
        <p:spPr>
          <a:xfrm>
            <a:off x="5328084" y="4401107"/>
            <a:ext cx="288032" cy="468053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6300192" y="4293096"/>
            <a:ext cx="1476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q = 1 (as it is ±1i)</a:t>
            </a:r>
            <a:endParaRPr lang="en-GB" sz="12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211960" y="1484784"/>
            <a:ext cx="1044116" cy="54006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7560332" y="1232756"/>
            <a:ext cx="1404156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Complimentary Function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259632" y="4185519"/>
            <a:ext cx="1656184" cy="54006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c 28"/>
          <p:cNvSpPr/>
          <p:nvPr/>
        </p:nvSpPr>
        <p:spPr>
          <a:xfrm>
            <a:off x="5328084" y="2204864"/>
            <a:ext cx="288032" cy="432048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c 29"/>
          <p:cNvSpPr/>
          <p:nvPr/>
        </p:nvSpPr>
        <p:spPr>
          <a:xfrm>
            <a:off x="5328084" y="2636912"/>
            <a:ext cx="288032" cy="432048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5544108" y="4545124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Also, remember that for this example we are using t, not x here!</a:t>
            </a:r>
            <a:endParaRPr lang="en-GB" sz="12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256076" y="5373216"/>
                <a:ext cx="1764196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𝐶𝐹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1400" i="1" smtClean="0">
                          <a:latin typeface="Cambria Math"/>
                          <a:ea typeface="Cambria Math"/>
                        </a:rPr>
                        <m:t>𝐴𝑐𝑜𝑠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GB" sz="14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1400" i="1">
                          <a:latin typeface="Cambria Math"/>
                          <a:ea typeface="Cambria Math"/>
                        </a:rPr>
                        <m:t>𝐵𝑠𝑖𝑛𝑡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6076" y="5373216"/>
                <a:ext cx="1764196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2">
            <a:extLst>
              <a:ext uri="{FF2B5EF4-FFF2-40B4-BE49-F238E27FC236}">
                <a16:creationId xmlns:a16="http://schemas.microsoft.com/office/drawing/2014/main" id="{A5B05C3E-2EC3-4B05-926E-69231F8EB4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3600" dirty="0">
                <a:latin typeface="Comic Sans MS" pitchFamily="66" charset="0"/>
              </a:rPr>
              <a:t>Methods in Differential Equations</a:t>
            </a:r>
          </a:p>
        </p:txBody>
      </p:sp>
      <p:sp>
        <p:nvSpPr>
          <p:cNvPr id="37" name="テキスト ボックス 3">
            <a:extLst>
              <a:ext uri="{FF2B5EF4-FFF2-40B4-BE49-F238E27FC236}">
                <a16:creationId xmlns:a16="http://schemas.microsoft.com/office/drawing/2014/main" id="{AD7AC1E8-A868-44CB-A62A-830E98FBD3A1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7D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98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" grpId="0"/>
      <p:bldP spid="11" grpId="0"/>
      <p:bldP spid="12" grpId="0"/>
      <p:bldP spid="13" grpId="0"/>
      <p:bldP spid="14" grpId="0"/>
      <p:bldP spid="16" grpId="0"/>
      <p:bldP spid="17" grpId="0"/>
      <p:bldP spid="18" grpId="0" animBg="1"/>
      <p:bldP spid="19" grpId="0"/>
      <p:bldP spid="20" grpId="0"/>
      <p:bldP spid="21" grpId="0"/>
      <p:bldP spid="22" grpId="0"/>
      <p:bldP spid="23" grpId="0" animBg="1"/>
      <p:bldP spid="24" grpId="0"/>
      <p:bldP spid="25" grpId="0" animBg="1"/>
      <p:bldP spid="25" grpId="1" animBg="1"/>
      <p:bldP spid="26" grpId="0" animBg="1"/>
      <p:bldP spid="28" grpId="0" animBg="1"/>
      <p:bldP spid="28" grpId="1" animBg="1"/>
      <p:bldP spid="29" grpId="0" animBg="1"/>
      <p:bldP spid="30" grpId="0" animBg="1"/>
      <p:bldP spid="31" grpId="0"/>
      <p:bldP spid="3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">
                <a:extLst>
                  <a:ext uri="{FF2B5EF4-FFF2-40B4-BE49-F238E27FC236}">
                    <a16:creationId xmlns:a16="http://schemas.microsoft.com/office/drawing/2014/main" id="{EB91A0E7-993E-41B3-AA03-59EC24E80A6A}"/>
                  </a:ext>
                </a:extLst>
              </p:cNvPr>
              <p:cNvSpPr txBox="1"/>
              <p:nvPr/>
            </p:nvSpPr>
            <p:spPr>
              <a:xfrm>
                <a:off x="1619672" y="3375647"/>
                <a:ext cx="80842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600" b="0" i="1" smtClean="0">
                          <a:latin typeface="Cambria Math"/>
                        </a:rPr>
                        <m:t>λ</m:t>
                      </m:r>
                      <m:r>
                        <a:rPr lang="en-GB" sz="1600" b="0" i="1" smtClean="0">
                          <a:latin typeface="Cambria Math"/>
                        </a:rPr>
                        <m:t>𝑠𝑖𝑛</m:t>
                      </m:r>
                      <m:r>
                        <a:rPr lang="en-GB" sz="1600" b="0" i="1" smtClean="0">
                          <a:latin typeface="Cambria Math"/>
                        </a:rPr>
                        <m:t>2</m:t>
                      </m:r>
                      <m:r>
                        <a:rPr lang="en-GB" sz="16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7" name="TextBox 7">
                <a:extLst>
                  <a:ext uri="{FF2B5EF4-FFF2-40B4-BE49-F238E27FC236}">
                    <a16:creationId xmlns:a16="http://schemas.microsoft.com/office/drawing/2014/main" id="{EB91A0E7-993E-41B3-AA03-59EC24E80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3375647"/>
                <a:ext cx="808426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26">
                <a:extLst>
                  <a:ext uri="{FF2B5EF4-FFF2-40B4-BE49-F238E27FC236}">
                    <a16:creationId xmlns:a16="http://schemas.microsoft.com/office/drawing/2014/main" id="{CE5AEA50-9DB3-4D1D-904C-88EAB317859F}"/>
                  </a:ext>
                </a:extLst>
              </p:cNvPr>
              <p:cNvSpPr txBox="1"/>
              <p:nvPr/>
            </p:nvSpPr>
            <p:spPr>
              <a:xfrm>
                <a:off x="1187624" y="4158481"/>
                <a:ext cx="1786515" cy="586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=3</m:t>
                      </m:r>
                      <m:r>
                        <a:rPr lang="en-GB" sz="1600" b="0" i="1" smtClean="0">
                          <a:latin typeface="Cambria Math"/>
                        </a:rPr>
                        <m:t>𝑠𝑖𝑛</m:t>
                      </m:r>
                      <m:r>
                        <a:rPr lang="en-GB" sz="1600" b="0" i="1" smtClean="0">
                          <a:latin typeface="Cambria Math"/>
                        </a:rPr>
                        <m:t>2</m:t>
                      </m:r>
                      <m:r>
                        <a:rPr lang="en-GB" sz="16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8" name="TextBox 26">
                <a:extLst>
                  <a:ext uri="{FF2B5EF4-FFF2-40B4-BE49-F238E27FC236}">
                    <a16:creationId xmlns:a16="http://schemas.microsoft.com/office/drawing/2014/main" id="{CE5AEA50-9DB3-4D1D-904C-88EAB31785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158481"/>
                <a:ext cx="1786515" cy="586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516" y="1600200"/>
                <a:ext cx="3636404" cy="3724835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anose="030F0702030302020204" pitchFamily="66" charset="0"/>
                  </a:rPr>
                  <a:t>You can use boundary conditions, to find a specific solution of the linear second order differential equation </a:t>
                </a:r>
                <a14:m>
                  <m:oMath xmlns:m="http://schemas.openxmlformats.org/officeDocument/2006/math">
                    <m:r>
                      <a:rPr lang="en-GB" sz="1400" b="1" i="1">
                        <a:latin typeface="Cambria Math"/>
                      </a:rPr>
                      <m:t>𝒂</m:t>
                    </m:r>
                    <m:f>
                      <m:fPr>
                        <m:ctrlPr>
                          <a:rPr lang="en-GB" sz="1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1" i="1">
                                <a:latin typeface="Cambria Math"/>
                              </a:rPr>
                              <m:t>𝒅</m:t>
                            </m:r>
                          </m:e>
                          <m:sup>
                            <m:r>
                              <a:rPr lang="en-GB" sz="1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GB" sz="1400" b="1" i="1">
                            <a:latin typeface="Cambria Math"/>
                          </a:rPr>
                          <m:t>𝒚</m:t>
                        </m:r>
                      </m:num>
                      <m:den>
                        <m:sSup>
                          <m:sSupPr>
                            <m:ctrlPr>
                              <a:rPr lang="en-GB" sz="1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1" i="1">
                                <a:latin typeface="Cambria Math"/>
                              </a:rPr>
                              <m:t>𝒅𝒙</m:t>
                            </m:r>
                          </m:e>
                          <m:sup>
                            <m:r>
                              <a:rPr lang="en-GB" sz="1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GB" sz="1400" b="1" i="1">
                        <a:latin typeface="Cambria Math"/>
                      </a:rPr>
                      <m:t>+</m:t>
                    </m:r>
                    <m:r>
                      <a:rPr lang="en-GB" sz="1400" b="1" i="1">
                        <a:latin typeface="Cambria Math"/>
                      </a:rPr>
                      <m:t>𝒃</m:t>
                    </m:r>
                    <m:f>
                      <m:fPr>
                        <m:ctrlPr>
                          <a:rPr lang="en-GB" sz="1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>
                            <a:latin typeface="Cambria Math"/>
                          </a:rPr>
                          <m:t>𝒅𝒚</m:t>
                        </m:r>
                      </m:num>
                      <m:den>
                        <m:r>
                          <a:rPr lang="en-GB" sz="1400" b="1" i="1">
                            <a:latin typeface="Cambria Math"/>
                          </a:rPr>
                          <m:t>𝒅𝒙</m:t>
                        </m:r>
                      </m:den>
                    </m:f>
                    <m:r>
                      <a:rPr lang="en-GB" sz="1400" b="1" i="1">
                        <a:latin typeface="Cambria Math"/>
                      </a:rPr>
                      <m:t>+</m:t>
                    </m:r>
                    <m:r>
                      <a:rPr lang="en-GB" sz="1400" b="1" i="1">
                        <a:latin typeface="Cambria Math"/>
                      </a:rPr>
                      <m:t>𝒄𝒚</m:t>
                    </m:r>
                    <m:r>
                      <a:rPr lang="en-GB" sz="1400" b="1" i="1">
                        <a:latin typeface="Cambria Math"/>
                      </a:rPr>
                      <m:t>=</m:t>
                    </m:r>
                    <m:r>
                      <a:rPr lang="en-GB" sz="1400" b="1" i="1">
                        <a:latin typeface="Cambria Math"/>
                      </a:rPr>
                      <m:t>𝒇</m:t>
                    </m:r>
                    <m:r>
                      <a:rPr lang="en-GB" sz="1400" b="1" i="1">
                        <a:latin typeface="Cambria Math"/>
                      </a:rPr>
                      <m:t>(</m:t>
                    </m:r>
                    <m:r>
                      <a:rPr lang="en-GB" sz="1400" b="1" i="1">
                        <a:latin typeface="Cambria Math"/>
                      </a:rPr>
                      <m:t>𝒙</m:t>
                    </m:r>
                    <m:r>
                      <a:rPr lang="en-GB" sz="1400" b="1" i="1">
                        <a:latin typeface="Cambria Math"/>
                      </a:rPr>
                      <m:t>)</m:t>
                    </m:r>
                  </m:oMath>
                </a14:m>
                <a:r>
                  <a:rPr lang="en-GB" sz="1400" b="1" dirty="0">
                    <a:latin typeface="Comic Sans MS" panose="030F0702030302020204" pitchFamily="66" charset="0"/>
                  </a:rPr>
                  <a:t>, where a, b and c are constants, or initial conditions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Given that the particular integral is of the form: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Find the solution of the differential equation: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When t = 0, x = 0 and </a:t>
                </a:r>
                <a:r>
                  <a:rPr lang="en-US" sz="1400" baseline="30000" dirty="0">
                    <a:latin typeface="Comic Sans MS" panose="030F0702030302020204" pitchFamily="66" charset="0"/>
                  </a:rPr>
                  <a:t>dx</a:t>
                </a:r>
                <a:r>
                  <a:rPr lang="en-US" sz="1400" dirty="0">
                    <a:latin typeface="Comic Sans MS" panose="030F0702030302020204" pitchFamily="66" charset="0"/>
                  </a:rPr>
                  <a:t>/</a:t>
                </a:r>
                <a:r>
                  <a:rPr lang="en-US" sz="1400" baseline="-25000" dirty="0" err="1">
                    <a:latin typeface="Comic Sans MS" panose="030F0702030302020204" pitchFamily="66" charset="0"/>
                  </a:rPr>
                  <a:t>dt</a:t>
                </a:r>
                <a:r>
                  <a:rPr lang="en-US" sz="1400" dirty="0">
                    <a:latin typeface="Comic Sans MS" panose="030F0702030302020204" pitchFamily="66" charset="0"/>
                  </a:rPr>
                  <a:t> = 1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516" y="1600200"/>
                <a:ext cx="3636404" cy="3724835"/>
              </a:xfrm>
              <a:blipFill>
                <a:blip r:embed="rId4"/>
                <a:stretch>
                  <a:fillRect t="-1473" r="-10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724128" y="0"/>
                <a:ext cx="1435649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0"/>
                <a:ext cx="1435649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499992" y="0"/>
                <a:ext cx="1231619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(</m:t>
                      </m:r>
                      <m:r>
                        <a:rPr lang="en-US" sz="1400" i="1">
                          <a:latin typeface="Cambria Math"/>
                        </a:rPr>
                        <m:t>𝐴</m:t>
                      </m:r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𝐵𝑥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0"/>
                <a:ext cx="1231619" cy="307777"/>
              </a:xfrm>
              <a:prstGeom prst="rect">
                <a:avLst/>
              </a:prstGeom>
              <a:blipFill>
                <a:blip r:embed="rId6"/>
                <a:stretch>
                  <a:fillRect b="-37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149462" y="525"/>
                <a:ext cx="1990288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𝑝𝑥</m:t>
                          </m:r>
                        </m:sup>
                      </m:sSup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𝐴𝑐𝑜𝑠𝑞𝑥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𝐵𝑠𝑖𝑛𝑞𝑥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462" y="525"/>
                <a:ext cx="1990288" cy="307777"/>
              </a:xfrm>
              <a:prstGeom prst="rect">
                <a:avLst/>
              </a:prstGeom>
              <a:blipFill>
                <a:blip r:embed="rId7"/>
                <a:stretch>
                  <a:fillRect b="-181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187624" y="5193196"/>
                <a:ext cx="1764196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𝐶𝐹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1400" i="1" smtClean="0">
                          <a:latin typeface="Cambria Math"/>
                          <a:ea typeface="Cambria Math"/>
                        </a:rPr>
                        <m:t>𝐴𝑐𝑜𝑠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GB" sz="14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1400" i="1">
                          <a:latin typeface="Cambria Math"/>
                          <a:ea typeface="Cambria Math"/>
                        </a:rPr>
                        <m:t>𝐵𝑠𝑖𝑛𝑡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5193196"/>
                <a:ext cx="1764196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7488324" y="1232756"/>
            <a:ext cx="1404156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Particular Integral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887924" y="1556792"/>
                <a:ext cx="13034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i="1">
                          <a:latin typeface="Cambria Math"/>
                        </a:rPr>
                        <m:t>3</m:t>
                      </m:r>
                      <m:r>
                        <a:rPr lang="en-GB" sz="1400" i="1">
                          <a:latin typeface="Cambria Math"/>
                        </a:rPr>
                        <m:t>𝑠𝑖𝑛</m:t>
                      </m:r>
                      <m:r>
                        <a:rPr lang="en-GB" sz="1400" i="1">
                          <a:latin typeface="Cambria Math"/>
                        </a:rPr>
                        <m:t>2</m:t>
                      </m:r>
                      <m:r>
                        <a:rPr lang="en-GB" sz="1400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924" y="1556792"/>
                <a:ext cx="1303434" cy="307777"/>
              </a:xfrm>
              <a:prstGeom prst="rect">
                <a:avLst/>
              </a:prstGeom>
              <a:blipFill>
                <a:blip r:embed="rId9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815916" y="1916832"/>
                <a:ext cx="12601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𝐿𝑒𝑡</m:t>
                      </m:r>
                      <m:r>
                        <a:rPr lang="en-US" sz="1200" b="0" i="1" smtClean="0">
                          <a:latin typeface="Cambria Math"/>
                        </a:rPr>
                        <m:t> </m:t>
                      </m:r>
                      <m:r>
                        <a:rPr lang="en-GB" sz="1200" b="0" i="1" smtClean="0">
                          <a:latin typeface="Cambria Math"/>
                        </a:rPr>
                        <m:t>𝑥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1400" i="1">
                          <a:latin typeface="Cambria Math"/>
                        </a:rPr>
                        <m:t>λ</m:t>
                      </m:r>
                      <m:r>
                        <a:rPr lang="en-GB" sz="1400" i="1">
                          <a:latin typeface="Cambria Math"/>
                        </a:rPr>
                        <m:t>𝑠𝑖𝑛</m:t>
                      </m:r>
                      <m:r>
                        <a:rPr lang="en-GB" sz="1400" i="1">
                          <a:latin typeface="Cambria Math"/>
                        </a:rPr>
                        <m:t>2</m:t>
                      </m:r>
                      <m:r>
                        <a:rPr lang="en-GB" sz="1400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5916" y="1916832"/>
                <a:ext cx="1260140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/>
          <p:cNvCxnSpPr/>
          <p:nvPr/>
        </p:nvCxnSpPr>
        <p:spPr>
          <a:xfrm>
            <a:off x="4103948" y="2312876"/>
            <a:ext cx="468052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580112" y="134076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Use the form you’re given!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923928" y="1556792"/>
            <a:ext cx="1188132" cy="28803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2222776" y="4347465"/>
            <a:ext cx="684076" cy="28803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1691680" y="3393722"/>
            <a:ext cx="684076" cy="28803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923928" y="2420888"/>
                <a:ext cx="11521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1400" i="1">
                          <a:latin typeface="Cambria Math"/>
                        </a:rPr>
                        <m:t>λ</m:t>
                      </m:r>
                      <m:r>
                        <a:rPr lang="en-GB" sz="1400" i="1">
                          <a:latin typeface="Cambria Math"/>
                        </a:rPr>
                        <m:t>𝑠𝑖𝑛</m:t>
                      </m:r>
                      <m:r>
                        <a:rPr lang="en-GB" sz="1400" i="1">
                          <a:latin typeface="Cambria Math"/>
                        </a:rPr>
                        <m:t>2</m:t>
                      </m:r>
                      <m:r>
                        <a:rPr lang="en-GB" sz="1400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2420888"/>
                <a:ext cx="1152128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851920" y="2744924"/>
                <a:ext cx="1332148" cy="501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=2</m:t>
                      </m:r>
                      <m:r>
                        <m:rPr>
                          <m:sty m:val="p"/>
                        </m:rPr>
                        <a:rPr lang="el-GR" sz="1400" i="1">
                          <a:latin typeface="Cambria Math"/>
                        </a:rPr>
                        <m:t>λ</m:t>
                      </m:r>
                      <m:r>
                        <a:rPr lang="en-GB" sz="1400" b="0" i="1" smtClean="0">
                          <a:latin typeface="Cambria Math"/>
                        </a:rPr>
                        <m:t>𝑐𝑜𝑠</m:t>
                      </m:r>
                      <m:r>
                        <a:rPr lang="en-GB" sz="1400" i="1">
                          <a:latin typeface="Cambria Math"/>
                        </a:rPr>
                        <m:t>2</m:t>
                      </m:r>
                      <m:r>
                        <a:rPr lang="en-GB" sz="1400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2744924"/>
                <a:ext cx="1332148" cy="501356"/>
              </a:xfrm>
              <a:prstGeom prst="rect">
                <a:avLst/>
              </a:prstGeom>
              <a:blipFill>
                <a:blip r:embed="rId12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779912" y="3320988"/>
                <a:ext cx="1512168" cy="524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=−4</m:t>
                      </m:r>
                      <m:r>
                        <m:rPr>
                          <m:sty m:val="p"/>
                        </m:rPr>
                        <a:rPr lang="el-GR" sz="1400" i="1">
                          <a:latin typeface="Cambria Math"/>
                        </a:rPr>
                        <m:t>λ</m:t>
                      </m:r>
                      <m:r>
                        <a:rPr lang="en-GB" sz="1400" b="0" i="1" smtClean="0">
                          <a:latin typeface="Cambria Math"/>
                        </a:rPr>
                        <m:t>𝑠𝑖𝑛</m:t>
                      </m:r>
                      <m:r>
                        <a:rPr lang="en-GB" sz="1400" i="1">
                          <a:latin typeface="Cambria Math"/>
                        </a:rPr>
                        <m:t>2</m:t>
                      </m:r>
                      <m:r>
                        <a:rPr lang="en-GB" sz="1400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3320988"/>
                <a:ext cx="1512168" cy="52456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Arc 49"/>
          <p:cNvSpPr/>
          <p:nvPr/>
        </p:nvSpPr>
        <p:spPr>
          <a:xfrm>
            <a:off x="5004048" y="2564904"/>
            <a:ext cx="288032" cy="468053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50"/>
          <p:cNvSpPr txBox="1"/>
          <p:nvPr/>
        </p:nvSpPr>
        <p:spPr>
          <a:xfrm>
            <a:off x="5256076" y="2636912"/>
            <a:ext cx="1188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Differentiate</a:t>
            </a:r>
            <a:endParaRPr lang="en-GB" sz="12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2" name="Arc 51"/>
          <p:cNvSpPr/>
          <p:nvPr/>
        </p:nvSpPr>
        <p:spPr>
          <a:xfrm>
            <a:off x="5112060" y="3104964"/>
            <a:ext cx="288032" cy="468053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/>
          <p:cNvSpPr txBox="1"/>
          <p:nvPr/>
        </p:nvSpPr>
        <p:spPr>
          <a:xfrm>
            <a:off x="5364088" y="3176972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Differentiate again</a:t>
            </a:r>
            <a:endParaRPr lang="en-GB" sz="12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4103948" y="3933056"/>
            <a:ext cx="468052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220072" y="1808820"/>
            <a:ext cx="2196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Remember to use x in place of y, and t in place of 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544108" y="4113076"/>
                <a:ext cx="1585242" cy="524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=3</m:t>
                      </m:r>
                      <m:r>
                        <a:rPr lang="en-GB" sz="1400" b="0" i="1" smtClean="0">
                          <a:latin typeface="Cambria Math"/>
                        </a:rPr>
                        <m:t>𝑠𝑖𝑛</m:t>
                      </m:r>
                      <m:r>
                        <a:rPr lang="en-GB" sz="1400" b="0" i="1" smtClean="0">
                          <a:latin typeface="Cambria Math"/>
                        </a:rPr>
                        <m:t>2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108" y="4113076"/>
                <a:ext cx="1585242" cy="52456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716016" y="4725144"/>
                <a:ext cx="243233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/>
                        </a:rPr>
                        <m:t>−4</m:t>
                      </m:r>
                      <m:r>
                        <m:rPr>
                          <m:sty m:val="p"/>
                        </m:rPr>
                        <a:rPr lang="el-GR" sz="1400" i="1">
                          <a:latin typeface="Cambria Math"/>
                        </a:rPr>
                        <m:t>λ</m:t>
                      </m:r>
                      <m:r>
                        <a:rPr lang="en-GB" sz="1400" i="1">
                          <a:latin typeface="Cambria Math"/>
                        </a:rPr>
                        <m:t>𝑠𝑖𝑛</m:t>
                      </m:r>
                      <m:r>
                        <a:rPr lang="en-GB" sz="1400" i="1">
                          <a:latin typeface="Cambria Math"/>
                        </a:rPr>
                        <m:t>2</m:t>
                      </m:r>
                      <m:r>
                        <a:rPr lang="en-GB" sz="1400" i="1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1400" i="1">
                          <a:latin typeface="Cambria Math"/>
                        </a:rPr>
                        <m:t>λ</m:t>
                      </m:r>
                      <m:r>
                        <a:rPr lang="en-GB" sz="1400" i="1">
                          <a:latin typeface="Cambria Math"/>
                        </a:rPr>
                        <m:t>𝑠𝑖𝑛</m:t>
                      </m:r>
                      <m:r>
                        <a:rPr lang="en-GB" sz="1400" i="1">
                          <a:latin typeface="Cambria Math"/>
                        </a:rPr>
                        <m:t>2</m:t>
                      </m:r>
                      <m:r>
                        <a:rPr lang="en-GB" sz="1400" i="1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=3</m:t>
                      </m:r>
                      <m:r>
                        <a:rPr lang="en-GB" sz="1400" b="0" i="1" smtClean="0">
                          <a:latin typeface="Cambria Math"/>
                        </a:rPr>
                        <m:t>𝑠𝑖𝑛</m:t>
                      </m:r>
                      <m:r>
                        <a:rPr lang="en-GB" sz="1400" b="0" i="1" smtClean="0">
                          <a:latin typeface="Cambria Math"/>
                        </a:rPr>
                        <m:t>2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4725144"/>
                <a:ext cx="2432333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436096" y="5193196"/>
                <a:ext cx="17134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</a:rPr>
                        <m:t>3</m:t>
                      </m:r>
                      <m:r>
                        <m:rPr>
                          <m:sty m:val="p"/>
                        </m:rPr>
                        <a:rPr lang="el-GR" sz="1400" i="1">
                          <a:latin typeface="Cambria Math"/>
                        </a:rPr>
                        <m:t>λ</m:t>
                      </m:r>
                      <m:r>
                        <a:rPr lang="en-GB" sz="1400" i="1">
                          <a:latin typeface="Cambria Math"/>
                        </a:rPr>
                        <m:t>𝑠𝑖𝑛</m:t>
                      </m:r>
                      <m:r>
                        <a:rPr lang="en-GB" sz="1400" i="1">
                          <a:latin typeface="Cambria Math"/>
                        </a:rPr>
                        <m:t>2</m:t>
                      </m:r>
                      <m:r>
                        <a:rPr lang="en-GB" sz="1400" i="1">
                          <a:latin typeface="Cambria Math"/>
                        </a:rPr>
                        <m:t>𝑡</m:t>
                      </m:r>
                      <m:r>
                        <a:rPr lang="en-GB" sz="1400" b="0" i="1" smtClean="0">
                          <a:latin typeface="Cambria Math"/>
                        </a:rPr>
                        <m:t>=3</m:t>
                      </m:r>
                      <m:r>
                        <a:rPr lang="en-GB" sz="1400" b="0" i="1" smtClean="0">
                          <a:latin typeface="Cambria Math"/>
                        </a:rPr>
                        <m:t>𝑠𝑖𝑛</m:t>
                      </m:r>
                      <m:r>
                        <a:rPr lang="en-GB" sz="1400" b="0" i="1" smtClean="0">
                          <a:latin typeface="Cambria Math"/>
                        </a:rPr>
                        <m:t>2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5193196"/>
                <a:ext cx="1713418" cy="3077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Arc 58"/>
          <p:cNvSpPr/>
          <p:nvPr/>
        </p:nvSpPr>
        <p:spPr>
          <a:xfrm>
            <a:off x="6948264" y="4401108"/>
            <a:ext cx="288032" cy="468053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Arc 59"/>
          <p:cNvSpPr/>
          <p:nvPr/>
        </p:nvSpPr>
        <p:spPr>
          <a:xfrm>
            <a:off x="6948264" y="4869160"/>
            <a:ext cx="288032" cy="468053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60"/>
          <p:cNvSpPr txBox="1"/>
          <p:nvPr/>
        </p:nvSpPr>
        <p:spPr>
          <a:xfrm>
            <a:off x="7128284" y="4401108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Replace the differentials</a:t>
            </a:r>
            <a:endParaRPr lang="en-GB" sz="12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164288" y="4941168"/>
            <a:ext cx="9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200" baseline="-2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3" name="Arc 62"/>
          <p:cNvSpPr/>
          <p:nvPr/>
        </p:nvSpPr>
        <p:spPr>
          <a:xfrm>
            <a:off x="6948264" y="5337212"/>
            <a:ext cx="288032" cy="468053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extBox 63"/>
          <p:cNvSpPr txBox="1"/>
          <p:nvPr/>
        </p:nvSpPr>
        <p:spPr>
          <a:xfrm>
            <a:off x="7128284" y="5409220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 </a:t>
            </a:r>
            <a:r>
              <a:rPr lang="el-GR" sz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λ</a:t>
            </a:r>
            <a:endParaRPr lang="en-GB" sz="1200" baseline="-25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084168" y="5661248"/>
                <a:ext cx="78136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i="1" smtClean="0">
                          <a:latin typeface="Cambria Math"/>
                        </a:rPr>
                        <m:t>λ</m:t>
                      </m:r>
                      <m:r>
                        <a:rPr lang="en-GB" sz="1400" b="0" i="1" smtClean="0">
                          <a:latin typeface="Cambria Math"/>
                        </a:rPr>
                        <m:t>=−1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5661248"/>
                <a:ext cx="781368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1403648" y="5553236"/>
                <a:ext cx="12601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𝑃𝐼</m:t>
                      </m:r>
                      <m:r>
                        <a:rPr lang="en-GB" sz="1400" b="0" i="1" smtClean="0">
                          <a:latin typeface="Cambria Math"/>
                        </a:rPr>
                        <m:t>=−</m:t>
                      </m:r>
                      <m:r>
                        <a:rPr lang="en-GB" sz="1400" b="0" i="1" smtClean="0">
                          <a:latin typeface="Cambria Math"/>
                        </a:rPr>
                        <m:t>𝑠𝑖𝑛</m:t>
                      </m:r>
                      <m:r>
                        <a:rPr lang="en-GB" sz="1400" b="0" i="1" smtClean="0">
                          <a:latin typeface="Cambria Math"/>
                        </a:rPr>
                        <m:t>2</m:t>
                      </m:r>
                      <m:r>
                        <a:rPr lang="en-GB" sz="14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5553236"/>
                <a:ext cx="1260140" cy="3077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935596" y="6057292"/>
                <a:ext cx="22682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i="1">
                          <a:latin typeface="Cambria Math"/>
                          <a:ea typeface="Cambria Math"/>
                        </a:rPr>
                        <m:t>𝐴𝑐𝑜𝑠𝑡</m:t>
                      </m:r>
                      <m:r>
                        <a:rPr lang="en-GB" sz="14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1400" i="1">
                          <a:latin typeface="Cambria Math"/>
                          <a:ea typeface="Cambria Math"/>
                        </a:rPr>
                        <m:t>𝐵𝑠𝑖𝑛𝑡</m:t>
                      </m:r>
                      <m:r>
                        <a:rPr lang="en-GB" sz="1400" i="1">
                          <a:latin typeface="Cambria Math"/>
                        </a:rPr>
                        <m:t>−</m:t>
                      </m:r>
                      <m:r>
                        <a:rPr lang="en-GB" sz="1400" i="1">
                          <a:latin typeface="Cambria Math"/>
                        </a:rPr>
                        <m:t>𝑠𝑖𝑛</m:t>
                      </m:r>
                      <m:r>
                        <a:rPr lang="en-GB" sz="1400" i="1">
                          <a:latin typeface="Cambria Math"/>
                        </a:rPr>
                        <m:t>2</m:t>
                      </m:r>
                      <m:r>
                        <a:rPr lang="en-GB" sz="1400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96" y="6057292"/>
                <a:ext cx="2268252" cy="30777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Rectangle 67"/>
          <p:cNvSpPr/>
          <p:nvPr/>
        </p:nvSpPr>
        <p:spPr>
          <a:xfrm>
            <a:off x="5616116" y="4113076"/>
            <a:ext cx="396044" cy="54006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/>
          <p:cNvSpPr/>
          <p:nvPr/>
        </p:nvSpPr>
        <p:spPr>
          <a:xfrm>
            <a:off x="1943708" y="5553236"/>
            <a:ext cx="648072" cy="28803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/>
          <p:cNvSpPr/>
          <p:nvPr/>
        </p:nvSpPr>
        <p:spPr>
          <a:xfrm>
            <a:off x="6120172" y="5661248"/>
            <a:ext cx="648072" cy="28803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/>
          <p:cNvSpPr/>
          <p:nvPr/>
        </p:nvSpPr>
        <p:spPr>
          <a:xfrm>
            <a:off x="4824028" y="4725144"/>
            <a:ext cx="792088" cy="32403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/>
          <p:cNvSpPr/>
          <p:nvPr/>
        </p:nvSpPr>
        <p:spPr>
          <a:xfrm>
            <a:off x="3851920" y="3320988"/>
            <a:ext cx="1368152" cy="50405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/>
          <p:cNvSpPr/>
          <p:nvPr/>
        </p:nvSpPr>
        <p:spPr>
          <a:xfrm>
            <a:off x="5724128" y="4725144"/>
            <a:ext cx="612068" cy="32403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/>
          <p:cNvSpPr/>
          <p:nvPr/>
        </p:nvSpPr>
        <p:spPr>
          <a:xfrm>
            <a:off x="4031940" y="2420888"/>
            <a:ext cx="972108" cy="32403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/>
          <p:cNvSpPr/>
          <p:nvPr/>
        </p:nvSpPr>
        <p:spPr>
          <a:xfrm>
            <a:off x="6120172" y="4293096"/>
            <a:ext cx="180020" cy="25202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 75"/>
          <p:cNvSpPr/>
          <p:nvPr/>
        </p:nvSpPr>
        <p:spPr>
          <a:xfrm>
            <a:off x="4391980" y="1916832"/>
            <a:ext cx="648072" cy="28803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ectangle 2">
            <a:extLst>
              <a:ext uri="{FF2B5EF4-FFF2-40B4-BE49-F238E27FC236}">
                <a16:creationId xmlns:a16="http://schemas.microsoft.com/office/drawing/2014/main" id="{851175AB-1DBF-4FFA-8EAB-6F6503A95C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3600" dirty="0">
                <a:latin typeface="Comic Sans MS" pitchFamily="66" charset="0"/>
              </a:rPr>
              <a:t>Methods in Differential Equations</a:t>
            </a:r>
          </a:p>
        </p:txBody>
      </p:sp>
      <p:sp>
        <p:nvSpPr>
          <p:cNvPr id="80" name="テキスト ボックス 3">
            <a:extLst>
              <a:ext uri="{FF2B5EF4-FFF2-40B4-BE49-F238E27FC236}">
                <a16:creationId xmlns:a16="http://schemas.microsoft.com/office/drawing/2014/main" id="{F2C3EA62-9A6D-4ED7-A43D-F903C95D3C12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7D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80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39" grpId="0"/>
      <p:bldP spid="42" grpId="0"/>
      <p:bldP spid="43" grpId="0" animBg="1"/>
      <p:bldP spid="43" grpId="1" animBg="1"/>
      <p:bldP spid="45" grpId="0" animBg="1"/>
      <p:bldP spid="45" grpId="1" animBg="1"/>
      <p:bldP spid="46" grpId="0" animBg="1"/>
      <p:bldP spid="46" grpId="1" animBg="1"/>
      <p:bldP spid="47" grpId="0"/>
      <p:bldP spid="48" grpId="0"/>
      <p:bldP spid="49" grpId="0"/>
      <p:bldP spid="50" grpId="0" animBg="1"/>
      <p:bldP spid="51" grpId="0"/>
      <p:bldP spid="52" grpId="0" animBg="1"/>
      <p:bldP spid="53" grpId="0"/>
      <p:bldP spid="55" grpId="0"/>
      <p:bldP spid="56" grpId="0"/>
      <p:bldP spid="57" grpId="0"/>
      <p:bldP spid="58" grpId="0"/>
      <p:bldP spid="59" grpId="0" animBg="1"/>
      <p:bldP spid="60" grpId="0" animBg="1"/>
      <p:bldP spid="61" grpId="0"/>
      <p:bldP spid="62" grpId="0"/>
      <p:bldP spid="63" grpId="0" animBg="1"/>
      <p:bldP spid="64" grpId="0"/>
      <p:bldP spid="65" grpId="0"/>
      <p:bldP spid="66" grpId="0"/>
      <p:bldP spid="67" grpId="0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516" y="1600200"/>
                <a:ext cx="3636404" cy="3715871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en-GB" sz="1400" b="1" dirty="0">
                    <a:latin typeface="Comic Sans MS" panose="030F0702030302020204" pitchFamily="66" charset="0"/>
                  </a:rPr>
                  <a:t>You can use boundary conditions, to find a specific solution of the linear second order differential equation </a:t>
                </a:r>
                <a14:m>
                  <m:oMath xmlns:m="http://schemas.openxmlformats.org/officeDocument/2006/math">
                    <m:r>
                      <a:rPr lang="en-GB" sz="1400" b="1" i="1">
                        <a:latin typeface="Cambria Math"/>
                      </a:rPr>
                      <m:t>𝒂</m:t>
                    </m:r>
                    <m:f>
                      <m:fPr>
                        <m:ctrlPr>
                          <a:rPr lang="en-GB" sz="1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1" i="1">
                                <a:latin typeface="Cambria Math"/>
                              </a:rPr>
                              <m:t>𝒅</m:t>
                            </m:r>
                          </m:e>
                          <m:sup>
                            <m:r>
                              <a:rPr lang="en-GB" sz="1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GB" sz="1400" b="1" i="1">
                            <a:latin typeface="Cambria Math"/>
                          </a:rPr>
                          <m:t>𝒚</m:t>
                        </m:r>
                      </m:num>
                      <m:den>
                        <m:sSup>
                          <m:sSupPr>
                            <m:ctrlPr>
                              <a:rPr lang="en-GB" sz="1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1" i="1">
                                <a:latin typeface="Cambria Math"/>
                              </a:rPr>
                              <m:t>𝒅𝒙</m:t>
                            </m:r>
                          </m:e>
                          <m:sup>
                            <m:r>
                              <a:rPr lang="en-GB" sz="1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GB" sz="1400" b="1" i="1">
                        <a:latin typeface="Cambria Math"/>
                      </a:rPr>
                      <m:t>+</m:t>
                    </m:r>
                    <m:r>
                      <a:rPr lang="en-GB" sz="1400" b="1" i="1">
                        <a:latin typeface="Cambria Math"/>
                      </a:rPr>
                      <m:t>𝒃</m:t>
                    </m:r>
                    <m:f>
                      <m:fPr>
                        <m:ctrlPr>
                          <a:rPr lang="en-GB" sz="1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>
                            <a:latin typeface="Cambria Math"/>
                          </a:rPr>
                          <m:t>𝒅𝒚</m:t>
                        </m:r>
                      </m:num>
                      <m:den>
                        <m:r>
                          <a:rPr lang="en-GB" sz="1400" b="1" i="1">
                            <a:latin typeface="Cambria Math"/>
                          </a:rPr>
                          <m:t>𝒅𝒙</m:t>
                        </m:r>
                      </m:den>
                    </m:f>
                    <m:r>
                      <a:rPr lang="en-GB" sz="1400" b="1" i="1">
                        <a:latin typeface="Cambria Math"/>
                      </a:rPr>
                      <m:t>+</m:t>
                    </m:r>
                    <m:r>
                      <a:rPr lang="en-GB" sz="1400" b="1" i="1">
                        <a:latin typeface="Cambria Math"/>
                      </a:rPr>
                      <m:t>𝒄𝒚</m:t>
                    </m:r>
                    <m:r>
                      <a:rPr lang="en-GB" sz="1400" b="1" i="1">
                        <a:latin typeface="Cambria Math"/>
                      </a:rPr>
                      <m:t>=</m:t>
                    </m:r>
                    <m:r>
                      <a:rPr lang="en-GB" sz="1400" b="1" i="1">
                        <a:latin typeface="Cambria Math"/>
                      </a:rPr>
                      <m:t>𝒇</m:t>
                    </m:r>
                    <m:r>
                      <a:rPr lang="en-GB" sz="1400" b="1" i="1">
                        <a:latin typeface="Cambria Math"/>
                      </a:rPr>
                      <m:t>(</m:t>
                    </m:r>
                    <m:r>
                      <a:rPr lang="en-GB" sz="1400" b="1" i="1">
                        <a:latin typeface="Cambria Math"/>
                      </a:rPr>
                      <m:t>𝒙</m:t>
                    </m:r>
                    <m:r>
                      <a:rPr lang="en-GB" sz="1400" b="1" i="1">
                        <a:latin typeface="Cambria Math"/>
                      </a:rPr>
                      <m:t>)</m:t>
                    </m:r>
                  </m:oMath>
                </a14:m>
                <a:r>
                  <a:rPr lang="en-GB" sz="1400" b="1" dirty="0">
                    <a:latin typeface="Comic Sans MS" panose="030F0702030302020204" pitchFamily="66" charset="0"/>
                  </a:rPr>
                  <a:t>, where a, b and c are constants, or initial conditions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Given that the particular integral is of the form: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Find the solution of the differential equation: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When t = 0, x = 0 and </a:t>
                </a:r>
                <a:r>
                  <a:rPr lang="en-US" sz="1400" baseline="30000" dirty="0">
                    <a:latin typeface="Comic Sans MS" panose="030F0702030302020204" pitchFamily="66" charset="0"/>
                  </a:rPr>
                  <a:t>dx</a:t>
                </a:r>
                <a:r>
                  <a:rPr lang="en-US" sz="1400" dirty="0">
                    <a:latin typeface="Comic Sans MS" panose="030F0702030302020204" pitchFamily="66" charset="0"/>
                  </a:rPr>
                  <a:t>/</a:t>
                </a:r>
                <a:r>
                  <a:rPr lang="en-US" sz="1400" baseline="-25000" dirty="0" err="1">
                    <a:latin typeface="Comic Sans MS" panose="030F0702030302020204" pitchFamily="66" charset="0"/>
                  </a:rPr>
                  <a:t>dt</a:t>
                </a:r>
                <a:r>
                  <a:rPr lang="en-US" sz="1400" dirty="0">
                    <a:latin typeface="Comic Sans MS" panose="030F0702030302020204" pitchFamily="66" charset="0"/>
                  </a:rPr>
                  <a:t> = 1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516" y="1600200"/>
                <a:ext cx="3636404" cy="3715871"/>
              </a:xfrm>
              <a:blipFill>
                <a:blip r:embed="rId2"/>
                <a:stretch>
                  <a:fillRect t="-1478" r="-10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724128" y="0"/>
                <a:ext cx="1435649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0"/>
                <a:ext cx="1435649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499992" y="0"/>
                <a:ext cx="1231619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(</m:t>
                      </m:r>
                      <m:r>
                        <a:rPr lang="en-US" sz="1400" i="1">
                          <a:latin typeface="Cambria Math"/>
                        </a:rPr>
                        <m:t>𝐴</m:t>
                      </m:r>
                      <m:r>
                        <a:rPr lang="en-US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/>
                        </a:rPr>
                        <m:t>𝐵𝑥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1400" i="1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0"/>
                <a:ext cx="1231619" cy="307777"/>
              </a:xfrm>
              <a:prstGeom prst="rect">
                <a:avLst/>
              </a:prstGeom>
              <a:blipFill>
                <a:blip r:embed="rId4"/>
                <a:stretch>
                  <a:fillRect b="-370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149462" y="525"/>
                <a:ext cx="1990288" cy="30777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𝑝𝑥</m:t>
                          </m:r>
                        </m:sup>
                      </m:sSup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𝐴𝑐𝑜𝑠𝑞𝑥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𝐵𝑠𝑖𝑛𝑞𝑥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462" y="525"/>
                <a:ext cx="1990288" cy="307777"/>
              </a:xfrm>
              <a:prstGeom prst="rect">
                <a:avLst/>
              </a:prstGeom>
              <a:blipFill>
                <a:blip r:embed="rId5"/>
                <a:stretch>
                  <a:fillRect b="-181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935596" y="5265204"/>
                <a:ext cx="22682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i="1">
                          <a:latin typeface="Cambria Math"/>
                          <a:ea typeface="Cambria Math"/>
                        </a:rPr>
                        <m:t>𝐴𝑐𝑜𝑠𝑡</m:t>
                      </m:r>
                      <m:r>
                        <a:rPr lang="en-GB" sz="14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1400" i="1">
                          <a:latin typeface="Cambria Math"/>
                          <a:ea typeface="Cambria Math"/>
                        </a:rPr>
                        <m:t>𝐵𝑠𝑖𝑛𝑡</m:t>
                      </m:r>
                      <m:r>
                        <a:rPr lang="en-GB" sz="1400" i="1">
                          <a:latin typeface="Cambria Math"/>
                        </a:rPr>
                        <m:t>−</m:t>
                      </m:r>
                      <m:r>
                        <a:rPr lang="en-GB" sz="1400" i="1">
                          <a:latin typeface="Cambria Math"/>
                        </a:rPr>
                        <m:t>𝑠𝑖𝑛</m:t>
                      </m:r>
                      <m:r>
                        <a:rPr lang="en-GB" sz="1400" i="1">
                          <a:latin typeface="Cambria Math"/>
                        </a:rPr>
                        <m:t>2</m:t>
                      </m:r>
                      <m:r>
                        <a:rPr lang="en-GB" sz="1400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96" y="5265204"/>
                <a:ext cx="2268252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031940" y="1448780"/>
                <a:ext cx="22682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i="1">
                          <a:latin typeface="Cambria Math"/>
                          <a:ea typeface="Cambria Math"/>
                        </a:rPr>
                        <m:t>𝐴𝑐𝑜𝑠𝑡</m:t>
                      </m:r>
                      <m:r>
                        <a:rPr lang="en-GB" sz="14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1400" i="1">
                          <a:latin typeface="Cambria Math"/>
                          <a:ea typeface="Cambria Math"/>
                        </a:rPr>
                        <m:t>𝐵𝑠𝑖𝑛𝑡</m:t>
                      </m:r>
                      <m:r>
                        <a:rPr lang="en-GB" sz="1400" i="1">
                          <a:latin typeface="Cambria Math"/>
                        </a:rPr>
                        <m:t>−</m:t>
                      </m:r>
                      <m:r>
                        <a:rPr lang="en-GB" sz="1400" i="1">
                          <a:latin typeface="Cambria Math"/>
                        </a:rPr>
                        <m:t>𝑠𝑖𝑛</m:t>
                      </m:r>
                      <m:r>
                        <a:rPr lang="en-GB" sz="1400" i="1">
                          <a:latin typeface="Cambria Math"/>
                        </a:rPr>
                        <m:t>2</m:t>
                      </m:r>
                      <m:r>
                        <a:rPr lang="en-GB" sz="1400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940" y="1448780"/>
                <a:ext cx="2268252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87924" y="1844824"/>
                <a:ext cx="29523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(0)=</m:t>
                      </m:r>
                      <m:r>
                        <a:rPr lang="en-GB" sz="1400" i="1">
                          <a:latin typeface="Cambria Math"/>
                          <a:ea typeface="Cambria Math"/>
                        </a:rPr>
                        <m:t>𝐴𝑐𝑜𝑠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(0)</m:t>
                      </m:r>
                      <m:r>
                        <a:rPr lang="en-GB" sz="14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1400" i="1">
                          <a:latin typeface="Cambria Math"/>
                          <a:ea typeface="Cambria Math"/>
                        </a:rPr>
                        <m:t>𝐵𝑠𝑖𝑛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(0)</m:t>
                      </m:r>
                      <m:r>
                        <a:rPr lang="en-GB" sz="1400" i="1">
                          <a:latin typeface="Cambria Math"/>
                        </a:rPr>
                        <m:t>−</m:t>
                      </m:r>
                      <m:r>
                        <a:rPr lang="en-GB" sz="1400" i="1">
                          <a:latin typeface="Cambria Math"/>
                        </a:rPr>
                        <m:t>𝑠𝑖𝑛</m:t>
                      </m:r>
                      <m:r>
                        <a:rPr lang="en-GB" sz="1400" i="1">
                          <a:latin typeface="Cambria Math"/>
                        </a:rPr>
                        <m:t>2(0)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924" y="1844824"/>
                <a:ext cx="2952328" cy="307777"/>
              </a:xfrm>
              <a:prstGeom prst="rect">
                <a:avLst/>
              </a:prstGeom>
              <a:blipFill>
                <a:blip r:embed="rId10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c 13"/>
          <p:cNvSpPr/>
          <p:nvPr/>
        </p:nvSpPr>
        <p:spPr>
          <a:xfrm>
            <a:off x="6624228" y="1628800"/>
            <a:ext cx="324036" cy="396044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6876256" y="1592796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When t = 0, x = 0</a:t>
            </a:r>
            <a:endParaRPr lang="en-GB" sz="1200" baseline="-25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995936" y="2276872"/>
                <a:ext cx="79208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0=</m:t>
                      </m:r>
                      <m:r>
                        <a:rPr lang="en-GB" sz="14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2276872"/>
                <a:ext cx="792088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c 16"/>
          <p:cNvSpPr/>
          <p:nvPr/>
        </p:nvSpPr>
        <p:spPr>
          <a:xfrm>
            <a:off x="6624228" y="2024844"/>
            <a:ext cx="324036" cy="396044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6876256" y="2096852"/>
            <a:ext cx="9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baseline="-25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23928" y="2636912"/>
            <a:ext cx="49325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As we found the value of A straight away, we can update the equation for x…</a:t>
            </a:r>
          </a:p>
          <a:p>
            <a:pPr algn="ctr"/>
            <a:endParaRPr lang="en-GB" sz="1200" baseline="-25000" dirty="0">
              <a:solidFill>
                <a:srgbClr val="FF0000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(This is an important step as it can make the next step, differentiation, much easier)</a:t>
            </a:r>
            <a:endParaRPr lang="en-GB" sz="1200" baseline="-25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067944" y="3717032"/>
                <a:ext cx="15841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i="1">
                          <a:latin typeface="Cambria Math"/>
                          <a:ea typeface="Cambria Math"/>
                        </a:rPr>
                        <m:t>𝐵𝑠𝑖𝑛𝑡</m:t>
                      </m:r>
                      <m:r>
                        <a:rPr lang="en-GB" sz="1400" i="1">
                          <a:latin typeface="Cambria Math"/>
                        </a:rPr>
                        <m:t>−</m:t>
                      </m:r>
                      <m:r>
                        <a:rPr lang="en-GB" sz="1400" i="1">
                          <a:latin typeface="Cambria Math"/>
                        </a:rPr>
                        <m:t>𝑠𝑖𝑛</m:t>
                      </m:r>
                      <m:r>
                        <a:rPr lang="en-GB" sz="1400" i="1">
                          <a:latin typeface="Cambria Math"/>
                        </a:rPr>
                        <m:t>2</m:t>
                      </m:r>
                      <m:r>
                        <a:rPr lang="en-GB" sz="1400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3717032"/>
                <a:ext cx="1584176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851920" y="4077072"/>
                <a:ext cx="2052228" cy="501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i="1">
                          <a:latin typeface="Cambria Math"/>
                          <a:ea typeface="Cambria Math"/>
                        </a:rPr>
                        <m:t>𝐵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GB" sz="1400" i="1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GB" sz="1400" i="1">
                          <a:latin typeface="Cambria Math"/>
                        </a:rPr>
                        <m:t>−</m:t>
                      </m:r>
                      <m:r>
                        <a:rPr lang="en-GB" sz="1400" b="0" i="1" smtClean="0">
                          <a:latin typeface="Cambria Math"/>
                        </a:rPr>
                        <m:t>2</m:t>
                      </m:r>
                      <m:r>
                        <a:rPr lang="en-GB" sz="1400" b="0" i="1" smtClean="0">
                          <a:latin typeface="Cambria Math"/>
                        </a:rPr>
                        <m:t>𝑐𝑜𝑠</m:t>
                      </m:r>
                      <m:r>
                        <a:rPr lang="en-GB" sz="1400" i="1">
                          <a:latin typeface="Cambria Math"/>
                        </a:rPr>
                        <m:t>2</m:t>
                      </m:r>
                      <m:r>
                        <a:rPr lang="en-GB" sz="1400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4077072"/>
                <a:ext cx="2052228" cy="501356"/>
              </a:xfrm>
              <a:prstGeom prst="rect">
                <a:avLst/>
              </a:prstGeom>
              <a:blipFill>
                <a:blip r:embed="rId13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923928" y="4653136"/>
                <a:ext cx="22322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i="1">
                          <a:latin typeface="Cambria Math"/>
                          <a:ea typeface="Cambria Math"/>
                        </a:rPr>
                        <m:t>𝐵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(0)−2</m:t>
                      </m:r>
                      <m:r>
                        <a:rPr lang="en-GB" sz="1400" b="0" i="1" smtClean="0">
                          <a:latin typeface="Cambria Math"/>
                        </a:rPr>
                        <m:t>𝑐𝑜𝑠</m:t>
                      </m:r>
                      <m:r>
                        <a:rPr lang="en-GB" sz="1400" i="1">
                          <a:latin typeface="Cambria Math"/>
                        </a:rPr>
                        <m:t>2</m:t>
                      </m:r>
                      <m:r>
                        <a:rPr lang="en-GB" sz="1400" b="0" i="1" smtClean="0">
                          <a:latin typeface="Cambria Math"/>
                        </a:rPr>
                        <m:t>(0)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4653136"/>
                <a:ext cx="2232248" cy="307777"/>
              </a:xfrm>
              <a:prstGeom prst="rect">
                <a:avLst/>
              </a:prstGeom>
              <a:blipFill>
                <a:blip r:embed="rId14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031940" y="5085184"/>
                <a:ext cx="11161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1=</m:t>
                      </m:r>
                      <m:r>
                        <a:rPr lang="en-GB" sz="1400" b="0" i="1" smtClean="0">
                          <a:latin typeface="Cambria Math"/>
                        </a:rPr>
                        <m:t>𝐵</m:t>
                      </m:r>
                      <m:r>
                        <a:rPr lang="en-GB" sz="1400" b="0" i="1" smtClean="0">
                          <a:latin typeface="Cambria Math"/>
                        </a:rPr>
                        <m:t>−2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940" y="5085184"/>
                <a:ext cx="1116124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031940" y="5517232"/>
                <a:ext cx="79208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3=</m:t>
                      </m:r>
                      <m:r>
                        <a:rPr lang="en-GB" sz="1400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940" y="5517232"/>
                <a:ext cx="792088" cy="3077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c 24"/>
          <p:cNvSpPr/>
          <p:nvPr/>
        </p:nvSpPr>
        <p:spPr>
          <a:xfrm>
            <a:off x="5616116" y="3897052"/>
            <a:ext cx="324036" cy="468052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5904148" y="3969060"/>
            <a:ext cx="1188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Differentiate </a:t>
            </a:r>
            <a:endParaRPr lang="en-GB" sz="1200" baseline="-25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Arc 27"/>
          <p:cNvSpPr/>
          <p:nvPr/>
        </p:nvSpPr>
        <p:spPr>
          <a:xfrm>
            <a:off x="5976156" y="4365104"/>
            <a:ext cx="324036" cy="468052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c 28"/>
          <p:cNvSpPr/>
          <p:nvPr/>
        </p:nvSpPr>
        <p:spPr>
          <a:xfrm>
            <a:off x="5940152" y="4833156"/>
            <a:ext cx="324036" cy="396044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c 29"/>
          <p:cNvSpPr/>
          <p:nvPr/>
        </p:nvSpPr>
        <p:spPr>
          <a:xfrm>
            <a:off x="4896036" y="5265204"/>
            <a:ext cx="324036" cy="432048"/>
          </a:xfrm>
          <a:prstGeom prst="arc">
            <a:avLst>
              <a:gd name="adj1" fmla="val 16200000"/>
              <a:gd name="adj2" fmla="val 542912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6228184" y="4437112"/>
            <a:ext cx="16921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When t = 0, </a:t>
            </a:r>
            <a:r>
              <a:rPr lang="en-GB" sz="12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dx</a:t>
            </a:r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/</a:t>
            </a:r>
            <a:r>
              <a:rPr lang="en-GB" sz="1200" baseline="-25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dt</a:t>
            </a:r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 = 1</a:t>
            </a:r>
            <a:endParaRPr lang="en-GB" sz="1200" baseline="-25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28184" y="4869160"/>
            <a:ext cx="9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baseline="-25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84068" y="5337212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Add 2</a:t>
            </a:r>
            <a:endParaRPr lang="en-GB" sz="1200" baseline="-25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151620" y="6057292"/>
                <a:ext cx="17641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=3</m:t>
                      </m:r>
                      <m:r>
                        <a:rPr lang="en-GB" sz="1400" i="1">
                          <a:latin typeface="Cambria Math"/>
                          <a:ea typeface="Cambria Math"/>
                        </a:rPr>
                        <m:t>𝑠𝑖𝑛𝑡</m:t>
                      </m:r>
                      <m:r>
                        <a:rPr lang="en-GB" sz="1400" i="1">
                          <a:latin typeface="Cambria Math"/>
                        </a:rPr>
                        <m:t>−</m:t>
                      </m:r>
                      <m:r>
                        <a:rPr lang="en-GB" sz="1400" i="1">
                          <a:latin typeface="Cambria Math"/>
                        </a:rPr>
                        <m:t>𝑠𝑖𝑛</m:t>
                      </m:r>
                      <m:r>
                        <a:rPr lang="en-GB" sz="1400" i="1">
                          <a:latin typeface="Cambria Math"/>
                        </a:rPr>
                        <m:t>2</m:t>
                      </m:r>
                      <m:r>
                        <a:rPr lang="en-GB" sz="1400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620" y="6057292"/>
                <a:ext cx="1764196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>
            <a:off x="2087724" y="5589240"/>
            <a:ext cx="0" cy="5040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9552" y="5625244"/>
            <a:ext cx="1548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Update, with A = 0 and B = 3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103948" y="1448780"/>
            <a:ext cx="2160240" cy="28803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4103948" y="3717032"/>
            <a:ext cx="1548172" cy="28803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1295636" y="4815226"/>
            <a:ext cx="468052" cy="23414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1799692" y="4815226"/>
            <a:ext cx="468052" cy="23414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2591780" y="4761292"/>
            <a:ext cx="684076" cy="36004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3221850" y="6056205"/>
            <a:ext cx="2754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Check that it makes the differential equation work!</a:t>
            </a:r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D15E5728-807E-43D1-BCB9-ACE9721A81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3600" dirty="0">
                <a:latin typeface="Comic Sans MS" pitchFamily="66" charset="0"/>
              </a:rPr>
              <a:t>Methods in Differential Equations</a:t>
            </a:r>
          </a:p>
        </p:txBody>
      </p:sp>
      <p:sp>
        <p:nvSpPr>
          <p:cNvPr id="46" name="テキスト ボックス 3">
            <a:extLst>
              <a:ext uri="{FF2B5EF4-FFF2-40B4-BE49-F238E27FC236}">
                <a16:creationId xmlns:a16="http://schemas.microsoft.com/office/drawing/2014/main" id="{66F3197E-4879-4309-9880-1FC136D6EC8D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7">
                <a:extLst>
                  <a:ext uri="{FF2B5EF4-FFF2-40B4-BE49-F238E27FC236}">
                    <a16:creationId xmlns:a16="http://schemas.microsoft.com/office/drawing/2014/main" id="{CD95244C-13F8-4A38-A94D-604AE1A5311E}"/>
                  </a:ext>
                </a:extLst>
              </p:cNvPr>
              <p:cNvSpPr txBox="1"/>
              <p:nvPr/>
            </p:nvSpPr>
            <p:spPr>
              <a:xfrm>
                <a:off x="1619672" y="3375647"/>
                <a:ext cx="80842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600" b="0" i="1" smtClean="0">
                          <a:latin typeface="Cambria Math"/>
                        </a:rPr>
                        <m:t>λ</m:t>
                      </m:r>
                      <m:r>
                        <a:rPr lang="en-GB" sz="1600" b="0" i="1" smtClean="0">
                          <a:latin typeface="Cambria Math"/>
                        </a:rPr>
                        <m:t>𝑠𝑖𝑛</m:t>
                      </m:r>
                      <m:r>
                        <a:rPr lang="en-GB" sz="1600" b="0" i="1" smtClean="0">
                          <a:latin typeface="Cambria Math"/>
                        </a:rPr>
                        <m:t>2</m:t>
                      </m:r>
                      <m:r>
                        <a:rPr lang="en-GB" sz="16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9" name="TextBox 7">
                <a:extLst>
                  <a:ext uri="{FF2B5EF4-FFF2-40B4-BE49-F238E27FC236}">
                    <a16:creationId xmlns:a16="http://schemas.microsoft.com/office/drawing/2014/main" id="{CD95244C-13F8-4A38-A94D-604AE1A531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3375647"/>
                <a:ext cx="808426" cy="33855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26">
                <a:extLst>
                  <a:ext uri="{FF2B5EF4-FFF2-40B4-BE49-F238E27FC236}">
                    <a16:creationId xmlns:a16="http://schemas.microsoft.com/office/drawing/2014/main" id="{CC0F5E18-0CC9-4D01-8284-47C9359482C9}"/>
                  </a:ext>
                </a:extLst>
              </p:cNvPr>
              <p:cNvSpPr txBox="1"/>
              <p:nvPr/>
            </p:nvSpPr>
            <p:spPr>
              <a:xfrm>
                <a:off x="1187624" y="4158481"/>
                <a:ext cx="1786515" cy="586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=3</m:t>
                      </m:r>
                      <m:r>
                        <a:rPr lang="en-GB" sz="1600" b="0" i="1" smtClean="0">
                          <a:latin typeface="Cambria Math"/>
                        </a:rPr>
                        <m:t>𝑠𝑖𝑛</m:t>
                      </m:r>
                      <m:r>
                        <a:rPr lang="en-GB" sz="1600" b="0" i="1" smtClean="0">
                          <a:latin typeface="Cambria Math"/>
                        </a:rPr>
                        <m:t>2</m:t>
                      </m:r>
                      <m:r>
                        <a:rPr lang="en-GB" sz="16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0" name="TextBox 26">
                <a:extLst>
                  <a:ext uri="{FF2B5EF4-FFF2-40B4-BE49-F238E27FC236}">
                    <a16:creationId xmlns:a16="http://schemas.microsoft.com/office/drawing/2014/main" id="{CC0F5E18-0CC9-4D01-8284-47C9359482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158481"/>
                <a:ext cx="1786515" cy="58644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324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5" grpId="0"/>
      <p:bldP spid="16" grpId="0"/>
      <p:bldP spid="17" grpId="0" animBg="1"/>
      <p:bldP spid="18" grpId="0"/>
      <p:bldP spid="20" grpId="0"/>
      <p:bldP spid="21" grpId="0"/>
      <p:bldP spid="22" grpId="0"/>
      <p:bldP spid="23" grpId="0"/>
      <p:bldP spid="24" grpId="0"/>
      <p:bldP spid="25" grpId="0" animBg="1"/>
      <p:bldP spid="26" grpId="0"/>
      <p:bldP spid="28" grpId="0" animBg="1"/>
      <p:bldP spid="29" grpId="0" animBg="1"/>
      <p:bldP spid="30" grpId="0" animBg="1"/>
      <p:bldP spid="31" grpId="0"/>
      <p:bldP spid="32" grpId="0"/>
      <p:bldP spid="33" grpId="0"/>
      <p:bldP spid="37" grpId="0"/>
      <p:bldP spid="11" grpId="0"/>
      <p:bldP spid="38" grpId="0" animBg="1"/>
      <p:bldP spid="38" grpId="1" animBg="1"/>
      <p:bldP spid="40" grpId="0" animBg="1"/>
      <p:bldP spid="40" grpId="1" animBg="1"/>
      <p:bldP spid="41" grpId="0" animBg="1"/>
      <p:bldP spid="41" grpId="1" animBg="1"/>
      <p:bldP spid="41" grpId="2" animBg="1"/>
      <p:bldP spid="41" grpId="3" animBg="1"/>
      <p:bldP spid="42" grpId="0" animBg="1"/>
      <p:bldP spid="42" grpId="1" animBg="1"/>
      <p:bldP spid="43" grpId="0" animBg="1"/>
      <p:bldP spid="43" grpId="1" animBg="1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3816424" cy="4853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need to be able to solve differential equations by separation of variables, and sketch families of solution curves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anose="030F0702030302020204" pitchFamily="66" charset="0"/>
              </a:rPr>
              <a:t>Find the general solution of the differential equation:</a:t>
            </a: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anose="030F0702030302020204" pitchFamily="66" charset="0"/>
              </a:rPr>
              <a:t>Then sketch members of the family of solution curves represented by the general solution.</a:t>
            </a: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algn="ctr">
              <a:buFont typeface="Wingdings"/>
              <a:buChar char="à"/>
            </a:pPr>
            <a:r>
              <a:rPr lang="en-GB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Now we have the equation we can sketch some examples from this ‘family’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43608" y="0"/>
                <a:ext cx="1218090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r>
                        <a:rPr lang="en-GB" sz="12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1200" b="0" i="1" smtClean="0">
                          <a:latin typeface="Cambria Math"/>
                        </a:rPr>
                        <m:t>𝑔</m:t>
                      </m:r>
                      <m:r>
                        <a:rPr lang="en-GB" sz="1200" b="0" i="1" smtClean="0">
                          <a:latin typeface="Cambria Math"/>
                        </a:rPr>
                        <m:t>(</m:t>
                      </m:r>
                      <m:r>
                        <a:rPr lang="en-GB" sz="1200" b="0" i="1" smtClean="0">
                          <a:latin typeface="Cambria Math"/>
                        </a:rPr>
                        <m:t>𝑦</m:t>
                      </m:r>
                      <m:r>
                        <a:rPr lang="en-GB" sz="1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0"/>
                <a:ext cx="1218090" cy="44294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843808" y="0"/>
                <a:ext cx="1745670" cy="57676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200" i="1">
                                  <a:latin typeface="Cambria Math"/>
                                </a:rPr>
                                <m:t>𝑔</m:t>
                              </m:r>
                              <m:r>
                                <a:rPr lang="en-GB" sz="12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GB" sz="12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GB" sz="1200" i="1"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  <m:r>
                        <a:rPr lang="en-GB" sz="1200" i="1" smtClean="0">
                          <a:latin typeface="Cambria Math"/>
                        </a:rPr>
                        <m:t>𝑑</m:t>
                      </m:r>
                      <m:r>
                        <a:rPr lang="en-GB" sz="1200" b="0" i="1" smtClean="0">
                          <a:latin typeface="Cambria Math"/>
                        </a:rPr>
                        <m:t>𝑦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GB" sz="1200" b="0" i="1" smtClean="0">
                          <a:latin typeface="Cambria Math"/>
                        </a:rPr>
                        <m:t>𝑑𝑥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0"/>
                <a:ext cx="1745670" cy="576761"/>
              </a:xfrm>
              <a:prstGeom prst="rect">
                <a:avLst/>
              </a:prstGeom>
              <a:blipFill>
                <a:blip r:embed="rId3"/>
                <a:stretch>
                  <a:fillRect l="-30345" t="-117172" r="-16897" b="-16565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>
            <a:off x="2339752" y="224644"/>
            <a:ext cx="4320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583668" y="3104964"/>
                <a:ext cx="1043619" cy="601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668" y="3104964"/>
                <a:ext cx="1043619" cy="6018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123935" y="1520788"/>
                <a:ext cx="1080120" cy="601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3935" y="1520788"/>
                <a:ext cx="1080120" cy="6018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680390" y="2277158"/>
                <a:ext cx="14401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=2</m:t>
                      </m:r>
                      <m:r>
                        <a:rPr lang="en-GB" sz="16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390" y="2277158"/>
                <a:ext cx="1440160" cy="338554"/>
              </a:xfrm>
              <a:prstGeom prst="rect">
                <a:avLst/>
              </a:prstGeom>
              <a:blipFill>
                <a:blip r:embed="rId6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Arc 45"/>
          <p:cNvSpPr/>
          <p:nvPr/>
        </p:nvSpPr>
        <p:spPr>
          <a:xfrm>
            <a:off x="6312067" y="1844824"/>
            <a:ext cx="360040" cy="612068"/>
          </a:xfrm>
          <a:prstGeom prst="arc">
            <a:avLst>
              <a:gd name="adj1" fmla="val 16200000"/>
              <a:gd name="adj2" fmla="val 537182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6624228" y="1844824"/>
            <a:ext cx="1332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The original equation…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6444208" y="2852936"/>
            <a:ext cx="0" cy="34923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 flipV="1">
            <a:off x="6534218" y="2906942"/>
            <a:ext cx="0" cy="34923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293922" y="2624446"/>
            <a:ext cx="264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anose="030F0702030302020204" pitchFamily="66" charset="0"/>
              </a:rPr>
              <a:t>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263248" y="4534393"/>
            <a:ext cx="276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5940152" y="4149080"/>
            <a:ext cx="1008112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>
            <a:off x="5652120" y="3861048"/>
            <a:ext cx="1584176" cy="15841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5004048" y="3176972"/>
            <a:ext cx="2916324" cy="29163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>
            <a:off x="6156176" y="4365104"/>
            <a:ext cx="57606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6372200" y="414908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372200" y="3897052"/>
            <a:ext cx="315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372200" y="3609020"/>
            <a:ext cx="315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408204" y="2924944"/>
            <a:ext cx="315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19872" y="5697252"/>
            <a:ext cx="2088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These curves correspond to C = 0.5, 2, 4.5 and 18 respectively (as the equation has 2C in it!)</a:t>
            </a:r>
          </a:p>
        </p:txBody>
      </p:sp>
      <p:sp>
        <p:nvSpPr>
          <p:cNvPr id="28" name="Rectangle 2">
            <a:extLst>
              <a:ext uri="{FF2B5EF4-FFF2-40B4-BE49-F238E27FC236}">
                <a16:creationId xmlns:a16="http://schemas.microsoft.com/office/drawing/2014/main" id="{7104692A-27EF-4509-9851-0B6581C195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3600" dirty="0">
                <a:latin typeface="Comic Sans MS" pitchFamily="66" charset="0"/>
              </a:rPr>
              <a:t>Methods in Differential Equations</a:t>
            </a:r>
          </a:p>
        </p:txBody>
      </p:sp>
      <p:sp>
        <p:nvSpPr>
          <p:cNvPr id="33" name="テキスト ボックス 3">
            <a:extLst>
              <a:ext uri="{FF2B5EF4-FFF2-40B4-BE49-F238E27FC236}">
                <a16:creationId xmlns:a16="http://schemas.microsoft.com/office/drawing/2014/main" id="{E90ACAC2-3B0E-490F-A2CA-B4B8394B7750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7A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50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6" grpId="0" animBg="1"/>
      <p:bldP spid="34" grpId="0" animBg="1"/>
      <p:bldP spid="35" grpId="0" animBg="1"/>
      <p:bldP spid="36" grpId="0" animBg="1"/>
      <p:bldP spid="7" grpId="0"/>
      <p:bldP spid="38" grpId="0"/>
      <p:bldP spid="40" grpId="0"/>
      <p:bldP spid="58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3816424" cy="4853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need to be able to solve differential equations by separation of variables, and sketch families of solution curves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anose="030F0702030302020204" pitchFamily="66" charset="0"/>
              </a:rPr>
              <a:t>Find the general solution of the differential equation:</a:t>
            </a: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anose="030F0702030302020204" pitchFamily="66" charset="0"/>
              </a:rPr>
              <a:t>Then sketch members of the family of solution curves represented by the general solution.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43608" y="0"/>
                <a:ext cx="1218090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r>
                        <a:rPr lang="en-GB" sz="12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1200" b="0" i="1" smtClean="0">
                          <a:latin typeface="Cambria Math"/>
                        </a:rPr>
                        <m:t>𝑔</m:t>
                      </m:r>
                      <m:r>
                        <a:rPr lang="en-GB" sz="1200" b="0" i="1" smtClean="0">
                          <a:latin typeface="Cambria Math"/>
                        </a:rPr>
                        <m:t>(</m:t>
                      </m:r>
                      <m:r>
                        <a:rPr lang="en-GB" sz="1200" b="0" i="1" smtClean="0">
                          <a:latin typeface="Cambria Math"/>
                        </a:rPr>
                        <m:t>𝑦</m:t>
                      </m:r>
                      <m:r>
                        <a:rPr lang="en-GB" sz="1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0"/>
                <a:ext cx="1218090" cy="44294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843808" y="0"/>
                <a:ext cx="1745670" cy="57676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200" i="1">
                                  <a:latin typeface="Cambria Math"/>
                                </a:rPr>
                                <m:t>𝑔</m:t>
                              </m:r>
                              <m:r>
                                <a:rPr lang="en-GB" sz="12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GB" sz="12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GB" sz="1200" i="1"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  <m:r>
                        <a:rPr lang="en-GB" sz="1200" i="1" smtClean="0">
                          <a:latin typeface="Cambria Math"/>
                        </a:rPr>
                        <m:t>𝑑</m:t>
                      </m:r>
                      <m:r>
                        <a:rPr lang="en-GB" sz="1200" b="0" i="1" smtClean="0">
                          <a:latin typeface="Cambria Math"/>
                        </a:rPr>
                        <m:t>𝑦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GB" sz="1200" b="0" i="1" smtClean="0">
                          <a:latin typeface="Cambria Math"/>
                        </a:rPr>
                        <m:t>𝑑𝑥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0"/>
                <a:ext cx="1745670" cy="576761"/>
              </a:xfrm>
              <a:prstGeom prst="rect">
                <a:avLst/>
              </a:prstGeom>
              <a:blipFill>
                <a:blip r:embed="rId3"/>
                <a:stretch>
                  <a:fillRect l="-30345" t="-117172" r="-16897" b="-16565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>
            <a:off x="2339752" y="224644"/>
            <a:ext cx="4320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583668" y="3104964"/>
                <a:ext cx="1043619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668" y="3104964"/>
                <a:ext cx="1043619" cy="5598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112060" y="1448780"/>
                <a:ext cx="936090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060" y="1448780"/>
                <a:ext cx="936090" cy="501356"/>
              </a:xfrm>
              <a:prstGeom prst="rect">
                <a:avLst/>
              </a:prstGeom>
              <a:blipFill>
                <a:blip r:embed="rId5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932040" y="2096852"/>
                <a:ext cx="1404156" cy="533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𝑦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 </m:t>
                      </m:r>
                      <m:r>
                        <a:rPr lang="en-GB" sz="1400" i="1" smtClean="0">
                          <a:latin typeface="Cambria Math"/>
                        </a:rPr>
                        <m:t>𝑑</m:t>
                      </m:r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</a:rPr>
                        <m:t>𝑑𝑥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2096852"/>
                <a:ext cx="1404156" cy="533864"/>
              </a:xfrm>
              <a:prstGeom prst="rect">
                <a:avLst/>
              </a:prstGeom>
              <a:blipFill>
                <a:blip r:embed="rId6"/>
                <a:stretch>
                  <a:fillRect b="-11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716016" y="2816932"/>
                <a:ext cx="1836204" cy="657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</a:rPr>
                                <m:t>𝑦</m:t>
                              </m:r>
                            </m:den>
                          </m:f>
                          <m:r>
                            <a:rPr lang="en-GB" sz="1400" i="1">
                              <a:latin typeface="Cambria Math"/>
                            </a:rPr>
                            <m:t> </m:t>
                          </m:r>
                          <m:r>
                            <a:rPr lang="en-GB" sz="1400" i="1">
                              <a:latin typeface="Cambria Math"/>
                            </a:rPr>
                            <m:t>𝑑𝑦</m:t>
                          </m:r>
                        </m:e>
                      </m:nary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1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400" i="1">
                                  <a:latin typeface="Cambria Math"/>
                                </a:rPr>
                                <m:t>𝑥</m:t>
                              </m:r>
                            </m:den>
                          </m:f>
                          <m:r>
                            <a:rPr lang="en-GB" sz="1400" i="1">
                              <a:latin typeface="Cambria Math"/>
                            </a:rPr>
                            <m:t> </m:t>
                          </m:r>
                          <m:r>
                            <a:rPr lang="en-GB" sz="1400" i="1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2816932"/>
                <a:ext cx="1836204" cy="6574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896036" y="3573016"/>
                <a:ext cx="17641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𝑙𝑛𝑦</m:t>
                      </m:r>
                      <m:r>
                        <a:rPr lang="en-GB" sz="1400" b="0" i="1" smtClean="0">
                          <a:latin typeface="Cambria Math"/>
                        </a:rPr>
                        <m:t>=−</m:t>
                      </m:r>
                      <m:r>
                        <a:rPr lang="en-GB" sz="1400" b="0" i="1" smtClean="0">
                          <a:latin typeface="Cambria Math"/>
                        </a:rPr>
                        <m:t>𝑙𝑛𝑥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036" y="3573016"/>
                <a:ext cx="1764196" cy="307777"/>
              </a:xfrm>
              <a:prstGeom prst="rect">
                <a:avLst/>
              </a:prstGeom>
              <a:blipFill>
                <a:blip r:embed="rId8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535996" y="4041068"/>
                <a:ext cx="14401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𝑙𝑛𝑦</m:t>
                      </m:r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r>
                        <a:rPr lang="en-GB" sz="1400" b="0" i="1" smtClean="0">
                          <a:latin typeface="Cambria Math"/>
                        </a:rPr>
                        <m:t>𝑙𝑛𝑥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996" y="4041068"/>
                <a:ext cx="1440160" cy="307777"/>
              </a:xfrm>
              <a:prstGeom prst="rect">
                <a:avLst/>
              </a:prstGeom>
              <a:blipFill>
                <a:blip r:embed="rId9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932040" y="4473116"/>
                <a:ext cx="10081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𝑙𝑛𝑥𝑦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4473116"/>
                <a:ext cx="1008112" cy="307777"/>
              </a:xfrm>
              <a:prstGeom prst="rect">
                <a:avLst/>
              </a:prstGeom>
              <a:blipFill>
                <a:blip r:embed="rId10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004048" y="4941168"/>
                <a:ext cx="1008112" cy="308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𝑥𝑦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𝐶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4941168"/>
                <a:ext cx="1008112" cy="308418"/>
              </a:xfrm>
              <a:prstGeom prst="rect">
                <a:avLst/>
              </a:prstGeom>
              <a:blipFill>
                <a:blip r:embed="rId11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184068" y="5373216"/>
                <a:ext cx="1044116" cy="525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=±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sup>
                          </m:sSup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068" y="5373216"/>
                <a:ext cx="1044116" cy="52591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184068" y="6021288"/>
                <a:ext cx="1044116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=±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068" y="6021288"/>
                <a:ext cx="1044116" cy="49705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/>
          <p:cNvSpPr/>
          <p:nvPr/>
        </p:nvSpPr>
        <p:spPr>
          <a:xfrm>
            <a:off x="6120172" y="1736812"/>
            <a:ext cx="360040" cy="612068"/>
          </a:xfrm>
          <a:prstGeom prst="arc">
            <a:avLst>
              <a:gd name="adj1" fmla="val 16200000"/>
              <a:gd name="adj2" fmla="val 537182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4" name="TextBox 23"/>
          <p:cNvSpPr txBox="1"/>
          <p:nvPr/>
        </p:nvSpPr>
        <p:spPr>
          <a:xfrm>
            <a:off x="6444208" y="1808820"/>
            <a:ext cx="1260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Divide by y, multiply by dx</a:t>
            </a:r>
          </a:p>
        </p:txBody>
      </p:sp>
      <p:sp>
        <p:nvSpPr>
          <p:cNvPr id="25" name="Arc 24"/>
          <p:cNvSpPr/>
          <p:nvPr/>
        </p:nvSpPr>
        <p:spPr>
          <a:xfrm>
            <a:off x="6336196" y="2384884"/>
            <a:ext cx="360040" cy="720080"/>
          </a:xfrm>
          <a:prstGeom prst="arc">
            <a:avLst>
              <a:gd name="adj1" fmla="val 16200000"/>
              <a:gd name="adj2" fmla="val 537182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6" name="Arc 25"/>
          <p:cNvSpPr/>
          <p:nvPr/>
        </p:nvSpPr>
        <p:spPr>
          <a:xfrm>
            <a:off x="6336196" y="3140968"/>
            <a:ext cx="360040" cy="612068"/>
          </a:xfrm>
          <a:prstGeom prst="arc">
            <a:avLst>
              <a:gd name="adj1" fmla="val 16200000"/>
              <a:gd name="adj2" fmla="val 537182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7" name="Arc 26"/>
          <p:cNvSpPr/>
          <p:nvPr/>
        </p:nvSpPr>
        <p:spPr>
          <a:xfrm>
            <a:off x="6300192" y="3789040"/>
            <a:ext cx="360040" cy="432048"/>
          </a:xfrm>
          <a:prstGeom prst="arc">
            <a:avLst>
              <a:gd name="adj1" fmla="val 16200000"/>
              <a:gd name="adj2" fmla="val 537182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8" name="Arc 27"/>
          <p:cNvSpPr/>
          <p:nvPr/>
        </p:nvSpPr>
        <p:spPr>
          <a:xfrm>
            <a:off x="5724128" y="4221088"/>
            <a:ext cx="360040" cy="432048"/>
          </a:xfrm>
          <a:prstGeom prst="arc">
            <a:avLst>
              <a:gd name="adj1" fmla="val 16200000"/>
              <a:gd name="adj2" fmla="val 537182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c 28"/>
          <p:cNvSpPr/>
          <p:nvPr/>
        </p:nvSpPr>
        <p:spPr>
          <a:xfrm>
            <a:off x="5868144" y="4689140"/>
            <a:ext cx="360040" cy="432048"/>
          </a:xfrm>
          <a:prstGeom prst="arc">
            <a:avLst>
              <a:gd name="adj1" fmla="val 16200000"/>
              <a:gd name="adj2" fmla="val 537182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c 29"/>
          <p:cNvSpPr/>
          <p:nvPr/>
        </p:nvSpPr>
        <p:spPr>
          <a:xfrm>
            <a:off x="6012160" y="5193196"/>
            <a:ext cx="360040" cy="504056"/>
          </a:xfrm>
          <a:prstGeom prst="arc">
            <a:avLst>
              <a:gd name="adj1" fmla="val 16200000"/>
              <a:gd name="adj2" fmla="val 537182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31" name="Arc 30"/>
          <p:cNvSpPr/>
          <p:nvPr/>
        </p:nvSpPr>
        <p:spPr>
          <a:xfrm>
            <a:off x="6048164" y="5733256"/>
            <a:ext cx="360040" cy="576064"/>
          </a:xfrm>
          <a:prstGeom prst="arc">
            <a:avLst>
              <a:gd name="adj1" fmla="val 16200000"/>
              <a:gd name="adj2" fmla="val 537182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6660232" y="2492896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Integrate each side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660232" y="3176972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 the integrals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552220" y="3861048"/>
            <a:ext cx="8990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Add </a:t>
            </a:r>
            <a:r>
              <a:rPr lang="en-GB" sz="1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lnx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84168" y="4293096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Use the multiplication law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228184" y="4581128"/>
            <a:ext cx="2915816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Take exponentials of each side (cancels the ‘</a:t>
            </a:r>
            <a:r>
              <a:rPr lang="en-GB" sz="1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ln</a:t>
            </a:r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’ – we will explain the modulus in a moment!)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300192" y="5121188"/>
            <a:ext cx="2843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Divide by x (remember the modulus gives a positive or negative possibility)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552220" y="5805264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Replace </a:t>
            </a:r>
            <a:r>
              <a:rPr lang="en-GB" sz="1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en-GB" sz="1200" baseline="30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 with ‘A’ as </a:t>
            </a:r>
            <a:r>
              <a:rPr lang="en-GB" sz="1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en-GB" sz="1200" baseline="30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 is just a constant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391980" y="5229200"/>
            <a:ext cx="900100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1520" y="4653136"/>
            <a:ext cx="45365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This step is common – </a:t>
            </a:r>
            <a:r>
              <a:rPr lang="en-GB" sz="1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ie</a:t>
            </a:r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) the replacing of a constant involving several letters with a single, different letter</a:t>
            </a:r>
          </a:p>
          <a:p>
            <a:pPr algn="ctr"/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 algn="ctr">
              <a:buFont typeface="Wingdings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Make sure it is clear when you do this!</a:t>
            </a:r>
          </a:p>
          <a:p>
            <a:pPr marL="285750" indent="-285750" algn="ctr">
              <a:buFont typeface="Wingdings"/>
              <a:buChar char="à"/>
            </a:pP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Remember you cannot replace a ‘variable’ term such as ‘x’ in this way! 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644446BE-7896-4FDB-B6AC-D86AC6C8D5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3600" dirty="0">
                <a:latin typeface="Comic Sans MS" pitchFamily="66" charset="0"/>
              </a:rPr>
              <a:t>Methods in Differential Equations</a:t>
            </a:r>
          </a:p>
        </p:txBody>
      </p:sp>
      <p:sp>
        <p:nvSpPr>
          <p:cNvPr id="40" name="テキスト ボックス 3">
            <a:extLst>
              <a:ext uri="{FF2B5EF4-FFF2-40B4-BE49-F238E27FC236}">
                <a16:creationId xmlns:a16="http://schemas.microsoft.com/office/drawing/2014/main" id="{B4FEB681-6C66-4446-8A1A-4F68E6FAA5E8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7A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24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" grpId="0"/>
      <p:bldP spid="11" grpId="0"/>
      <p:bldP spid="12" grpId="0"/>
      <p:bldP spid="13" grpId="0"/>
      <p:bldP spid="16" grpId="0"/>
      <p:bldP spid="19" grpId="0"/>
      <p:bldP spid="20" grpId="0"/>
      <p:bldP spid="21" grpId="0"/>
      <p:bldP spid="22" grpId="0"/>
      <p:bldP spid="23" grpId="0" animBg="1"/>
      <p:bldP spid="24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3816424" cy="4853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need to be able to solve differential equations by separation of variables, and sketch families of solution curves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anose="030F0702030302020204" pitchFamily="66" charset="0"/>
              </a:rPr>
              <a:t>Find the general solution of the differential equation:</a:t>
            </a: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400" dirty="0">
                <a:latin typeface="Comic Sans MS" panose="030F0702030302020204" pitchFamily="66" charset="0"/>
              </a:rPr>
              <a:t>Then sketch members of the family of solution curves represented by the general solution.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 Both possibilities differentiate to give us the original function, so therefore we need to include the modulus or we would lose an answer!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43608" y="0"/>
                <a:ext cx="1218090" cy="44294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r>
                        <a:rPr lang="en-GB" sz="12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1200" b="0" i="1" smtClean="0">
                          <a:latin typeface="Cambria Math"/>
                        </a:rPr>
                        <m:t>𝑔</m:t>
                      </m:r>
                      <m:r>
                        <a:rPr lang="en-GB" sz="1200" b="0" i="1" smtClean="0">
                          <a:latin typeface="Cambria Math"/>
                        </a:rPr>
                        <m:t>(</m:t>
                      </m:r>
                      <m:r>
                        <a:rPr lang="en-GB" sz="1200" b="0" i="1" smtClean="0">
                          <a:latin typeface="Cambria Math"/>
                        </a:rPr>
                        <m:t>𝑦</m:t>
                      </m:r>
                      <m:r>
                        <a:rPr lang="en-GB" sz="1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0"/>
                <a:ext cx="1218090" cy="44294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843808" y="0"/>
                <a:ext cx="1745670" cy="57676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200" i="1">
                                  <a:latin typeface="Cambria Math"/>
                                </a:rPr>
                                <m:t>𝑔</m:t>
                              </m:r>
                              <m:r>
                                <a:rPr lang="en-GB" sz="12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GB" sz="12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GB" sz="1200" i="1"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  <m:r>
                        <a:rPr lang="en-GB" sz="1200" i="1" smtClean="0">
                          <a:latin typeface="Cambria Math"/>
                        </a:rPr>
                        <m:t>𝑑</m:t>
                      </m:r>
                      <m:r>
                        <a:rPr lang="en-GB" sz="1200" b="0" i="1" smtClean="0">
                          <a:latin typeface="Cambria Math"/>
                        </a:rPr>
                        <m:t>𝑦</m:t>
                      </m:r>
                      <m:r>
                        <a:rPr lang="en-GB" sz="12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200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GB" sz="1200" b="0" i="1" smtClean="0">
                          <a:latin typeface="Cambria Math"/>
                        </a:rPr>
                        <m:t>𝑑𝑥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0"/>
                <a:ext cx="1745670" cy="576761"/>
              </a:xfrm>
              <a:prstGeom prst="rect">
                <a:avLst/>
              </a:prstGeom>
              <a:blipFill>
                <a:blip r:embed="rId3"/>
                <a:stretch>
                  <a:fillRect l="-30345" t="-117172" r="-16897" b="-16565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>
            <a:off x="2339752" y="224644"/>
            <a:ext cx="43204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583668" y="3104964"/>
                <a:ext cx="1043619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668" y="3104964"/>
                <a:ext cx="1043619" cy="5598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586145" y="2396981"/>
                <a:ext cx="1044116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=±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6145" y="2396981"/>
                <a:ext cx="1044116" cy="4970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608004" y="2132856"/>
            <a:ext cx="3852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Why did we have to include a modulus here?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644008" y="1268760"/>
                <a:ext cx="10081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𝑙𝑛𝑥𝑦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1268760"/>
                <a:ext cx="1008112" cy="307777"/>
              </a:xfrm>
              <a:prstGeom prst="rect">
                <a:avLst/>
              </a:prstGeom>
              <a:blipFill>
                <a:blip r:embed="rId6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716016" y="1736812"/>
                <a:ext cx="1008112" cy="308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𝑥𝑦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𝐶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1736812"/>
                <a:ext cx="1008112" cy="308418"/>
              </a:xfrm>
              <a:prstGeom prst="rect">
                <a:avLst/>
              </a:prstGeom>
              <a:blipFill>
                <a:blip r:embed="rId7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Arc 40"/>
          <p:cNvSpPr/>
          <p:nvPr/>
        </p:nvSpPr>
        <p:spPr>
          <a:xfrm>
            <a:off x="5580112" y="1484784"/>
            <a:ext cx="360040" cy="432048"/>
          </a:xfrm>
          <a:prstGeom prst="arc">
            <a:avLst>
              <a:gd name="adj1" fmla="val 16200000"/>
              <a:gd name="adj2" fmla="val 537182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5976156" y="1556792"/>
            <a:ext cx="2412268" cy="27699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Take exponentials of each side 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6480212" y="2672916"/>
            <a:ext cx="1116124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067944" y="2420888"/>
            <a:ext cx="2412268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This is the equation we ended up with when using the modulus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923928" y="3320988"/>
                <a:ext cx="1044116" cy="514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𝐴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3320988"/>
                <a:ext cx="1044116" cy="5142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067944" y="3897052"/>
                <a:ext cx="104411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3897052"/>
                <a:ext cx="1044116" cy="307777"/>
              </a:xfrm>
              <a:prstGeom prst="rect">
                <a:avLst/>
              </a:prstGeom>
              <a:blipFill>
                <a:blip r:embed="rId9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995936" y="4293096"/>
                <a:ext cx="1224136" cy="501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=−</m:t>
                      </m:r>
                      <m:r>
                        <a:rPr lang="en-US" sz="1400" b="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4293096"/>
                <a:ext cx="1224136" cy="501356"/>
              </a:xfrm>
              <a:prstGeom prst="rect">
                <a:avLst/>
              </a:prstGeom>
              <a:blipFill>
                <a:blip r:embed="rId10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959932" y="4869160"/>
                <a:ext cx="1584176" cy="501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=−(</m:t>
                      </m:r>
                      <m:r>
                        <a:rPr lang="en-US" sz="1400" b="0" i="1" smtClean="0">
                          <a:latin typeface="Cambria Math"/>
                        </a:rPr>
                        <m:t>𝑥𝑦</m:t>
                      </m:r>
                      <m:r>
                        <a:rPr lang="en-US" sz="1400" b="0" i="1" smtClean="0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932" y="4869160"/>
                <a:ext cx="1584176" cy="501356"/>
              </a:xfrm>
              <a:prstGeom prst="rect">
                <a:avLst/>
              </a:prstGeom>
              <a:blipFill>
                <a:blip r:embed="rId11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851920" y="5373216"/>
                <a:ext cx="1584176" cy="501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=−</m:t>
                      </m:r>
                      <m:r>
                        <a:rPr lang="en-US" sz="1400" b="0" i="1" smtClean="0">
                          <a:latin typeface="Cambria Math"/>
                        </a:rPr>
                        <m:t>𝑦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5373216"/>
                <a:ext cx="1584176" cy="501356"/>
              </a:xfrm>
              <a:prstGeom prst="rect">
                <a:avLst/>
              </a:prstGeom>
              <a:blipFill>
                <a:blip r:embed="rId12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851920" y="5877272"/>
                <a:ext cx="1332148" cy="515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5877272"/>
                <a:ext cx="1332148" cy="5156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408204" y="3320988"/>
                <a:ext cx="1044116" cy="514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US" sz="14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𝐴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8204" y="3320988"/>
                <a:ext cx="1044116" cy="5142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516216" y="3897052"/>
                <a:ext cx="11161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  <m:r>
                        <a:rPr lang="en-US" sz="1400" b="0" i="1" smtClean="0">
                          <a:latin typeface="Cambria Math"/>
                        </a:rPr>
                        <m:t>=−</m:t>
                      </m:r>
                      <m:r>
                        <a:rPr lang="en-US" sz="1400" b="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3897052"/>
                <a:ext cx="1116124" cy="307777"/>
              </a:xfrm>
              <a:prstGeom prst="rect">
                <a:avLst/>
              </a:prstGeom>
              <a:blipFill>
                <a:blip r:embed="rId15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336196" y="4293096"/>
                <a:ext cx="1296144" cy="501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196" y="4293096"/>
                <a:ext cx="1296144" cy="501356"/>
              </a:xfrm>
              <a:prstGeom prst="rect">
                <a:avLst/>
              </a:prstGeom>
              <a:blipFill>
                <a:blip r:embed="rId16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372200" y="4869160"/>
                <a:ext cx="1584176" cy="501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=(−</m:t>
                      </m:r>
                      <m:r>
                        <a:rPr lang="en-US" sz="1400" b="0" i="1" smtClean="0">
                          <a:latin typeface="Cambria Math"/>
                        </a:rPr>
                        <m:t>𝑥𝑦</m:t>
                      </m:r>
                      <m:r>
                        <a:rPr lang="en-US" sz="1400" b="0" i="1" smtClean="0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4869160"/>
                <a:ext cx="1584176" cy="501356"/>
              </a:xfrm>
              <a:prstGeom prst="rect">
                <a:avLst/>
              </a:prstGeom>
              <a:blipFill>
                <a:blip r:embed="rId17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264188" y="5373216"/>
                <a:ext cx="1584176" cy="501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=−</m:t>
                      </m:r>
                      <m:r>
                        <a:rPr lang="en-US" sz="1400" b="0" i="1" smtClean="0">
                          <a:latin typeface="Cambria Math"/>
                        </a:rPr>
                        <m:t>𝑦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4188" y="5373216"/>
                <a:ext cx="1584176" cy="501356"/>
              </a:xfrm>
              <a:prstGeom prst="rect">
                <a:avLst/>
              </a:prstGeom>
              <a:blipFill>
                <a:blip r:embed="rId18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264188" y="5877272"/>
                <a:ext cx="1332148" cy="515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4188" y="5877272"/>
                <a:ext cx="1332148" cy="5156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Arc 58"/>
          <p:cNvSpPr/>
          <p:nvPr/>
        </p:nvSpPr>
        <p:spPr>
          <a:xfrm>
            <a:off x="4860032" y="3609020"/>
            <a:ext cx="360040" cy="432048"/>
          </a:xfrm>
          <a:prstGeom prst="arc">
            <a:avLst>
              <a:gd name="adj1" fmla="val 16200000"/>
              <a:gd name="adj2" fmla="val 537182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TextBox 59"/>
          <p:cNvSpPr txBox="1"/>
          <p:nvPr/>
        </p:nvSpPr>
        <p:spPr>
          <a:xfrm>
            <a:off x="5148064" y="3681028"/>
            <a:ext cx="900100" cy="2880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Rewrite</a:t>
            </a:r>
          </a:p>
        </p:txBody>
      </p:sp>
      <p:sp>
        <p:nvSpPr>
          <p:cNvPr id="61" name="Arc 60"/>
          <p:cNvSpPr/>
          <p:nvPr/>
        </p:nvSpPr>
        <p:spPr>
          <a:xfrm>
            <a:off x="4968044" y="4113076"/>
            <a:ext cx="360040" cy="432048"/>
          </a:xfrm>
          <a:prstGeom prst="arc">
            <a:avLst>
              <a:gd name="adj1" fmla="val 16200000"/>
              <a:gd name="adj2" fmla="val 537182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Arc 61"/>
          <p:cNvSpPr/>
          <p:nvPr/>
        </p:nvSpPr>
        <p:spPr>
          <a:xfrm>
            <a:off x="5184068" y="4545124"/>
            <a:ext cx="324036" cy="576064"/>
          </a:xfrm>
          <a:prstGeom prst="arc">
            <a:avLst>
              <a:gd name="adj1" fmla="val 16200000"/>
              <a:gd name="adj2" fmla="val 537182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extBox 62"/>
          <p:cNvSpPr txBox="1"/>
          <p:nvPr/>
        </p:nvSpPr>
        <p:spPr>
          <a:xfrm>
            <a:off x="5400092" y="4581128"/>
            <a:ext cx="1188132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If y = </a:t>
            </a:r>
            <a:r>
              <a:rPr lang="en-GB" sz="12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/</a:t>
            </a:r>
            <a:r>
              <a:rPr lang="en-GB" sz="12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x</a:t>
            </a:r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,</a:t>
            </a:r>
          </a:p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A = </a:t>
            </a:r>
            <a:r>
              <a:rPr lang="en-GB" sz="1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xy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4" name="Arc 63"/>
          <p:cNvSpPr/>
          <p:nvPr/>
        </p:nvSpPr>
        <p:spPr>
          <a:xfrm>
            <a:off x="5076056" y="5193196"/>
            <a:ext cx="360040" cy="504056"/>
          </a:xfrm>
          <a:prstGeom prst="arc">
            <a:avLst>
              <a:gd name="adj1" fmla="val 16200000"/>
              <a:gd name="adj2" fmla="val 537182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Arc 64"/>
          <p:cNvSpPr/>
          <p:nvPr/>
        </p:nvSpPr>
        <p:spPr>
          <a:xfrm>
            <a:off x="4968044" y="5697252"/>
            <a:ext cx="360040" cy="432048"/>
          </a:xfrm>
          <a:prstGeom prst="arc">
            <a:avLst>
              <a:gd name="adj1" fmla="val 16200000"/>
              <a:gd name="adj2" fmla="val 537182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TextBox 65"/>
          <p:cNvSpPr txBox="1"/>
          <p:nvPr/>
        </p:nvSpPr>
        <p:spPr>
          <a:xfrm>
            <a:off x="5256076" y="4149080"/>
            <a:ext cx="1188132" cy="27699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Differentiate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400092" y="5301208"/>
            <a:ext cx="972108" cy="27699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Group x’s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220072" y="5805264"/>
            <a:ext cx="972108" cy="27699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Rewrite</a:t>
            </a:r>
          </a:p>
        </p:txBody>
      </p:sp>
      <p:sp>
        <p:nvSpPr>
          <p:cNvPr id="69" name="Arc 68"/>
          <p:cNvSpPr/>
          <p:nvPr/>
        </p:nvSpPr>
        <p:spPr>
          <a:xfrm>
            <a:off x="7380312" y="3609020"/>
            <a:ext cx="360040" cy="432048"/>
          </a:xfrm>
          <a:prstGeom prst="arc">
            <a:avLst>
              <a:gd name="adj1" fmla="val 16200000"/>
              <a:gd name="adj2" fmla="val 537182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TextBox 69"/>
          <p:cNvSpPr txBox="1"/>
          <p:nvPr/>
        </p:nvSpPr>
        <p:spPr>
          <a:xfrm>
            <a:off x="7668344" y="3681028"/>
            <a:ext cx="900100" cy="2880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Rewrite</a:t>
            </a:r>
          </a:p>
        </p:txBody>
      </p:sp>
      <p:sp>
        <p:nvSpPr>
          <p:cNvPr id="71" name="Arc 70"/>
          <p:cNvSpPr/>
          <p:nvPr/>
        </p:nvSpPr>
        <p:spPr>
          <a:xfrm>
            <a:off x="7344308" y="4113076"/>
            <a:ext cx="360040" cy="432048"/>
          </a:xfrm>
          <a:prstGeom prst="arc">
            <a:avLst>
              <a:gd name="adj1" fmla="val 16200000"/>
              <a:gd name="adj2" fmla="val 537182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Arc 71"/>
          <p:cNvSpPr/>
          <p:nvPr/>
        </p:nvSpPr>
        <p:spPr>
          <a:xfrm>
            <a:off x="7632340" y="4545124"/>
            <a:ext cx="324036" cy="576064"/>
          </a:xfrm>
          <a:prstGeom prst="arc">
            <a:avLst>
              <a:gd name="adj1" fmla="val 16200000"/>
              <a:gd name="adj2" fmla="val 537182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Arc 72"/>
          <p:cNvSpPr/>
          <p:nvPr/>
        </p:nvSpPr>
        <p:spPr>
          <a:xfrm>
            <a:off x="7524328" y="5193196"/>
            <a:ext cx="360040" cy="504056"/>
          </a:xfrm>
          <a:prstGeom prst="arc">
            <a:avLst>
              <a:gd name="adj1" fmla="val 16200000"/>
              <a:gd name="adj2" fmla="val 537182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Arc 73"/>
          <p:cNvSpPr/>
          <p:nvPr/>
        </p:nvSpPr>
        <p:spPr>
          <a:xfrm>
            <a:off x="7416316" y="5697252"/>
            <a:ext cx="360040" cy="432048"/>
          </a:xfrm>
          <a:prstGeom prst="arc">
            <a:avLst>
              <a:gd name="adj1" fmla="val 16200000"/>
              <a:gd name="adj2" fmla="val 537182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TextBox 74"/>
          <p:cNvSpPr txBox="1"/>
          <p:nvPr/>
        </p:nvSpPr>
        <p:spPr>
          <a:xfrm>
            <a:off x="7704348" y="4149080"/>
            <a:ext cx="1188132" cy="27699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Differentiate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812360" y="5301208"/>
            <a:ext cx="972108" cy="27699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Group x’s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812360" y="5805264"/>
            <a:ext cx="972108" cy="27699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Rewrite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848364" y="4581128"/>
            <a:ext cx="1188132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If y = -</a:t>
            </a:r>
            <a:r>
              <a:rPr lang="en-GB" sz="1200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/</a:t>
            </a:r>
            <a:r>
              <a:rPr lang="en-GB" sz="12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x</a:t>
            </a:r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,</a:t>
            </a:r>
          </a:p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A = -</a:t>
            </a:r>
            <a:r>
              <a:rPr lang="en-GB" sz="1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xy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608004" y="3068960"/>
            <a:ext cx="1080120" cy="27699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u="sng" dirty="0">
                <a:latin typeface="Comic Sans MS" panose="030F0702030302020204" pitchFamily="66" charset="0"/>
              </a:rPr>
              <a:t>If positive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984268" y="3068960"/>
            <a:ext cx="1080120" cy="27699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u="sng" dirty="0">
                <a:latin typeface="Comic Sans MS" panose="030F0702030302020204" pitchFamily="66" charset="0"/>
              </a:rPr>
              <a:t>If negative</a:t>
            </a:r>
          </a:p>
        </p:txBody>
      </p:sp>
      <p:sp>
        <p:nvSpPr>
          <p:cNvPr id="81" name="Rectangle 80"/>
          <p:cNvSpPr/>
          <p:nvPr/>
        </p:nvSpPr>
        <p:spPr>
          <a:xfrm>
            <a:off x="1619672" y="3104964"/>
            <a:ext cx="972108" cy="576064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tangle 81"/>
          <p:cNvSpPr/>
          <p:nvPr/>
        </p:nvSpPr>
        <p:spPr>
          <a:xfrm>
            <a:off x="4103948" y="5877272"/>
            <a:ext cx="828092" cy="576064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/>
          <p:cNvSpPr/>
          <p:nvPr/>
        </p:nvSpPr>
        <p:spPr>
          <a:xfrm>
            <a:off x="6516216" y="5877272"/>
            <a:ext cx="828092" cy="576064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ectangle 2">
            <a:extLst>
              <a:ext uri="{FF2B5EF4-FFF2-40B4-BE49-F238E27FC236}">
                <a16:creationId xmlns:a16="http://schemas.microsoft.com/office/drawing/2014/main" id="{4D930655-03F1-4830-B423-B2821973D3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1708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sz="3600" dirty="0">
                <a:latin typeface="Comic Sans MS" pitchFamily="66" charset="0"/>
              </a:rPr>
              <a:t>Methods in Differential Equations</a:t>
            </a:r>
          </a:p>
        </p:txBody>
      </p:sp>
      <p:sp>
        <p:nvSpPr>
          <p:cNvPr id="85" name="テキスト ボックス 3">
            <a:extLst>
              <a:ext uri="{FF2B5EF4-FFF2-40B4-BE49-F238E27FC236}">
                <a16:creationId xmlns:a16="http://schemas.microsoft.com/office/drawing/2014/main" id="{B98A29C0-6DF9-4FDB-8426-D1C571EDC13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7A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41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6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 animBg="1"/>
      <p:bldP spid="60" grpId="0"/>
      <p:bldP spid="61" grpId="0" animBg="1"/>
      <p:bldP spid="62" grpId="0" animBg="1"/>
      <p:bldP spid="63" grpId="0"/>
      <p:bldP spid="64" grpId="0" animBg="1"/>
      <p:bldP spid="65" grpId="0" animBg="1"/>
      <p:bldP spid="66" grpId="0"/>
      <p:bldP spid="67" grpId="0"/>
      <p:bldP spid="68" grpId="0"/>
      <p:bldP spid="69" grpId="0" animBg="1"/>
      <p:bldP spid="70" grpId="0"/>
      <p:bldP spid="71" grpId="0" animBg="1"/>
      <p:bldP spid="72" grpId="0" animBg="1"/>
      <p:bldP spid="73" grpId="0" animBg="1"/>
      <p:bldP spid="74" grpId="0" animBg="1"/>
      <p:bldP spid="75" grpId="0"/>
      <p:bldP spid="76" grpId="0"/>
      <p:bldP spid="77" grpId="0"/>
      <p:bldP spid="78" grpId="0"/>
      <p:bldP spid="79" grpId="0"/>
      <p:bldP spid="80" grpId="0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917</TotalTime>
  <Words>11657</Words>
  <Application>Microsoft Office PowerPoint</Application>
  <PresentationFormat>画面に合わせる (4:3)</PresentationFormat>
  <Paragraphs>1780</Paragraphs>
  <Slides>67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67</vt:i4>
      </vt:variant>
    </vt:vector>
  </HeadingPairs>
  <TitlesOfParts>
    <vt:vector size="76" baseType="lpstr">
      <vt:lpstr>Arial</vt:lpstr>
      <vt:lpstr>Arial Black</vt:lpstr>
      <vt:lpstr>Calibri</vt:lpstr>
      <vt:lpstr>Calibri Light</vt:lpstr>
      <vt:lpstr>Cambria Math</vt:lpstr>
      <vt:lpstr>Comic Sans MS</vt:lpstr>
      <vt:lpstr>French Script MT</vt:lpstr>
      <vt:lpstr>Wingdings</vt:lpstr>
      <vt:lpstr>Office テーマ</vt:lpstr>
      <vt:lpstr>PowerPoint プレゼンテーション</vt:lpstr>
      <vt:lpstr>Prior Knowledge Check</vt:lpstr>
      <vt:lpstr>PowerPoint プレゼンテーション</vt:lpstr>
      <vt:lpstr>Methods in Differential Equations</vt:lpstr>
      <vt:lpstr>Methods in Differential Equations</vt:lpstr>
      <vt:lpstr>Methods in Differential Equations</vt:lpstr>
      <vt:lpstr>Methods in Differential Equations</vt:lpstr>
      <vt:lpstr>Methods in Differential Equations</vt:lpstr>
      <vt:lpstr>Methods in Differential Equations</vt:lpstr>
      <vt:lpstr>Methods in Differential Equations</vt:lpstr>
      <vt:lpstr>Methods in Differential Equations</vt:lpstr>
      <vt:lpstr>Methods in Differential Equations</vt:lpstr>
      <vt:lpstr>Methods in Differential Equations</vt:lpstr>
      <vt:lpstr>Methods in Differential Equations</vt:lpstr>
      <vt:lpstr>Methods in Differential Equations</vt:lpstr>
      <vt:lpstr>Methods in Differential Equations</vt:lpstr>
      <vt:lpstr>Methods in Differential Equations</vt:lpstr>
      <vt:lpstr>Methods in Differential Equations</vt:lpstr>
      <vt:lpstr>Methods in Differential Equations</vt:lpstr>
      <vt:lpstr>Methods in Differential Equations</vt:lpstr>
      <vt:lpstr>Methods in Differential Equations</vt:lpstr>
      <vt:lpstr>Methods in Differential Equations</vt:lpstr>
      <vt:lpstr>Methods in Differential Equations</vt:lpstr>
      <vt:lpstr>Methods in Differential Equations</vt:lpstr>
      <vt:lpstr>Methods in Differential Equations</vt:lpstr>
      <vt:lpstr>PowerPoint プレゼンテーション</vt:lpstr>
      <vt:lpstr>Methods in Differential Equations</vt:lpstr>
      <vt:lpstr>Methods in Differential Equations</vt:lpstr>
      <vt:lpstr>Methods in Differential Equations</vt:lpstr>
      <vt:lpstr>Methods in Differential Equations</vt:lpstr>
      <vt:lpstr>Methods in Differential Equations</vt:lpstr>
      <vt:lpstr>Methods in Differential Equations</vt:lpstr>
      <vt:lpstr>Methods in Differential Equations</vt:lpstr>
      <vt:lpstr>Methods in Differential Equations</vt:lpstr>
      <vt:lpstr>Methods in Differential Equations</vt:lpstr>
      <vt:lpstr>Methods in Differential Equations</vt:lpstr>
      <vt:lpstr>Methods in Differential Equations</vt:lpstr>
      <vt:lpstr>Methods in Differential Equations</vt:lpstr>
      <vt:lpstr>Methods in Differential Equations</vt:lpstr>
      <vt:lpstr>Methods in Differential Equations</vt:lpstr>
      <vt:lpstr>PowerPoint プレゼンテーション</vt:lpstr>
      <vt:lpstr>Methods in Differential Equations</vt:lpstr>
      <vt:lpstr>Methods in Differential Equations</vt:lpstr>
      <vt:lpstr>Methods in Differential Equations</vt:lpstr>
      <vt:lpstr>Methods in Differential Equations</vt:lpstr>
      <vt:lpstr>Methods in Differential Equations</vt:lpstr>
      <vt:lpstr>Methods in Differential Equations</vt:lpstr>
      <vt:lpstr>Methods in Differential Equations</vt:lpstr>
      <vt:lpstr>Methods in Differential Equations</vt:lpstr>
      <vt:lpstr>Methods in Differential Equations</vt:lpstr>
      <vt:lpstr>Methods in Differential Equations</vt:lpstr>
      <vt:lpstr>Methods in Differential Equations</vt:lpstr>
      <vt:lpstr>Methods in Differential Equations</vt:lpstr>
      <vt:lpstr>Methods in Differential Equations</vt:lpstr>
      <vt:lpstr>Methods in Differential Equations</vt:lpstr>
      <vt:lpstr>Methods in Differential Equations</vt:lpstr>
      <vt:lpstr>Methods in Differential Equations</vt:lpstr>
      <vt:lpstr>Methods in Differential Equations</vt:lpstr>
      <vt:lpstr>PowerPoint プレゼンテーション</vt:lpstr>
      <vt:lpstr>Methods in Differential Equations</vt:lpstr>
      <vt:lpstr>Methods in Differential Equations</vt:lpstr>
      <vt:lpstr>Methods in Differential Equations</vt:lpstr>
      <vt:lpstr>Methods in Differential Equations</vt:lpstr>
      <vt:lpstr>Methods in Differential Equations</vt:lpstr>
      <vt:lpstr>Methods in Differential Equations</vt:lpstr>
      <vt:lpstr>Methods in Differential Equations</vt:lpstr>
      <vt:lpstr>Methods in Differential Equations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Mike Pye</dc:creator>
  <cp:lastModifiedBy>Mike Pye</cp:lastModifiedBy>
  <cp:revision>190</cp:revision>
  <cp:lastPrinted>2017-11-21T05:26:55Z</cp:lastPrinted>
  <dcterms:created xsi:type="dcterms:W3CDTF">2017-08-14T15:35:38Z</dcterms:created>
  <dcterms:modified xsi:type="dcterms:W3CDTF">2020-07-27T09:26:49Z</dcterms:modified>
</cp:coreProperties>
</file>