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ioOY6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7" r:id="rId2"/>
    <p:sldId id="280" r:id="rId3"/>
    <p:sldId id="281" r:id="rId4"/>
    <p:sldId id="282" r:id="rId5"/>
    <p:sldId id="283" r:id="rId6"/>
    <p:sldId id="284" r:id="rId7"/>
    <p:sldId id="291" r:id="rId8"/>
    <p:sldId id="292" r:id="rId9"/>
    <p:sldId id="29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94" r:id="rId25"/>
    <p:sldId id="295" r:id="rId26"/>
    <p:sldId id="296" r:id="rId27"/>
    <p:sldId id="297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1B4F4B-AD5C-41CB-BCFE-BD1DF0345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317B46-F8DC-445A-91A4-97C99F0A6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9F60-3C8F-4E32-AB51-FB682877AEB5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7E486D-2E95-45F8-A314-67FDCD992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D53E2-C490-42F0-8BD9-B9B97F550F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7D61-DB25-411E-96F6-B835AF85C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34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9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8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8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4BF88D98-4D86-4CCF-928D-DA1506C3CC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7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peat_font_awesome.svg" TargetMode="External"/><Relationship Id="rId2" Type="http://schemas.openxmlformats.org/officeDocument/2006/relationships/image" Target="../media/image8.png&amp;ehk=ioOY6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Fundamentals of programming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1A7A853-397C-41DC-AD8F-94356F1052C2}" type="slidenum">
              <a:rPr lang="en-GB" sz="3600" smtClean="0">
                <a:solidFill>
                  <a:schemeClr val="bg1"/>
                </a:solidFill>
              </a:rPr>
              <a:pPr algn="ctr"/>
              <a:t>1</a:t>
            </a:fld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08090"/>
            <a:ext cx="8825658" cy="164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Lesson 3: iteration and subroutines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/>
              <a:t>Use, understand and know how the following statement types can be combined in programs: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Definite Iteration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Indefinite iteration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Nested iteration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Procedures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45E0C-43B3-49CE-8873-4FB31E6A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What do these have in common?</a:t>
            </a:r>
          </a:p>
        </p:txBody>
      </p:sp>
      <p:pic>
        <p:nvPicPr>
          <p:cNvPr id="2050" name="Picture 2" descr="Image result for what is edge of tomorrow's age rating">
            <a:extLst>
              <a:ext uri="{FF2B5EF4-FFF2-40B4-BE49-F238E27FC236}">
                <a16:creationId xmlns:a16="http://schemas.microsoft.com/office/drawing/2014/main" xmlns="" id="{374A07AD-48C9-4F23-8191-39E80BD2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90500"/>
            <a:ext cx="3810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 sleep rave repeat">
            <a:extLst>
              <a:ext uri="{FF2B5EF4-FFF2-40B4-BE49-F238E27FC236}">
                <a16:creationId xmlns:a16="http://schemas.microsoft.com/office/drawing/2014/main" xmlns="" id="{CD9E0F16-1E5D-436C-8DEE-68A844F76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11000" r="10636" b="11000"/>
          <a:stretch/>
        </p:blipFill>
        <p:spPr bwMode="auto">
          <a:xfrm>
            <a:off x="1590675" y="3589866"/>
            <a:ext cx="2635253" cy="26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018A3A3-3D83-490D-AA47-4A2F6587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 a needle stuck on a record…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13E9FE-BBDB-4994-97B0-46A81707F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examples from the previous slide all have one thing in common – repetition!</a:t>
            </a:r>
          </a:p>
          <a:p>
            <a:r>
              <a:rPr lang="en-GB" dirty="0"/>
              <a:t>In Edge of Tomorrow, Tom Cruise plays Major Cage, who finds himself thrown into a time loop, in which he relives the same brutal fight -- and his death -- over and over again</a:t>
            </a:r>
          </a:p>
          <a:p>
            <a:r>
              <a:rPr lang="en-GB" dirty="0"/>
              <a:t>This repetition continues while the monster he fights is undefeated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DE08A5-2250-4B96-A8BE-E65F9A4D8E56}"/>
              </a:ext>
            </a:extLst>
          </p:cNvPr>
          <p:cNvSpPr/>
          <p:nvPr/>
        </p:nvSpPr>
        <p:spPr>
          <a:xfrm>
            <a:off x="6429375" y="5326854"/>
            <a:ext cx="5343525" cy="1300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In programming, we can represent this using indefinite iteration</a:t>
            </a:r>
          </a:p>
        </p:txBody>
      </p:sp>
    </p:spTree>
    <p:extLst>
      <p:ext uri="{BB962C8B-B14F-4D97-AF65-F5344CB8AC3E}">
        <p14:creationId xmlns:p14="http://schemas.microsoft.com/office/powerpoint/2010/main" val="22307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F1B5D-69EE-44DF-AC6F-26BB5C00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Looping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5BAD9-A8CB-4644-A242-846F29A5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5074396" cy="3662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Programming is fundamentally about using logic to solve a task</a:t>
            </a:r>
          </a:p>
          <a:p>
            <a:r>
              <a:rPr lang="en-GB" dirty="0"/>
              <a:t>Sometimes, a task is not solved in one go – it needs to be repeated until it is solved.</a:t>
            </a:r>
          </a:p>
          <a:p>
            <a:r>
              <a:rPr lang="en-GB" dirty="0"/>
              <a:t>Take, for example, getting a stain out of fabric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F595E17-8C1C-48E7-BD9D-4CF8B4720F64}"/>
              </a:ext>
            </a:extLst>
          </p:cNvPr>
          <p:cNvSpPr/>
          <p:nvPr/>
        </p:nvSpPr>
        <p:spPr>
          <a:xfrm>
            <a:off x="8215312" y="2500310"/>
            <a:ext cx="2828926" cy="1585916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6B1979-F6DC-4E8E-963D-24DE82A7979B}"/>
              </a:ext>
            </a:extLst>
          </p:cNvPr>
          <p:cNvSpPr/>
          <p:nvPr/>
        </p:nvSpPr>
        <p:spPr>
          <a:xfrm>
            <a:off x="8777351" y="2859077"/>
            <a:ext cx="17334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dirty="0">
                <a:solidFill>
                  <a:sysClr val="windowText" lastClr="000000"/>
                </a:solidFill>
              </a:rPr>
              <a:t>Is stain out </a:t>
            </a:r>
          </a:p>
          <a:p>
            <a:pPr algn="ctr"/>
            <a:r>
              <a:rPr lang="en-GB" sz="2600" dirty="0">
                <a:solidFill>
                  <a:sysClr val="windowText" lastClr="000000"/>
                </a:solidFill>
              </a:rPr>
              <a:t>of fabric?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577448-617D-406E-B0C4-7AAB8524CCD7}"/>
              </a:ext>
            </a:extLst>
          </p:cNvPr>
          <p:cNvSpPr/>
          <p:nvPr/>
        </p:nvSpPr>
        <p:spPr>
          <a:xfrm>
            <a:off x="8215312" y="4444993"/>
            <a:ext cx="2828926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Apply more detergent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48A6436-60B5-41FA-9E68-21BA8D234D0A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9629775" y="4086226"/>
            <a:ext cx="0" cy="358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1E303181-F8CE-457F-A8A2-7A8D5F9DE881}"/>
              </a:ext>
            </a:extLst>
          </p:cNvPr>
          <p:cNvCxnSpPr>
            <a:stCxn id="7" idx="1"/>
            <a:endCxn id="5" idx="1"/>
          </p:cNvCxnSpPr>
          <p:nvPr/>
        </p:nvCxnSpPr>
        <p:spPr>
          <a:xfrm rot="10800000">
            <a:off x="8215312" y="3293269"/>
            <a:ext cx="12700" cy="1666075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AE606F0-A526-491C-BD18-A482FEFB4742}"/>
              </a:ext>
            </a:extLst>
          </p:cNvPr>
          <p:cNvSpPr/>
          <p:nvPr/>
        </p:nvSpPr>
        <p:spPr>
          <a:xfrm>
            <a:off x="8215311" y="5832460"/>
            <a:ext cx="2828927" cy="6712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Stop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9226EF34-B77E-4C4E-A2FB-A66F8263A85E}"/>
              </a:ext>
            </a:extLst>
          </p:cNvPr>
          <p:cNvCxnSpPr>
            <a:stCxn id="5" idx="3"/>
            <a:endCxn id="12" idx="0"/>
          </p:cNvCxnSpPr>
          <p:nvPr/>
        </p:nvCxnSpPr>
        <p:spPr>
          <a:xfrm flipH="1">
            <a:off x="9629775" y="3293268"/>
            <a:ext cx="1414463" cy="2539192"/>
          </a:xfrm>
          <a:prstGeom prst="bentConnector4">
            <a:avLst>
              <a:gd name="adj1" fmla="val -16162"/>
              <a:gd name="adj2" fmla="val 9206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7C2DAF-65CB-4EF1-880B-A452E23A0793}"/>
              </a:ext>
            </a:extLst>
          </p:cNvPr>
          <p:cNvSpPr txBox="1"/>
          <p:nvPr/>
        </p:nvSpPr>
        <p:spPr>
          <a:xfrm>
            <a:off x="9688906" y="4038959"/>
            <a:ext cx="105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085EF3-C783-42DE-B380-0A7A1BD18EF8}"/>
              </a:ext>
            </a:extLst>
          </p:cNvPr>
          <p:cNvSpPr txBox="1"/>
          <p:nvPr/>
        </p:nvSpPr>
        <p:spPr>
          <a:xfrm>
            <a:off x="10863756" y="2786537"/>
            <a:ext cx="105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297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F5403-EB57-4145-B438-73365D39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REPEAT…UNTIL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B2DBD-FB54-4E4F-B617-7C43FA96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4717209" cy="3662362"/>
          </a:xfrm>
        </p:spPr>
        <p:txBody>
          <a:bodyPr/>
          <a:lstStyle/>
          <a:p>
            <a:r>
              <a:rPr lang="en-GB" dirty="0"/>
              <a:t>One form of iteration is REPEAT…UNTIL</a:t>
            </a:r>
          </a:p>
          <a:p>
            <a:r>
              <a:rPr lang="en-GB" dirty="0"/>
              <a:t>This is where we repeat a section of code, until a condition is met</a:t>
            </a:r>
          </a:p>
          <a:p>
            <a:r>
              <a:rPr lang="en-GB" dirty="0"/>
              <a:t>The condition is checked at the end of a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C74E0A-B9F0-47D9-BBAF-1A5E3CF42C15}"/>
              </a:ext>
            </a:extLst>
          </p:cNvPr>
          <p:cNvSpPr/>
          <p:nvPr/>
        </p:nvSpPr>
        <p:spPr>
          <a:xfrm>
            <a:off x="5872163" y="2710191"/>
            <a:ext cx="6096000" cy="34163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32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Solved  False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“Enter your guess”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Number  USERINPUT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IF Number = Answer THEN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OUTPUT “Well done, you guessed correctly!”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Solved  True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ELSE THEN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OUTPUT “Nope, try again!”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UNTIL Solved = True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 “Well done, you guessed correctly!”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1A837-B1BB-4D13-9844-D1D5E231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04FC1-8CEB-41D2-984B-8E967FB3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8031909" cy="3662362"/>
          </a:xfrm>
        </p:spPr>
        <p:txBody>
          <a:bodyPr>
            <a:normAutofit/>
          </a:bodyPr>
          <a:lstStyle/>
          <a:p>
            <a:r>
              <a:rPr lang="en-GB" sz="3600" dirty="0"/>
              <a:t>We can use trace tables to simulate iteration within an algorithm</a:t>
            </a:r>
          </a:p>
          <a:p>
            <a:r>
              <a:rPr lang="en-GB" sz="3600" dirty="0"/>
              <a:t>Take our example, using test data: 17, 9, 14, 20, 32</a:t>
            </a:r>
          </a:p>
        </p:txBody>
      </p:sp>
    </p:spTree>
    <p:extLst>
      <p:ext uri="{BB962C8B-B14F-4D97-AF65-F5344CB8AC3E}">
        <p14:creationId xmlns:p14="http://schemas.microsoft.com/office/powerpoint/2010/main" val="11275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B288692-ECA8-4E84-9347-F29C4099D27A}"/>
              </a:ext>
            </a:extLst>
          </p:cNvPr>
          <p:cNvSpPr txBox="1">
            <a:spLocks/>
          </p:cNvSpPr>
          <p:nvPr/>
        </p:nvSpPr>
        <p:spPr>
          <a:xfrm>
            <a:off x="357186" y="276225"/>
            <a:ext cx="5419725" cy="593883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32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Solved  False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“Enter your guess”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Number  USERINPUT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IF Number = Answer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OUTPUT “Well done, you guessed correctly!”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Solved  True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ELSE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OUTPUT “Nope, try again!”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UNTIL Solved = True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 “Well done, you guessed correctly!”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0C26820-38C3-4538-9997-CB72F69D1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88207"/>
              </p:ext>
            </p:extLst>
          </p:nvPr>
        </p:nvGraphicFramePr>
        <p:xfrm>
          <a:off x="6031744" y="1591204"/>
          <a:ext cx="590042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02">
                  <a:extLst>
                    <a:ext uri="{9D8B030D-6E8A-4147-A177-3AD203B41FA5}">
                      <a16:colId xmlns:a16="http://schemas.microsoft.com/office/drawing/2014/main" xmlns="" val="3561155722"/>
                    </a:ext>
                  </a:extLst>
                </a:gridCol>
                <a:gridCol w="1064302">
                  <a:extLst>
                    <a:ext uri="{9D8B030D-6E8A-4147-A177-3AD203B41FA5}">
                      <a16:colId xmlns:a16="http://schemas.microsoft.com/office/drawing/2014/main" xmlns="" val="2857762757"/>
                    </a:ext>
                  </a:extLst>
                </a:gridCol>
                <a:gridCol w="3927423">
                  <a:extLst>
                    <a:ext uri="{9D8B030D-6E8A-4147-A177-3AD203B41FA5}">
                      <a16:colId xmlns:a16="http://schemas.microsoft.com/office/drawing/2014/main" xmlns="" val="375847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510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“Enter your guess”</a:t>
                      </a:r>
                    </a:p>
                    <a:p>
                      <a:r>
                        <a:rPr lang="en-GB" dirty="0"/>
                        <a:t>“Nope, try again!”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2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“Enter your guess”</a:t>
                      </a:r>
                    </a:p>
                    <a:p>
                      <a:r>
                        <a:rPr lang="en-GB" dirty="0"/>
                        <a:t>“Nope, try again!”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851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“Enter your guess”</a:t>
                      </a:r>
                    </a:p>
                    <a:p>
                      <a:r>
                        <a:rPr lang="en-GB" dirty="0"/>
                        <a:t>“Nope, try again!”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93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“Enter your guess”</a:t>
                      </a:r>
                    </a:p>
                    <a:p>
                      <a:r>
                        <a:rPr lang="en-GB" dirty="0"/>
                        <a:t>“Nope, try again!”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63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“Enter your guess”</a:t>
                      </a:r>
                    </a:p>
                    <a:p>
                      <a:r>
                        <a:rPr lang="en-GB" dirty="0"/>
                        <a:t>“Well done, you guessed correctly!”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694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97F75-3A45-44DD-B0CA-D1787EA1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Indefinite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CC528F-D6CF-4262-9A6A-EDCEB9A1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There are two types of iteration: </a:t>
            </a:r>
            <a:r>
              <a:rPr lang="en-GB" b="1" dirty="0"/>
              <a:t>Definite</a:t>
            </a:r>
            <a:r>
              <a:rPr lang="en-GB" dirty="0"/>
              <a:t> and </a:t>
            </a:r>
            <a:r>
              <a:rPr lang="en-GB" b="1" dirty="0"/>
              <a:t>Indefinite</a:t>
            </a:r>
            <a:endParaRPr lang="en-GB" dirty="0"/>
          </a:p>
          <a:p>
            <a:r>
              <a:rPr lang="en-GB" dirty="0"/>
              <a:t>Indefinite Iteration refers to when we’re unsure of when the condition will be met</a:t>
            </a:r>
          </a:p>
          <a:p>
            <a:r>
              <a:rPr lang="en-GB" dirty="0"/>
              <a:t>So </a:t>
            </a:r>
            <a:r>
              <a:rPr lang="en-GB" u="sng" dirty="0"/>
              <a:t>while</a:t>
            </a:r>
            <a:r>
              <a:rPr lang="en-GB" dirty="0"/>
              <a:t> the condition is not met, a block is repeated</a:t>
            </a:r>
          </a:p>
          <a:p>
            <a:r>
              <a:rPr lang="en-GB" b="1" dirty="0"/>
              <a:t>While</a:t>
            </a:r>
            <a:r>
              <a:rPr lang="en-GB" dirty="0"/>
              <a:t> loops are similar to REPEAT…UNTIL, however the loop is run using an </a:t>
            </a:r>
            <a:r>
              <a:rPr lang="en-GB" b="1" dirty="0"/>
              <a:t>entry condition</a:t>
            </a:r>
            <a:r>
              <a:rPr lang="en-GB" dirty="0"/>
              <a:t>, whereas REPEAT…UNTIL loops run initially, and use a condition at the end to determine if the block needs to be iterated again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9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1AD74-198E-41C8-A19E-670AFE8A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WHILE Loop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ADFE8-9848-4AFA-B733-E2ECB2BE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1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Counter &lt; 10 THEN</a:t>
            </a:r>
          </a:p>
          <a:p>
            <a:pPr marL="457200" lvl="1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 Counter</a:t>
            </a:r>
          </a:p>
          <a:p>
            <a:pPr marL="457200" lvl="1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Counter  Counter + 1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40DF22-D1AE-4F0E-9B49-C8905B4891DD}"/>
              </a:ext>
            </a:extLst>
          </p:cNvPr>
          <p:cNvSpPr/>
          <p:nvPr/>
        </p:nvSpPr>
        <p:spPr>
          <a:xfrm>
            <a:off x="6604452" y="2500313"/>
            <a:ext cx="4586287" cy="1443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Task 1</a:t>
            </a:r>
          </a:p>
          <a:p>
            <a:pPr algn="ctr"/>
            <a:r>
              <a:rPr lang="en-GB" sz="2800" dirty="0"/>
              <a:t>Rewrite this while loop as a REPEAT…UNTIL loop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55CD53-FF6C-4F17-A927-9889B8BBC934}"/>
              </a:ext>
            </a:extLst>
          </p:cNvPr>
          <p:cNvSpPr/>
          <p:nvPr/>
        </p:nvSpPr>
        <p:spPr>
          <a:xfrm>
            <a:off x="6604451" y="4086226"/>
            <a:ext cx="4586287" cy="1443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Task 2</a:t>
            </a:r>
          </a:p>
          <a:p>
            <a:pPr algn="ctr"/>
            <a:r>
              <a:rPr lang="en-GB" sz="2800" dirty="0"/>
              <a:t>Hence, explain the differences in the programs</a:t>
            </a:r>
          </a:p>
        </p:txBody>
      </p:sp>
    </p:spTree>
    <p:extLst>
      <p:ext uri="{BB962C8B-B14F-4D97-AF65-F5344CB8AC3E}">
        <p14:creationId xmlns:p14="http://schemas.microsoft.com/office/powerpoint/2010/main" val="15474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07DF687-7158-42B1-9DCB-73B1CA040FAD}"/>
              </a:ext>
            </a:extLst>
          </p:cNvPr>
          <p:cNvSpPr txBox="1">
            <a:spLocks/>
          </p:cNvSpPr>
          <p:nvPr/>
        </p:nvSpPr>
        <p:spPr>
          <a:xfrm>
            <a:off x="1154954" y="2357438"/>
            <a:ext cx="4645771" cy="29575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336B75-C616-490A-A622-EF3A09EDD1FC}"/>
              </a:ext>
            </a:extLst>
          </p:cNvPr>
          <p:cNvSpPr/>
          <p:nvPr/>
        </p:nvSpPr>
        <p:spPr>
          <a:xfrm>
            <a:off x="1154954" y="43291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Counter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1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REPEAT..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Counter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Counter  Counter + 1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UNTIL Counter  10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E710FB-CAD8-4558-8981-CCE107530373}"/>
              </a:ext>
            </a:extLst>
          </p:cNvPr>
          <p:cNvSpPr/>
          <p:nvPr/>
        </p:nvSpPr>
        <p:spPr>
          <a:xfrm>
            <a:off x="5524500" y="4329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Counter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1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Counter &lt; 10 THEN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 Counter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Counter  Counter + 1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968058-E26C-4105-93A5-77EA7D05C713}"/>
              </a:ext>
            </a:extLst>
          </p:cNvPr>
          <p:cNvSpPr/>
          <p:nvPr/>
        </p:nvSpPr>
        <p:spPr>
          <a:xfrm>
            <a:off x="4202954" y="2647474"/>
            <a:ext cx="7729538" cy="2559248"/>
          </a:xfrm>
          <a:prstGeom prst="roundRect">
            <a:avLst>
              <a:gd name="adj" fmla="val 513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800" dirty="0"/>
              <a:t>The differences between these two algorithms is their outputs. The first program will output 1 to 10, however the second will only output up to 9… once the value of Counter is equal to 10, the loop is broken out of.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692122-6227-411F-B380-D375017AA22E}"/>
              </a:ext>
            </a:extLst>
          </p:cNvPr>
          <p:cNvSpPr/>
          <p:nvPr/>
        </p:nvSpPr>
        <p:spPr>
          <a:xfrm>
            <a:off x="542925" y="5029200"/>
            <a:ext cx="5543550" cy="1414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Now complete the first task of Worksheet 2</a:t>
            </a:r>
          </a:p>
        </p:txBody>
      </p:sp>
    </p:spTree>
    <p:extLst>
      <p:ext uri="{BB962C8B-B14F-4D97-AF65-F5344CB8AC3E}">
        <p14:creationId xmlns:p14="http://schemas.microsoft.com/office/powerpoint/2010/main" val="20351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Change your code to the following: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725144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744072" y="2277368"/>
            <a:ext cx="3024336" cy="1476536"/>
          </a:xfrm>
          <a:prstGeom prst="wedgeRoundRectCallout">
            <a:avLst>
              <a:gd name="adj1" fmla="val -101879"/>
              <a:gd name="adj2" fmla="val 12025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Input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used to tell Python that you want the user to enter a response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58935" y="2261828"/>
            <a:ext cx="3312368" cy="2175284"/>
          </a:xfrm>
          <a:prstGeom prst="wedgeRoundRectCallout">
            <a:avLst>
              <a:gd name="adj1" fmla="val -39511"/>
              <a:gd name="adj2" fmla="val 6628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Variable Name </a:t>
            </a:r>
            <a:r>
              <a:rPr lang="en-GB" sz="2400" dirty="0">
                <a:solidFill>
                  <a:schemeClr val="tx1"/>
                </a:solidFill>
              </a:rPr>
              <a:t>tells Python that you want it to remember the answer you type in and call that “</a:t>
            </a:r>
            <a:r>
              <a:rPr lang="en-GB" sz="2400" dirty="0" err="1">
                <a:solidFill>
                  <a:schemeClr val="tx1"/>
                </a:solidFill>
              </a:rPr>
              <a:t>Firstname</a:t>
            </a:r>
            <a:r>
              <a:rPr lang="en-GB" sz="2400" dirty="0">
                <a:solidFill>
                  <a:schemeClr val="tx1"/>
                </a:solidFill>
              </a:rPr>
              <a:t>”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D30A94D-74E1-403A-80DE-FA028B19E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37617"/>
              </p:ext>
            </p:extLst>
          </p:nvPr>
        </p:nvGraphicFramePr>
        <p:xfrm>
          <a:off x="328612" y="1324929"/>
          <a:ext cx="9629776" cy="4475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850">
                  <a:extLst>
                    <a:ext uri="{9D8B030D-6E8A-4147-A177-3AD203B41FA5}">
                      <a16:colId xmlns:a16="http://schemas.microsoft.com/office/drawing/2014/main" xmlns="" val="1422949719"/>
                    </a:ext>
                  </a:extLst>
                </a:gridCol>
                <a:gridCol w="2412549">
                  <a:extLst>
                    <a:ext uri="{9D8B030D-6E8A-4147-A177-3AD203B41FA5}">
                      <a16:colId xmlns:a16="http://schemas.microsoft.com/office/drawing/2014/main" xmlns="" val="3901277794"/>
                    </a:ext>
                  </a:extLst>
                </a:gridCol>
                <a:gridCol w="2412549">
                  <a:extLst>
                    <a:ext uri="{9D8B030D-6E8A-4147-A177-3AD203B41FA5}">
                      <a16:colId xmlns:a16="http://schemas.microsoft.com/office/drawing/2014/main" xmlns="" val="3066749375"/>
                    </a:ext>
                  </a:extLst>
                </a:gridCol>
                <a:gridCol w="2883828">
                  <a:extLst>
                    <a:ext uri="{9D8B030D-6E8A-4147-A177-3AD203B41FA5}">
                      <a16:colId xmlns:a16="http://schemas.microsoft.com/office/drawing/2014/main" xmlns="" val="2853810361"/>
                    </a:ext>
                  </a:extLst>
                </a:gridCol>
              </a:tblGrid>
              <a:tr h="69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1 Solution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985943"/>
                  </a:ext>
                </a:extLst>
              </a:tr>
              <a:tr h="69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X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Y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OUTPUT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8185001"/>
                  </a:ext>
                </a:extLst>
              </a:tr>
              <a:tr h="77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8931513"/>
                  </a:ext>
                </a:extLst>
              </a:tr>
              <a:tr h="77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6056684"/>
                  </a:ext>
                </a:extLst>
              </a:tr>
              <a:tr h="77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9307993"/>
                  </a:ext>
                </a:extLst>
              </a:tr>
              <a:tr h="77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“Complete”</a:t>
                      </a:r>
                      <a:endParaRPr lang="en-GB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995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69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2BD0-A3D1-49F8-9688-42460A6A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17793F-1049-431B-9EB0-5B37A246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6474571" cy="3662362"/>
          </a:xfrm>
        </p:spPr>
        <p:txBody>
          <a:bodyPr/>
          <a:lstStyle/>
          <a:p>
            <a:r>
              <a:rPr lang="en-GB" dirty="0"/>
              <a:t>WHILE Loops are examples of indefinite iteration – we don’t know when the condition will be met?</a:t>
            </a:r>
          </a:p>
          <a:p>
            <a:r>
              <a:rPr lang="en-GB" dirty="0"/>
              <a:t>FOR Loops, on the other hand, are definite iteration</a:t>
            </a:r>
          </a:p>
          <a:p>
            <a:r>
              <a:rPr lang="en-GB" dirty="0"/>
              <a:t>This means that we know how many times a section of code will be repeated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BB5BA9A-1A5E-4126-9AA5-3B9AC3F2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43837" y="2533650"/>
            <a:ext cx="3038475" cy="303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7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6E56A-F5FD-4B64-8493-51E08F5C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Loops in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82086-2653-4F44-AC6A-AEBFFC4E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show for loops in pseudocode like this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1 TO 10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OUTPUT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#This will simply output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times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ENDFOR</a:t>
            </a:r>
          </a:p>
        </p:txBody>
      </p:sp>
    </p:spTree>
    <p:extLst>
      <p:ext uri="{BB962C8B-B14F-4D97-AF65-F5344CB8AC3E}">
        <p14:creationId xmlns:p14="http://schemas.microsoft.com/office/powerpoint/2010/main" val="14295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D5B3C-4BE8-4CCD-B4BE-B937F5DD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7A2DA-1CE1-4EE4-AE8E-9C1083FAB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dirty="0"/>
              <a:t>Iteration can be nested just as selection can</a:t>
            </a:r>
          </a:p>
          <a:p>
            <a:r>
              <a:rPr lang="en-GB" sz="3600" dirty="0"/>
              <a:t>We could use the example of a school day</a:t>
            </a: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AtSchool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True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AtSchool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True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FOR Classes = 1 TO 6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GO TO Classes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ENDFOR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AtSchool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False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ENDWHILE</a:t>
            </a:r>
          </a:p>
        </p:txBody>
      </p:sp>
    </p:spTree>
    <p:extLst>
      <p:ext uri="{BB962C8B-B14F-4D97-AF65-F5344CB8AC3E}">
        <p14:creationId xmlns:p14="http://schemas.microsoft.com/office/powerpoint/2010/main" val="23069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167" r="75000" b="78333"/>
          <a:stretch/>
        </p:blipFill>
        <p:spPr bwMode="auto">
          <a:xfrm>
            <a:off x="2855640" y="4605052"/>
            <a:ext cx="6800756" cy="122413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loops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For loop looks as follows: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55690" y="3022301"/>
            <a:ext cx="2880320" cy="1080120"/>
          </a:xfrm>
          <a:prstGeom prst="wedgeRoundRectCallout">
            <a:avLst>
              <a:gd name="adj1" fmla="val 60678"/>
              <a:gd name="adj2" fmla="val 10960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number </a:t>
            </a:r>
            <a:r>
              <a:rPr lang="en-GB" sz="2400" dirty="0">
                <a:solidFill>
                  <a:schemeClr val="tx1"/>
                </a:solidFill>
              </a:rPr>
              <a:t>is a variable used to count.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07968" y="2353196"/>
            <a:ext cx="4176464" cy="1512168"/>
          </a:xfrm>
          <a:prstGeom prst="wedgeRoundRectCallout">
            <a:avLst>
              <a:gd name="adj1" fmla="val -11255"/>
              <a:gd name="adj2" fmla="val 105791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range </a:t>
            </a:r>
            <a:r>
              <a:rPr lang="en-GB" sz="2400" dirty="0">
                <a:solidFill>
                  <a:schemeClr val="tx1"/>
                </a:solidFill>
              </a:rPr>
              <a:t>is a function which sets the upper and lower limits; for instance range (10) would count from 0 to 9.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out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184" y="2289447"/>
            <a:ext cx="856895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Create a program that will ask the user to enter a number and then use the </a:t>
            </a:r>
            <a:r>
              <a:rPr lang="en-GB" sz="2400" dirty="0"/>
              <a:t>“For” </a:t>
            </a:r>
            <a:r>
              <a:rPr lang="en-GB" sz="2400" dirty="0"/>
              <a:t>loop to show the </a:t>
            </a:r>
            <a:r>
              <a:rPr lang="en-GB" sz="2400" dirty="0"/>
              <a:t>times </a:t>
            </a:r>
            <a:r>
              <a:rPr lang="en-GB" sz="2400" dirty="0"/>
              <a:t>table for that </a:t>
            </a:r>
            <a:r>
              <a:rPr lang="en-GB" sz="2400" dirty="0"/>
              <a:t>number; </a:t>
            </a:r>
            <a:r>
              <a:rPr lang="en-GB" sz="2400" dirty="0"/>
              <a:t>for instance if they entered a 3 then it will </a:t>
            </a:r>
            <a:r>
              <a:rPr lang="en-GB" sz="2400" dirty="0"/>
              <a:t>display:</a:t>
            </a:r>
          </a:p>
          <a:p>
            <a:pPr marL="0" indent="0">
              <a:buNone/>
            </a:pPr>
            <a:r>
              <a:rPr lang="en-GB" sz="2400" dirty="0"/>
              <a:t>1 times </a:t>
            </a:r>
            <a:r>
              <a:rPr lang="en-GB" sz="2400" dirty="0"/>
              <a:t>3 is </a:t>
            </a:r>
            <a:r>
              <a:rPr lang="en-GB" sz="2400" dirty="0"/>
              <a:t>3</a:t>
            </a:r>
          </a:p>
          <a:p>
            <a:pPr marL="0" indent="0">
              <a:buNone/>
            </a:pPr>
            <a:r>
              <a:rPr lang="en-GB" sz="2400" dirty="0"/>
              <a:t>2 </a:t>
            </a:r>
            <a:r>
              <a:rPr lang="en-GB" sz="2400" dirty="0"/>
              <a:t>times 3 is </a:t>
            </a:r>
            <a:r>
              <a:rPr lang="en-GB" sz="2400" dirty="0"/>
              <a:t>6 </a:t>
            </a:r>
          </a:p>
          <a:p>
            <a:pPr marL="0" indent="0">
              <a:buNone/>
            </a:pPr>
            <a:r>
              <a:rPr lang="en-GB" sz="2400" dirty="0"/>
              <a:t>3 times </a:t>
            </a:r>
            <a:r>
              <a:rPr lang="en-GB" sz="2400" dirty="0"/>
              <a:t>3 is </a:t>
            </a:r>
            <a:r>
              <a:rPr lang="en-GB" sz="2400" dirty="0"/>
              <a:t>9…</a:t>
            </a:r>
            <a:r>
              <a:rPr lang="en-GB" sz="2400" dirty="0" err="1"/>
              <a:t>etc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25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7167" r="52916" b="71333"/>
          <a:stretch/>
        </p:blipFill>
        <p:spPr bwMode="auto">
          <a:xfrm>
            <a:off x="2055540" y="5023655"/>
            <a:ext cx="8716099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4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While loop looks as follows: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7530" r="78646" b="74333"/>
          <a:stretch/>
        </p:blipFill>
        <p:spPr bwMode="auto">
          <a:xfrm>
            <a:off x="3736219" y="3400266"/>
            <a:ext cx="5777257" cy="18927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154954" y="4648319"/>
            <a:ext cx="2664296" cy="2016224"/>
          </a:xfrm>
          <a:prstGeom prst="wedgeRoundRectCallout">
            <a:avLst>
              <a:gd name="adj1" fmla="val 42824"/>
              <a:gd name="adj2" fmla="val -8200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while </a:t>
            </a:r>
            <a:r>
              <a:rPr lang="en-GB" sz="2400" dirty="0">
                <a:solidFill>
                  <a:schemeClr val="tx1"/>
                </a:solidFill>
              </a:rPr>
              <a:t>starts a loop which will continue until the condition has been met.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out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3677" y="2266450"/>
            <a:ext cx="10795820" cy="1575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500" dirty="0"/>
              <a:t>Create a program that will ask how many numbers </a:t>
            </a:r>
            <a:r>
              <a:rPr lang="en-GB" sz="2500" dirty="0"/>
              <a:t>you want </a:t>
            </a:r>
            <a:r>
              <a:rPr lang="en-GB" sz="2500" dirty="0"/>
              <a:t>to </a:t>
            </a:r>
            <a:r>
              <a:rPr lang="en-GB" sz="2500" dirty="0"/>
              <a:t>add together.  </a:t>
            </a:r>
            <a:r>
              <a:rPr lang="en-GB" sz="2500" dirty="0"/>
              <a:t>It will then ask </a:t>
            </a:r>
            <a:r>
              <a:rPr lang="en-GB" sz="2500" dirty="0"/>
              <a:t>you to </a:t>
            </a:r>
            <a:r>
              <a:rPr lang="en-GB" sz="2500" dirty="0"/>
              <a:t>enter the numbers (adding them to the previous total each time) and then once the loop has </a:t>
            </a:r>
            <a:r>
              <a:rPr lang="en-GB" sz="2500" dirty="0"/>
              <a:t>completed, </a:t>
            </a:r>
            <a:r>
              <a:rPr lang="en-GB" sz="2500" dirty="0"/>
              <a:t>display the total of all the numbers</a:t>
            </a:r>
            <a:r>
              <a:rPr lang="en-GB" sz="2500" dirty="0"/>
              <a:t>.</a:t>
            </a:r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27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3667" r="51354" b="65500"/>
          <a:stretch/>
        </p:blipFill>
        <p:spPr bwMode="auto">
          <a:xfrm>
            <a:off x="1378484" y="4002464"/>
            <a:ext cx="8649592" cy="2483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A989-23FA-4FB1-AE78-B9330A1F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F6FE0B-033C-4E6C-8075-CF94425A0E72}"/>
              </a:ext>
            </a:extLst>
          </p:cNvPr>
          <p:cNvSpPr/>
          <p:nvPr/>
        </p:nvSpPr>
        <p:spPr>
          <a:xfrm>
            <a:off x="317352" y="2967335"/>
            <a:ext cx="11557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How can we repeat a section of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code in a program, but not sequentially?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98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33D46-79CF-43A4-969F-44541A26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D22C7-DF95-41B6-BF36-6967FD4C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Subroutines are blocks of code, written separately from the normal program, that are “called” within the main body</a:t>
            </a:r>
          </a:p>
          <a:p>
            <a:r>
              <a:rPr lang="en-GB" dirty="0"/>
              <a:t>They operate semi-independently of the main program</a:t>
            </a:r>
          </a:p>
          <a:p>
            <a:r>
              <a:rPr lang="en-GB" dirty="0"/>
              <a:t>There are two types of subroutine</a:t>
            </a:r>
          </a:p>
          <a:p>
            <a:pPr lvl="1"/>
            <a:r>
              <a:rPr lang="en-GB" sz="2800" dirty="0"/>
              <a:t>Procedure</a:t>
            </a:r>
          </a:p>
          <a:p>
            <a:pPr lvl="1"/>
            <a:r>
              <a:rPr lang="en-GB" sz="2800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03874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132856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308548" y="3648478"/>
            <a:ext cx="3024336" cy="2304256"/>
          </a:xfrm>
          <a:prstGeom prst="wedgeRoundRectCallout">
            <a:avLst>
              <a:gd name="adj1" fmla="val 49295"/>
              <a:gd name="adj2" fmla="val -8484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{0}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known as a placeholder.  This tells Python that you want to put something in this place.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66686" y="3781518"/>
            <a:ext cx="3312368" cy="2175284"/>
          </a:xfrm>
          <a:prstGeom prst="wedgeRoundRectCallout">
            <a:avLst>
              <a:gd name="adj1" fmla="val -31844"/>
              <a:gd name="adj2" fmla="val -9368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.format(Variable Name) </a:t>
            </a:r>
            <a:r>
              <a:rPr lang="en-GB" sz="2400" dirty="0">
                <a:solidFill>
                  <a:schemeClr val="tx1"/>
                </a:solidFill>
              </a:rPr>
              <a:t>tells Python what you want to put into the placeholder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92C56-CBBF-4EC0-B24E-0132075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2B083-FBED-4BF4-811D-11A155DC0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Procedures are blocks of code that perform a specific task</a:t>
            </a:r>
          </a:p>
          <a:p>
            <a:r>
              <a:rPr lang="en-GB" dirty="0"/>
              <a:t>Procedures are run by being called within a program at anytime, even if the program is not running</a:t>
            </a:r>
          </a:p>
          <a:p>
            <a:r>
              <a:rPr lang="en-GB" b="1" dirty="0"/>
              <a:t>Think back to decomposition</a:t>
            </a:r>
            <a:r>
              <a:rPr lang="en-GB" dirty="0"/>
              <a:t> – breaking down a problem into a number of subproblems</a:t>
            </a:r>
          </a:p>
          <a:p>
            <a:r>
              <a:rPr lang="en-GB" i="1" dirty="0">
                <a:solidFill>
                  <a:srgbClr val="FF0000"/>
                </a:solidFill>
              </a:rPr>
              <a:t>How might the use of procedures work with the concept of decomposition? - Discuss</a:t>
            </a:r>
          </a:p>
        </p:txBody>
      </p:sp>
    </p:spTree>
    <p:extLst>
      <p:ext uri="{BB962C8B-B14F-4D97-AF65-F5344CB8AC3E}">
        <p14:creationId xmlns:p14="http://schemas.microsoft.com/office/powerpoint/2010/main" val="282396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3B61F-5883-4206-A8C7-E5083A6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Saying hello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D40901-F135-4055-A9DE-1576193F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Here is a program calling, and running, subroutine to say hello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SUBROUTINE Hello()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Name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USERINPUT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“Hello”+ Name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Hello()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3B61F-5883-4206-A8C7-E5083A6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D40901-F135-4055-A9DE-1576193F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Here is another program – how is it different?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SUBROUTINE Hello(Name)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“Hello”+ Name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USERINPUT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Hello(Name)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077AC2-FB2F-4209-B42A-35439A72E370}"/>
              </a:ext>
            </a:extLst>
          </p:cNvPr>
          <p:cNvSpPr/>
          <p:nvPr/>
        </p:nvSpPr>
        <p:spPr>
          <a:xfrm>
            <a:off x="5286375" y="5372100"/>
            <a:ext cx="4629992" cy="1171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variable Name is passed in as an argument</a:t>
            </a:r>
          </a:p>
        </p:txBody>
      </p:sp>
    </p:spTree>
    <p:extLst>
      <p:ext uri="{BB962C8B-B14F-4D97-AF65-F5344CB8AC3E}">
        <p14:creationId xmlns:p14="http://schemas.microsoft.com/office/powerpoint/2010/main" val="31316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79FD1-DD62-45D8-8FFD-BEA65DCD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A5904-93C2-407C-8E98-52A81B0A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7"/>
            <a:ext cx="5631609" cy="45005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With subroutines, we might want to repeat the block of code but with different sets of data</a:t>
            </a:r>
          </a:p>
          <a:p>
            <a:r>
              <a:rPr lang="en-GB" dirty="0"/>
              <a:t>In this, we use </a:t>
            </a:r>
            <a:r>
              <a:rPr lang="en-GB" b="1" dirty="0"/>
              <a:t>arguments</a:t>
            </a:r>
            <a:endParaRPr lang="en-GB" dirty="0"/>
          </a:p>
          <a:p>
            <a:r>
              <a:rPr lang="en-GB" dirty="0"/>
              <a:t>We can pass data into a subroutine by taking a variable identifier as an argument when we call the procedure</a:t>
            </a:r>
          </a:p>
          <a:p>
            <a:r>
              <a:rPr lang="en-GB" dirty="0"/>
              <a:t>When written, the procedure will expect a function – whatever is written there is what the data it receives will be identified 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74D7AE0-34CF-4412-BE66-6C7541A1AC07}"/>
              </a:ext>
            </a:extLst>
          </p:cNvPr>
          <p:cNvSpPr txBox="1">
            <a:spLocks/>
          </p:cNvSpPr>
          <p:nvPr/>
        </p:nvSpPr>
        <p:spPr>
          <a:xfrm>
            <a:off x="7384305" y="3071813"/>
            <a:ext cx="4445746" cy="366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SUBROUTINE Hello(Name)</a:t>
            </a:r>
          </a:p>
          <a:p>
            <a:pPr marL="0" indent="0">
              <a:buFont typeface="Wingdings 3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“Hello”+ Name</a:t>
            </a:r>
          </a:p>
          <a:p>
            <a:pPr marL="0" indent="0">
              <a:buFont typeface="Wingdings 3" charset="2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USERINPUT</a:t>
            </a:r>
          </a:p>
          <a:p>
            <a:pPr marL="0" indent="0">
              <a:buFont typeface="Wingdings 3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Hello(X)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A1F53E-2F50-4083-9ACB-4066324EBEDD}"/>
              </a:ext>
            </a:extLst>
          </p:cNvPr>
          <p:cNvSpPr/>
          <p:nvPr/>
        </p:nvSpPr>
        <p:spPr>
          <a:xfrm>
            <a:off x="6786563" y="5800725"/>
            <a:ext cx="4357688" cy="671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Now complete Task 2</a:t>
            </a:r>
          </a:p>
        </p:txBody>
      </p:sp>
    </p:spTree>
    <p:extLst>
      <p:ext uri="{BB962C8B-B14F-4D97-AF65-F5344CB8AC3E}">
        <p14:creationId xmlns:p14="http://schemas.microsoft.com/office/powerpoint/2010/main" val="18045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3CC472D-2615-425B-8EE9-C1B408B1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07558"/>
            <a:ext cx="3865134" cy="1735667"/>
          </a:xfrm>
        </p:spPr>
        <p:txBody>
          <a:bodyPr>
            <a:normAutofit/>
          </a:bodyPr>
          <a:lstStyle/>
          <a:p>
            <a:r>
              <a:rPr lang="en-GB" sz="4400" dirty="0"/>
              <a:t>We have a problem…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2E00116-EB92-425A-A854-41241540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71825"/>
            <a:ext cx="3859212" cy="2414588"/>
          </a:xfrm>
        </p:spPr>
        <p:txBody>
          <a:bodyPr>
            <a:normAutofit/>
          </a:bodyPr>
          <a:lstStyle/>
          <a:p>
            <a:r>
              <a:rPr lang="en-GB" sz="2800" dirty="0"/>
              <a:t>What if we make a calculation within a procedure, but we want the result to be used in our main program?</a:t>
            </a:r>
          </a:p>
        </p:txBody>
      </p:sp>
    </p:spTree>
    <p:extLst>
      <p:ext uri="{BB962C8B-B14F-4D97-AF65-F5344CB8AC3E}">
        <p14:creationId xmlns:p14="http://schemas.microsoft.com/office/powerpoint/2010/main" val="425645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E319A54-C02D-4532-96C5-4E94EB15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D10D5B-2C30-4ED4-90D2-3DB47FF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7"/>
            <a:ext cx="5588746" cy="46005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programming, functions are subroutines that </a:t>
            </a:r>
            <a:r>
              <a:rPr lang="en-GB" b="1" dirty="0"/>
              <a:t>return values</a:t>
            </a:r>
            <a:r>
              <a:rPr lang="en-GB" dirty="0"/>
              <a:t> to the main body </a:t>
            </a:r>
          </a:p>
          <a:p>
            <a:r>
              <a:rPr lang="en-GB" dirty="0"/>
              <a:t>We can call a function by declaring a variable and assigning it with the value of the subroutine identifier</a:t>
            </a:r>
          </a:p>
          <a:p>
            <a:r>
              <a:rPr lang="en-GB" dirty="0"/>
              <a:t>Thus, whatever is returned is stored in the memory address created</a:t>
            </a:r>
          </a:p>
          <a:p>
            <a:r>
              <a:rPr lang="en-GB" dirty="0"/>
              <a:t>Think of functions as like a dog fetching a ball – it </a:t>
            </a:r>
            <a:r>
              <a:rPr lang="en-GB" b="1" dirty="0"/>
              <a:t>returns</a:t>
            </a:r>
            <a:r>
              <a:rPr lang="en-GB" dirty="0"/>
              <a:t> what you give to it to you after being processed (well, chewed..)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2F46D37C-CC2B-4841-AA30-2B5DBB7D2951}"/>
              </a:ext>
            </a:extLst>
          </p:cNvPr>
          <p:cNvSpPr txBox="1">
            <a:spLocks/>
          </p:cNvSpPr>
          <p:nvPr/>
        </p:nvSpPr>
        <p:spPr>
          <a:xfrm>
            <a:off x="6743701" y="2600325"/>
            <a:ext cx="4829176" cy="366236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SUBROUTINE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IsBigger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(Number)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IF Number &gt; 42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RETURN True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ELSE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RETURN False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USERINPUT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Bigger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IsBigger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(Number)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EC6D6A-FE9C-4258-BA35-DDF24062FF0C}"/>
              </a:ext>
            </a:extLst>
          </p:cNvPr>
          <p:cNvSpPr/>
          <p:nvPr/>
        </p:nvSpPr>
        <p:spPr>
          <a:xfrm>
            <a:off x="6786563" y="5800725"/>
            <a:ext cx="4357688" cy="671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Now complete Task 3</a:t>
            </a:r>
          </a:p>
        </p:txBody>
      </p:sp>
    </p:spTree>
    <p:extLst>
      <p:ext uri="{BB962C8B-B14F-4D97-AF65-F5344CB8AC3E}">
        <p14:creationId xmlns:p14="http://schemas.microsoft.com/office/powerpoint/2010/main" val="2336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132856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2-Point Star 10"/>
          <p:cNvSpPr/>
          <p:nvPr/>
        </p:nvSpPr>
        <p:spPr>
          <a:xfrm rot="21214654">
            <a:off x="1703512" y="2996952"/>
            <a:ext cx="5616624" cy="3096344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Be careful: </a:t>
            </a:r>
            <a:r>
              <a:rPr lang="en-GB" sz="2800" dirty="0">
                <a:solidFill>
                  <a:sysClr val="windowText" lastClr="000000"/>
                </a:solidFill>
              </a:rPr>
              <a:t>it is case sensitive (</a:t>
            </a:r>
            <a:r>
              <a:rPr lang="en-GB" sz="2800" dirty="0">
                <a:solidFill>
                  <a:srgbClr val="FF0000"/>
                </a:solidFill>
              </a:rPr>
              <a:t>input</a:t>
            </a:r>
            <a:r>
              <a:rPr lang="en-GB" sz="2800" dirty="0">
                <a:solidFill>
                  <a:sysClr val="windowText" lastClr="000000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print</a:t>
            </a:r>
            <a:r>
              <a:rPr lang="en-GB" sz="2800" dirty="0">
                <a:solidFill>
                  <a:sysClr val="windowText" lastClr="000000"/>
                </a:solidFill>
              </a:rPr>
              <a:t> should NOT have capital letters)</a:t>
            </a:r>
          </a:p>
        </p:txBody>
      </p:sp>
      <p:sp>
        <p:nvSpPr>
          <p:cNvPr id="3" name="12-Point Star 2"/>
          <p:cNvSpPr/>
          <p:nvPr/>
        </p:nvSpPr>
        <p:spPr>
          <a:xfrm rot="456192">
            <a:off x="6744073" y="3140968"/>
            <a:ext cx="3816425" cy="2808312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Save and run your code (</a:t>
            </a:r>
            <a:r>
              <a:rPr lang="en-GB" sz="2800" b="1" dirty="0">
                <a:solidFill>
                  <a:srgbClr val="FF0000"/>
                </a:solidFill>
              </a:rPr>
              <a:t>F5</a:t>
            </a:r>
            <a:r>
              <a:rPr lang="en-GB" sz="2800" b="1" dirty="0">
                <a:solidFill>
                  <a:schemeClr val="tx1"/>
                </a:solidFill>
              </a:rPr>
              <a:t>) to try it out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66554"/>
              </p:ext>
            </p:extLst>
          </p:nvPr>
        </p:nvGraphicFramePr>
        <p:xfrm>
          <a:off x="1686767" y="2500688"/>
          <a:ext cx="8229600" cy="456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60588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Word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this does</a:t>
                      </a:r>
                      <a:endParaRPr lang="en-GB" sz="2400" dirty="0"/>
                    </a:p>
                  </a:txBody>
                  <a:tcPr anchor="ctr"/>
                </a:tc>
              </a:tr>
              <a:tr h="60588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print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will show whatever you want in</a:t>
                      </a:r>
                      <a:r>
                        <a:rPr lang="en-GB" sz="2400" baseline="0" dirty="0" smtClean="0"/>
                        <a:t> the Python Shell</a:t>
                      </a:r>
                      <a:endParaRPr lang="en-GB" sz="2400" dirty="0"/>
                    </a:p>
                  </a:txBody>
                  <a:tcPr anchor="ctr"/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input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will ask the</a:t>
                      </a:r>
                      <a:r>
                        <a:rPr lang="en-GB" sz="2400" baseline="0" dirty="0" smtClean="0"/>
                        <a:t> user a question in the Python Shell and expect a response</a:t>
                      </a:r>
                      <a:endParaRPr lang="en-GB" sz="2400" dirty="0"/>
                    </a:p>
                  </a:txBody>
                  <a:tcPr anchor="ctr"/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variable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These are pieces of data that Python needs</a:t>
                      </a:r>
                      <a:r>
                        <a:rPr lang="en-GB" sz="2400" baseline="0" dirty="0" smtClean="0"/>
                        <a:t> to remember for later use</a:t>
                      </a:r>
                      <a:endParaRPr lang="en-GB" sz="2400" dirty="0"/>
                    </a:p>
                  </a:txBody>
                  <a:tcPr anchor="ctr"/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placeholder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tells Python that you want to insert something (e.g.</a:t>
                      </a:r>
                      <a:r>
                        <a:rPr lang="en-GB" sz="2400" baseline="0" dirty="0" smtClean="0"/>
                        <a:t> the data stored in the variable)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this code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3025572"/>
            <a:ext cx="8229600" cy="39604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Try it out.</a:t>
            </a:r>
          </a:p>
          <a:p>
            <a:r>
              <a:rPr lang="en-GB" dirty="0" smtClean="0"/>
              <a:t>You can use more than one placeholder as shown below:</a:t>
            </a:r>
          </a:p>
          <a:p>
            <a:endParaRPr lang="en-GB" sz="5800" dirty="0"/>
          </a:p>
          <a:p>
            <a:endParaRPr lang="en-GB" dirty="0" smtClean="0"/>
          </a:p>
          <a:p>
            <a:r>
              <a:rPr lang="en-GB" dirty="0" smtClean="0"/>
              <a:t>Placeholders are numbered {0}, {1}, {2} … </a:t>
            </a:r>
            <a:r>
              <a:rPr lang="en-GB" dirty="0" err="1" smtClean="0"/>
              <a:t>etc</a:t>
            </a:r>
            <a:r>
              <a:rPr lang="en-GB" dirty="0" smtClean="0"/>
              <a:t> in the order that the variable names appear in the format brackets.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449814"/>
            <a:ext cx="8208912" cy="5252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94" y="4361485"/>
            <a:ext cx="8287546" cy="9240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692696"/>
            <a:ext cx="4258816" cy="864096"/>
          </a:xfrm>
        </p:spPr>
        <p:txBody>
          <a:bodyPr/>
          <a:lstStyle/>
          <a:p>
            <a:pPr algn="l"/>
            <a:r>
              <a:rPr lang="en-GB" dirty="0" smtClean="0"/>
              <a:t>If Statements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What will this code do?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0398" y="322404"/>
            <a:ext cx="820067" cy="744584"/>
          </a:xfrm>
        </p:spPr>
        <p:txBody>
          <a:bodyPr/>
          <a:lstStyle/>
          <a:p>
            <a:fld id="{525555F4-47BE-4721-8CA0-7B59355C00E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19" y="2948743"/>
            <a:ext cx="6807067" cy="25632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8778329" y="2737299"/>
            <a:ext cx="3414577" cy="1432100"/>
          </a:xfrm>
          <a:prstGeom prst="wedgeRoundRectCallout">
            <a:avLst>
              <a:gd name="adj1" fmla="val -126289"/>
              <a:gd name="adj2" fmla="val 3768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if </a:t>
            </a:r>
            <a:r>
              <a:rPr lang="en-GB" sz="2400" dirty="0">
                <a:solidFill>
                  <a:schemeClr val="tx1"/>
                </a:solidFill>
              </a:rPr>
              <a:t>is used to decide if an action is going to be followed. It ends with a 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r>
              <a:rPr lang="en-GB" sz="2400" dirty="0">
                <a:solidFill>
                  <a:schemeClr val="tx1"/>
                </a:solidFill>
              </a:rPr>
              <a:t> symbol.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4642" y="5600824"/>
            <a:ext cx="5585373" cy="1257176"/>
          </a:xfrm>
          <a:prstGeom prst="wedgeRoundRectCallout">
            <a:avLst>
              <a:gd name="adj1" fmla="val -27695"/>
              <a:gd name="adj2" fmla="val -77363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else </a:t>
            </a:r>
            <a:r>
              <a:rPr lang="en-GB" sz="2400" dirty="0">
                <a:solidFill>
                  <a:schemeClr val="tx1"/>
                </a:solidFill>
              </a:rPr>
              <a:t>is used to describe what will happen if the first condition has not been met.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6587022" y="4283634"/>
            <a:ext cx="5248048" cy="2514273"/>
          </a:xfrm>
          <a:prstGeom prst="star1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Indents </a:t>
            </a:r>
            <a:r>
              <a:rPr lang="en-GB" sz="2400" dirty="0">
                <a:solidFill>
                  <a:schemeClr val="tx1"/>
                </a:solidFill>
              </a:rPr>
              <a:t>are </a:t>
            </a:r>
            <a:r>
              <a:rPr lang="en-GB" sz="2400" dirty="0">
                <a:solidFill>
                  <a:schemeClr val="tx1"/>
                </a:solidFill>
              </a:rPr>
              <a:t>very important </a:t>
            </a:r>
            <a:r>
              <a:rPr lang="en-GB" sz="2400" dirty="0">
                <a:solidFill>
                  <a:schemeClr val="tx1"/>
                </a:solidFill>
              </a:rPr>
              <a:t>as this tells Python where the different sections start and end.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317951" y="685862"/>
            <a:ext cx="3841801" cy="1885705"/>
          </a:xfrm>
          <a:prstGeom prst="wedgeRoundRectCallout">
            <a:avLst>
              <a:gd name="adj1" fmla="val -70079"/>
              <a:gd name="adj2" fmla="val 6949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## </a:t>
            </a:r>
            <a:r>
              <a:rPr lang="en-GB" sz="2400" dirty="0">
                <a:solidFill>
                  <a:schemeClr val="tx1"/>
                </a:solidFill>
              </a:rPr>
              <a:t>is used to create comments which are ignored by Python but make the code easier to understand.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If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condition:</a:t>
            </a:r>
          </a:p>
          <a:p>
            <a:pPr marL="457200" lvl="1" indent="0">
              <a:buNone/>
            </a:pPr>
            <a:r>
              <a:rPr lang="en-GB" dirty="0" smtClean="0"/>
              <a:t>Statement</a:t>
            </a:r>
          </a:p>
          <a:p>
            <a:pPr marL="0" indent="0">
              <a:buNone/>
            </a:pPr>
            <a:r>
              <a:rPr lang="en-GB" dirty="0" err="1" smtClean="0"/>
              <a:t>elif</a:t>
            </a:r>
            <a:r>
              <a:rPr lang="en-GB" dirty="0" smtClean="0"/>
              <a:t> condition:</a:t>
            </a:r>
          </a:p>
          <a:p>
            <a:pPr marL="457200" lvl="1" indent="0">
              <a:buNone/>
            </a:pPr>
            <a:r>
              <a:rPr lang="en-GB" dirty="0" smtClean="0"/>
              <a:t>Statement</a:t>
            </a:r>
          </a:p>
          <a:p>
            <a:pPr marL="0" indent="0">
              <a:buNone/>
            </a:pPr>
            <a:r>
              <a:rPr lang="en-GB" dirty="0" smtClean="0"/>
              <a:t>else:</a:t>
            </a:r>
          </a:p>
          <a:p>
            <a:pPr marL="457200" lvl="1" indent="0">
              <a:buNone/>
            </a:pP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5807968" y="1663936"/>
            <a:ext cx="4464496" cy="1083276"/>
          </a:xfrm>
          <a:prstGeom prst="wedgeRoundRectCallout">
            <a:avLst>
              <a:gd name="adj1" fmla="val -86910"/>
              <a:gd name="adj2" fmla="val -2603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if </a:t>
            </a:r>
            <a:r>
              <a:rPr lang="en-GB" sz="2400" dirty="0">
                <a:solidFill>
                  <a:schemeClr val="tx1"/>
                </a:solidFill>
              </a:rPr>
              <a:t>is used to decide if an action is going to be followed.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07968" y="3284984"/>
            <a:ext cx="4464496" cy="1083276"/>
          </a:xfrm>
          <a:prstGeom prst="wedgeRoundRectCallout">
            <a:avLst>
              <a:gd name="adj1" fmla="val -81411"/>
              <a:gd name="adj2" fmla="val -71621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elif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stands for “else if” where you can test another condition.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07968" y="4906032"/>
            <a:ext cx="4464496" cy="1083276"/>
          </a:xfrm>
          <a:prstGeom prst="wedgeRoundRectCallout">
            <a:avLst>
              <a:gd name="adj1" fmla="val -113664"/>
              <a:gd name="adj2" fmla="val -11876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else </a:t>
            </a:r>
            <a:r>
              <a:rPr lang="en-GB" sz="2400" dirty="0">
                <a:solidFill>
                  <a:schemeClr val="tx1"/>
                </a:solidFill>
              </a:rPr>
              <a:t>is used to tell Python what to do if it hasn’t met any other conditions.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Statement Exercises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out the If statement exercises on </a:t>
            </a:r>
            <a:r>
              <a:rPr lang="en-GB" dirty="0" err="1" smtClean="0"/>
              <a:t>Onenote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95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Powerpoints</Template>
  <TotalTime>186</TotalTime>
  <Words>1532</Words>
  <Application>Microsoft Office PowerPoint</Application>
  <PresentationFormat>Widescreen</PresentationFormat>
  <Paragraphs>271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Wingdings 3</vt:lpstr>
      <vt:lpstr>Computing Powerpoints</vt:lpstr>
      <vt:lpstr>GCSE Computer Science (9-1)</vt:lpstr>
      <vt:lpstr>Change your code</vt:lpstr>
      <vt:lpstr>Change your code</vt:lpstr>
      <vt:lpstr>Change your code</vt:lpstr>
      <vt:lpstr>Keywords</vt:lpstr>
      <vt:lpstr>What will this code do?</vt:lpstr>
      <vt:lpstr>If Statements</vt:lpstr>
      <vt:lpstr>More If Statements</vt:lpstr>
      <vt:lpstr>If Statement Exercises </vt:lpstr>
      <vt:lpstr>Lesson Objectives</vt:lpstr>
      <vt:lpstr>What do these have in common?</vt:lpstr>
      <vt:lpstr>Like a needle stuck on a record…</vt:lpstr>
      <vt:lpstr>Looping Programs</vt:lpstr>
      <vt:lpstr>REPEAT…UNTIL </vt:lpstr>
      <vt:lpstr>Trace Table</vt:lpstr>
      <vt:lpstr>PowerPoint Presentation</vt:lpstr>
      <vt:lpstr>Indefinite Iteration</vt:lpstr>
      <vt:lpstr>WHILE Loop Example</vt:lpstr>
      <vt:lpstr>PowerPoint Presentation</vt:lpstr>
      <vt:lpstr>PowerPoint Presentation</vt:lpstr>
      <vt:lpstr>FOR Loops</vt:lpstr>
      <vt:lpstr>FOR Loops in Pseudocode</vt:lpstr>
      <vt:lpstr>NESTED Iteration</vt:lpstr>
      <vt:lpstr>For loops</vt:lpstr>
      <vt:lpstr>Try this out</vt:lpstr>
      <vt:lpstr>While loops</vt:lpstr>
      <vt:lpstr>Try this out</vt:lpstr>
      <vt:lpstr>Consider…</vt:lpstr>
      <vt:lpstr>Subroutines</vt:lpstr>
      <vt:lpstr>Procedures</vt:lpstr>
      <vt:lpstr>Saying hello</vt:lpstr>
      <vt:lpstr>Consider…</vt:lpstr>
      <vt:lpstr>Arguments</vt:lpstr>
      <vt:lpstr>We have a problem…</vt:lpstr>
      <vt:lpstr>Functions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Karen Titman</cp:lastModifiedBy>
  <cp:revision>29</cp:revision>
  <dcterms:created xsi:type="dcterms:W3CDTF">2017-10-05T21:04:40Z</dcterms:created>
  <dcterms:modified xsi:type="dcterms:W3CDTF">2017-11-24T13:00:19Z</dcterms:modified>
</cp:coreProperties>
</file>