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12" r:id="rId2"/>
    <p:sldId id="383" r:id="rId3"/>
    <p:sldId id="357" r:id="rId4"/>
    <p:sldId id="386" r:id="rId5"/>
    <p:sldId id="330" r:id="rId6"/>
    <p:sldId id="387" r:id="rId7"/>
    <p:sldId id="343" r:id="rId8"/>
    <p:sldId id="388" r:id="rId9"/>
    <p:sldId id="344" r:id="rId10"/>
    <p:sldId id="389" r:id="rId11"/>
  </p:sldIdLst>
  <p:sldSz cx="9144000" cy="6858000" type="screen4x3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43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33CC33"/>
    <a:srgbClr val="FF6600"/>
    <a:srgbClr val="9933FF"/>
    <a:srgbClr val="000099"/>
    <a:srgbClr val="6600CC"/>
    <a:srgbClr val="71F5F2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4" autoAdjust="0"/>
    <p:restoredTop sz="94624" autoAdjust="0"/>
  </p:normalViewPr>
  <p:slideViewPr>
    <p:cSldViewPr>
      <p:cViewPr varScale="1">
        <p:scale>
          <a:sx n="81" d="100"/>
          <a:sy n="81" d="100"/>
        </p:scale>
        <p:origin x="605" y="48"/>
      </p:cViewPr>
      <p:guideLst>
        <p:guide orient="horz" pos="2160"/>
        <p:guide orient="horz" pos="663"/>
        <p:guide pos="4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5C8C7D8-911A-498C-8C96-238625B193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FAC73A5-E13F-4A3F-BD07-21D0328786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E22C43B5-28A1-4264-B041-7E0BE82957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D9D8E356-8413-4CD5-AD9D-BBCB1B9383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28CCCF-8383-4D47-8D52-687E9CCD59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BC2D12-BCC7-4279-A687-8C0FE78F04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40C01C-9C1D-4526-9B45-21D15425EF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FCA661-0EB3-435E-818A-39F8D18166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F8EE456-BC0C-4B89-B5FB-E0BA999A2E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63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376F9F7-C226-42CB-8274-9A81DD6FDD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6ED061-C887-4756-A21C-1A8840AE2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0B218E-28DB-4DAD-A509-2428F16EF9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8E7AA8A-582F-44B9-B6C8-FFBF7E557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17016F-1977-43A7-8B0B-20CF266A6B97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116B708-8FDD-4EDF-9779-E3F366F85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26CBF74-CC00-495E-A148-A84E8259F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61B05E2B-EDBC-463B-8C31-741117D650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Solids, Liquids and Gases</a:t>
            </a:r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8A8749FC-AA38-4CCD-A357-F0E86F571F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EE496F38-67C1-4148-B8B0-355B850A3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87174FA5-70A1-4293-B184-787323803E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Solids, Liquids and Gases</a:t>
            </a:r>
          </a:p>
        </p:txBody>
      </p:sp>
      <p:sp>
        <p:nvSpPr>
          <p:cNvPr id="546818" name="Rectangle 2">
            <a:extLst>
              <a:ext uri="{FF2B5EF4-FFF2-40B4-BE49-F238E27FC236}">
                <a16:creationId xmlns:a16="http://schemas.microsoft.com/office/drawing/2014/main" id="{A20BFE50-2B9A-4A2F-9E8A-1951381F65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6833302A-D90A-414C-983D-A689F3E84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BDD3FA4A-33DA-455A-B78F-CBA4E15782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Solids, Liquids and Gases</a:t>
            </a:r>
          </a:p>
        </p:txBody>
      </p:sp>
      <p:sp>
        <p:nvSpPr>
          <p:cNvPr id="548866" name="Rectangle 2">
            <a:extLst>
              <a:ext uri="{FF2B5EF4-FFF2-40B4-BE49-F238E27FC236}">
                <a16:creationId xmlns:a16="http://schemas.microsoft.com/office/drawing/2014/main" id="{9D1FD769-5D08-4899-A1F5-92FDB5E2FE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EDD8721F-DA15-4527-8F2A-7FD5A7728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>
            <a:extLst>
              <a:ext uri="{FF2B5EF4-FFF2-40B4-BE49-F238E27FC236}">
                <a16:creationId xmlns:a16="http://schemas.microsoft.com/office/drawing/2014/main" id="{9592BECF-1CFD-419A-AE0E-0162BBE3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55D6AE8-D7EE-416B-A0B4-68F66650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>
            <a:extLst>
              <a:ext uri="{FF2B5EF4-FFF2-40B4-BE49-F238E27FC236}">
                <a16:creationId xmlns:a16="http://schemas.microsoft.com/office/drawing/2014/main" id="{DA68CBBE-5C41-4ED3-B0CC-0F2D704E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2CF1C1-4AD0-4849-8F7A-700E225E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F30018DE-7E72-4833-9CC8-6122EBB0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GB" altLang="en-US" sz="1200" b="1">
                <a:solidFill>
                  <a:schemeClr val="bg1"/>
                </a:solidFill>
              </a:rPr>
              <a:t>1 of 20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pic>
        <p:nvPicPr>
          <p:cNvPr id="7" name="Picture 7" descr="underline">
            <a:extLst>
              <a:ext uri="{FF2B5EF4-FFF2-40B4-BE49-F238E27FC236}">
                <a16:creationId xmlns:a16="http://schemas.microsoft.com/office/drawing/2014/main" id="{AF278A33-46B4-4D9F-BBE6-E76A83C2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9AED94E9-9D91-4E61-AE56-663FC8C1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>
            <a:extLst>
              <a:ext uri="{FF2B5EF4-FFF2-40B4-BE49-F238E27FC236}">
                <a16:creationId xmlns:a16="http://schemas.microsoft.com/office/drawing/2014/main" id="{8E8385FF-D833-4F77-ADB1-90757642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730FE9AB-DCD5-4C38-BD61-A90A68D889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EF2E282-A7F9-4BC3-8A5B-7F6040F081CD}" type="slidenum">
              <a:rPr lang="en-GB" alt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68604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7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3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6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1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2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5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5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line">
            <a:extLst>
              <a:ext uri="{FF2B5EF4-FFF2-40B4-BE49-F238E27FC236}">
                <a16:creationId xmlns:a16="http://schemas.microsoft.com/office/drawing/2014/main" id="{D13A4B1C-2C34-469C-A939-F08912B5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extLst>
              <a:ext uri="{FF2B5EF4-FFF2-40B4-BE49-F238E27FC236}">
                <a16:creationId xmlns:a16="http://schemas.microsoft.com/office/drawing/2014/main" id="{2DBB5C32-FDBB-48E9-A28D-B55AD15C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028" name="Picture 4" descr="swish">
            <a:extLst>
              <a:ext uri="{FF2B5EF4-FFF2-40B4-BE49-F238E27FC236}">
                <a16:creationId xmlns:a16="http://schemas.microsoft.com/office/drawing/2014/main" id="{93F9D450-83EE-4014-8FF2-BE14A8BA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oardworks_logo">
            <a:extLst>
              <a:ext uri="{FF2B5EF4-FFF2-40B4-BE49-F238E27FC236}">
                <a16:creationId xmlns:a16="http://schemas.microsoft.com/office/drawing/2014/main" id="{5ABB22FC-D400-4F28-AFF2-56149BD1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3757C6-ACCB-4D3E-99C0-049BA132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eft_button">
            <a:extLst>
              <a:ext uri="{FF2B5EF4-FFF2-40B4-BE49-F238E27FC236}">
                <a16:creationId xmlns:a16="http://schemas.microsoft.com/office/drawing/2014/main" id="{2F3F354C-ACFD-4B88-806D-D59AFD9E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2BB35CAA-9AB6-4339-A71E-809DA30E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GB" altLang="en-US" sz="1200" b="1">
                <a:solidFill>
                  <a:schemeClr val="bg1"/>
                </a:solidFill>
              </a:rPr>
              <a:t>1 of 20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pic>
        <p:nvPicPr>
          <p:cNvPr id="1033" name="Picture 9" descr="underline">
            <a:extLst>
              <a:ext uri="{FF2B5EF4-FFF2-40B4-BE49-F238E27FC236}">
                <a16:creationId xmlns:a16="http://schemas.microsoft.com/office/drawing/2014/main" id="{5DEBE61E-D37F-4407-B910-AEB7D8EC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>
            <a:extLst>
              <a:ext uri="{FF2B5EF4-FFF2-40B4-BE49-F238E27FC236}">
                <a16:creationId xmlns:a16="http://schemas.microsoft.com/office/drawing/2014/main" id="{978B3CDF-C232-4A26-A9DD-ED6E59CE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035" name="Picture 11" descr="swish">
            <a:extLst>
              <a:ext uri="{FF2B5EF4-FFF2-40B4-BE49-F238E27FC236}">
                <a16:creationId xmlns:a16="http://schemas.microsoft.com/office/drawing/2014/main" id="{9D3450F9-EE5E-4FA4-A97E-D1989749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boardworks_logo">
            <a:extLst>
              <a:ext uri="{FF2B5EF4-FFF2-40B4-BE49-F238E27FC236}">
                <a16:creationId xmlns:a16="http://schemas.microsoft.com/office/drawing/2014/main" id="{9E97E36B-DA7E-44DB-A794-FEE3A15B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left_butto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725F9D-B9DB-4D83-90BA-3EFFA753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5">
            <a:extLst>
              <a:ext uri="{FF2B5EF4-FFF2-40B4-BE49-F238E27FC236}">
                <a16:creationId xmlns:a16="http://schemas.microsoft.com/office/drawing/2014/main" id="{18E270AE-7420-4B2C-AC9B-C7A9EE87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      Click to edit Master title style</a:t>
            </a:r>
          </a:p>
        </p:txBody>
      </p:sp>
      <p:sp>
        <p:nvSpPr>
          <p:cNvPr id="271386" name="Text Box 26">
            <a:extLst>
              <a:ext uri="{FF2B5EF4-FFF2-40B4-BE49-F238E27FC236}">
                <a16:creationId xmlns:a16="http://schemas.microsoft.com/office/drawing/2014/main" id="{90B26647-7F2E-4F51-838A-0F06234F8E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4D71C0C-2005-432F-BD56-33307623734C}" type="slidenum">
              <a:rPr lang="en-GB" alt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25</a:t>
            </a:r>
          </a:p>
        </p:txBody>
      </p:sp>
      <p:grpSp>
        <p:nvGrpSpPr>
          <p:cNvPr id="1040" name="Group 45">
            <a:extLst>
              <a:ext uri="{FF2B5EF4-FFF2-40B4-BE49-F238E27FC236}">
                <a16:creationId xmlns:a16="http://schemas.microsoft.com/office/drawing/2014/main" id="{7DDB52B5-0FF1-45FD-B6B2-E501E0C38C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1041" name="Oval 46">
              <a:extLst>
                <a:ext uri="{FF2B5EF4-FFF2-40B4-BE49-F238E27FC236}">
                  <a16:creationId xmlns:a16="http://schemas.microsoft.com/office/drawing/2014/main" id="{D2E455DE-FDE8-4C74-8040-152BFF182D2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47">
              <a:extLst>
                <a:ext uri="{FF2B5EF4-FFF2-40B4-BE49-F238E27FC236}">
                  <a16:creationId xmlns:a16="http://schemas.microsoft.com/office/drawing/2014/main" id="{795DAF83-B146-47C5-BD58-DE622F205D16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1043" name="Picture 48" descr="KS3_chemistry_orange">
              <a:extLst>
                <a:ext uri="{FF2B5EF4-FFF2-40B4-BE49-F238E27FC236}">
                  <a16:creationId xmlns:a16="http://schemas.microsoft.com/office/drawing/2014/main" id="{E40DEDF9-8325-47F7-813C-80D5768C9A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7G_image1">
              <a:extLst>
                <a:ext uri="{FF2B5EF4-FFF2-40B4-BE49-F238E27FC236}">
                  <a16:creationId xmlns:a16="http://schemas.microsoft.com/office/drawing/2014/main" id="{FB2C24B2-19C2-4C85-8866-D6F50B6EFA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7G_image2">
              <a:extLst>
                <a:ext uri="{FF2B5EF4-FFF2-40B4-BE49-F238E27FC236}">
                  <a16:creationId xmlns:a16="http://schemas.microsoft.com/office/drawing/2014/main" id="{EA3E2E36-3BB9-4DCB-A52C-A833615FB6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>
            <a:extLst>
              <a:ext uri="{FF2B5EF4-FFF2-40B4-BE49-F238E27FC236}">
                <a16:creationId xmlns:a16="http://schemas.microsoft.com/office/drawing/2014/main" id="{BCF2112C-FA1A-428A-9D0C-432B49994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773113"/>
            <a:ext cx="5578475" cy="5578475"/>
          </a:xfrm>
          <a:prstGeom prst="ellipse">
            <a:avLst/>
          </a:prstGeom>
          <a:solidFill>
            <a:srgbClr val="01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3" name="Oval 3">
            <a:extLst>
              <a:ext uri="{FF2B5EF4-FFF2-40B4-BE49-F238E27FC236}">
                <a16:creationId xmlns:a16="http://schemas.microsoft.com/office/drawing/2014/main" id="{FA35CAC8-FF88-4E1F-AF18-FC63F0051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2413" y="928688"/>
            <a:ext cx="5289550" cy="5289550"/>
          </a:xfrm>
          <a:prstGeom prst="ellipse">
            <a:avLst/>
          </a:prstGeom>
          <a:noFill/>
          <a:ln w="279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8829C97D-4727-46F0-A42E-4D1F35151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266382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id="{744C9A8A-8E64-4033-B9BC-A8AC725DE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9225" y="54927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5127" name="Picture 7" descr="KS3_chemistry_orange">
            <a:extLst>
              <a:ext uri="{FF2B5EF4-FFF2-40B4-BE49-F238E27FC236}">
                <a16:creationId xmlns:a16="http://schemas.microsoft.com/office/drawing/2014/main" id="{7BEE4F64-5CA8-4473-8223-078C401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7416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KS3_chemistry_orange">
            <a:extLst>
              <a:ext uri="{FF2B5EF4-FFF2-40B4-BE49-F238E27FC236}">
                <a16:creationId xmlns:a16="http://schemas.microsoft.com/office/drawing/2014/main" id="{821AD56C-5BE2-418A-BB4D-61B4CD3C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6207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KS3_chemistry_orange">
            <a:extLst>
              <a:ext uri="{FF2B5EF4-FFF2-40B4-BE49-F238E27FC236}">
                <a16:creationId xmlns:a16="http://schemas.microsoft.com/office/drawing/2014/main" id="{590813BF-0F3D-4291-A366-34A071E7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52513"/>
            <a:ext cx="50387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10">
            <a:extLst>
              <a:ext uri="{FF2B5EF4-FFF2-40B4-BE49-F238E27FC236}">
                <a16:creationId xmlns:a16="http://schemas.microsoft.com/office/drawing/2014/main" id="{EB86918D-3B22-4CBB-9B0C-0FA1BBF60E0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2413" y="188913"/>
            <a:ext cx="5111750" cy="981075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rIns="0"/>
          <a:lstStyle/>
          <a:p>
            <a:pPr algn="ctr" eaLnBrk="1" hangingPunct="1"/>
            <a:r>
              <a:rPr lang="en-GB" altLang="en-US" sz="4000">
                <a:solidFill>
                  <a:schemeClr val="bg1"/>
                </a:solidFill>
              </a:rPr>
              <a:t>Chemistry</a:t>
            </a: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A07AF2C5-12FE-4FFB-A1F6-0D150B68BDE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0" y="5013226"/>
            <a:ext cx="4464050" cy="1008062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3400" b="1" dirty="0">
                <a:solidFill>
                  <a:schemeClr val="bg1"/>
                </a:solidFill>
              </a:rPr>
              <a:t>Explaining properties - R</a:t>
            </a:r>
          </a:p>
        </p:txBody>
      </p:sp>
      <p:pic>
        <p:nvPicPr>
          <p:cNvPr id="5132" name="Picture 16" descr="7G_image1">
            <a:extLst>
              <a:ext uri="{FF2B5EF4-FFF2-40B4-BE49-F238E27FC236}">
                <a16:creationId xmlns:a16="http://schemas.microsoft.com/office/drawing/2014/main" id="{6DA68C66-C239-4B87-87B1-04B39B91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425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7G_image2">
            <a:extLst>
              <a:ext uri="{FF2B5EF4-FFF2-40B4-BE49-F238E27FC236}">
                <a16:creationId xmlns:a16="http://schemas.microsoft.com/office/drawing/2014/main" id="{AA84BE81-2DB7-4E06-B815-3F7CC219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7G_image1">
            <a:extLst>
              <a:ext uri="{FF2B5EF4-FFF2-40B4-BE49-F238E27FC236}">
                <a16:creationId xmlns:a16="http://schemas.microsoft.com/office/drawing/2014/main" id="{D798838F-176C-471B-BC81-81FAF684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6937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9" descr="7G_image2">
            <a:extLst>
              <a:ext uri="{FF2B5EF4-FFF2-40B4-BE49-F238E27FC236}">
                <a16:creationId xmlns:a16="http://schemas.microsoft.com/office/drawing/2014/main" id="{53FDD3AB-2B2E-4833-AC95-EBDBBB57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8527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E9C8B225-0D63-4227-AE2E-8D7F36FD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00938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	Explaining gases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FB7F4-EA75-4706-AE5B-CC26675CEED1}"/>
              </a:ext>
            </a:extLst>
          </p:cNvPr>
          <p:cNvSpPr txBox="1"/>
          <p:nvPr/>
        </p:nvSpPr>
        <p:spPr>
          <a:xfrm>
            <a:off x="6660232" y="1013827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Arial" charset="0"/>
                <a:cs typeface="Arial" charset="0"/>
              </a:rPr>
              <a:t>no f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ixed shape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35C03-789A-495D-B4FF-CD4D1D32B72E}"/>
              </a:ext>
            </a:extLst>
          </p:cNvPr>
          <p:cNvSpPr txBox="1"/>
          <p:nvPr/>
        </p:nvSpPr>
        <p:spPr>
          <a:xfrm>
            <a:off x="3350714" y="6085101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Arial" charset="0"/>
                <a:cs typeface="Arial" charset="0"/>
              </a:rPr>
              <a:t>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an flow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389D-0AE5-4979-A70E-3433AC665D75}"/>
              </a:ext>
            </a:extLst>
          </p:cNvPr>
          <p:cNvSpPr txBox="1"/>
          <p:nvPr/>
        </p:nvSpPr>
        <p:spPr>
          <a:xfrm>
            <a:off x="330057" y="984210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Arial" charset="0"/>
                <a:cs typeface="Arial" charset="0"/>
              </a:rPr>
              <a:t>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an be squashed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C30DF-3794-434A-9E71-E0B1B6F74B4B}"/>
              </a:ext>
            </a:extLst>
          </p:cNvPr>
          <p:cNvSpPr txBox="1"/>
          <p:nvPr/>
        </p:nvSpPr>
        <p:spPr>
          <a:xfrm>
            <a:off x="3279135" y="1376317"/>
            <a:ext cx="2359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Arial" charset="0"/>
                <a:cs typeface="Arial" charset="0"/>
              </a:rPr>
              <a:t>no f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ixed volume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CE0F3-5E1B-4CA1-9A28-51E92BD43382}"/>
              </a:ext>
            </a:extLst>
          </p:cNvPr>
          <p:cNvSpPr txBox="1"/>
          <p:nvPr/>
        </p:nvSpPr>
        <p:spPr>
          <a:xfrm>
            <a:off x="3436348" y="891057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Arial" charset="0"/>
                <a:cs typeface="Arial" charset="0"/>
              </a:rPr>
              <a:t>low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 density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6737B5-D17C-4780-88D0-5A9135A6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126987" cy="43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D48E81-EEBD-47C2-BCDA-29C7ACCA9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	Lesson objectives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EF86912-1635-412C-A165-8487D30E3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Use the particle model to explain the properties of solids, liquids and gases</a:t>
            </a:r>
          </a:p>
          <a:p>
            <a:pPr marL="0" indent="0" eaLnBrk="1" hangingPunct="1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E9C8B225-0D63-4227-AE2E-8D7F36FD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00938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	Properties of materials</a:t>
            </a:r>
            <a:endParaRPr lang="en-US" altLang="en-US" dirty="0"/>
          </a:p>
        </p:txBody>
      </p:sp>
      <p:graphicFrame>
        <p:nvGraphicFramePr>
          <p:cNvPr id="400471" name="Group 87">
            <a:extLst>
              <a:ext uri="{FF2B5EF4-FFF2-40B4-BE49-F238E27FC236}">
                <a16:creationId xmlns:a16="http://schemas.microsoft.com/office/drawing/2014/main" id="{6138BF01-EA8A-491F-B0A1-CE0E658EB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447088" cy="4525965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Observation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Solid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Liquid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Shape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Fluidity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Compressibility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FFB7F4-EA75-4706-AE5B-CC26675CEED1}"/>
              </a:ext>
            </a:extLst>
          </p:cNvPr>
          <p:cNvSpPr txBox="1"/>
          <p:nvPr/>
        </p:nvSpPr>
        <p:spPr>
          <a:xfrm>
            <a:off x="2915816" y="2103239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fixed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35C03-789A-495D-B4FF-CD4D1D32B72E}"/>
              </a:ext>
            </a:extLst>
          </p:cNvPr>
          <p:cNvSpPr txBox="1"/>
          <p:nvPr/>
        </p:nvSpPr>
        <p:spPr>
          <a:xfrm>
            <a:off x="2915816" y="2852936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can’t flow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389D-0AE5-4979-A70E-3433AC665D75}"/>
              </a:ext>
            </a:extLst>
          </p:cNvPr>
          <p:cNvSpPr txBox="1"/>
          <p:nvPr/>
        </p:nvSpPr>
        <p:spPr>
          <a:xfrm>
            <a:off x="2915816" y="3390091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can’t be squashed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C30DF-3794-434A-9E71-E0B1B6F74B4B}"/>
              </a:ext>
            </a:extLst>
          </p:cNvPr>
          <p:cNvSpPr txBox="1"/>
          <p:nvPr/>
        </p:nvSpPr>
        <p:spPr>
          <a:xfrm>
            <a:off x="2915816" y="4377878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fixed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CE0F3-5E1B-4CA1-9A28-51E92BD43382}"/>
              </a:ext>
            </a:extLst>
          </p:cNvPr>
          <p:cNvSpPr txBox="1"/>
          <p:nvPr/>
        </p:nvSpPr>
        <p:spPr>
          <a:xfrm>
            <a:off x="2915816" y="5140349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high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91E0E-9214-4F7D-BB13-1F35427F295C}"/>
              </a:ext>
            </a:extLst>
          </p:cNvPr>
          <p:cNvSpPr txBox="1"/>
          <p:nvPr/>
        </p:nvSpPr>
        <p:spPr>
          <a:xfrm>
            <a:off x="4870760" y="2102231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not fixed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04657-FCA8-4019-8C30-650C35E4126F}"/>
              </a:ext>
            </a:extLst>
          </p:cNvPr>
          <p:cNvSpPr txBox="1"/>
          <p:nvPr/>
        </p:nvSpPr>
        <p:spPr>
          <a:xfrm>
            <a:off x="4870760" y="2851928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can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flow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9DFC0-A2CD-483E-917A-392B3DA8D117}"/>
              </a:ext>
            </a:extLst>
          </p:cNvPr>
          <p:cNvSpPr txBox="1"/>
          <p:nvPr/>
        </p:nvSpPr>
        <p:spPr>
          <a:xfrm>
            <a:off x="4870760" y="3389083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can’t be squashed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2B379-4AC9-4F49-B24D-E3E358ECF100}"/>
              </a:ext>
            </a:extLst>
          </p:cNvPr>
          <p:cNvSpPr txBox="1"/>
          <p:nvPr/>
        </p:nvSpPr>
        <p:spPr>
          <a:xfrm>
            <a:off x="4870760" y="4376870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fixed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C542E9-B50C-49C7-A214-3F0D9731C52B}"/>
              </a:ext>
            </a:extLst>
          </p:cNvPr>
          <p:cNvSpPr txBox="1"/>
          <p:nvPr/>
        </p:nvSpPr>
        <p:spPr>
          <a:xfrm>
            <a:off x="4870760" y="5139341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quite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high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8F828F-7A66-4312-89FD-89E7F8113E1A}"/>
              </a:ext>
            </a:extLst>
          </p:cNvPr>
          <p:cNvSpPr txBox="1"/>
          <p:nvPr/>
        </p:nvSpPr>
        <p:spPr>
          <a:xfrm>
            <a:off x="6825704" y="2101223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not fixed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85853-C1A2-4096-A751-1A161CD32EC7}"/>
              </a:ext>
            </a:extLst>
          </p:cNvPr>
          <p:cNvSpPr txBox="1"/>
          <p:nvPr/>
        </p:nvSpPr>
        <p:spPr>
          <a:xfrm>
            <a:off x="6825704" y="2850920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can flow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DDD1C-B2E2-47F9-A01A-445610F2D4C5}"/>
              </a:ext>
            </a:extLst>
          </p:cNvPr>
          <p:cNvSpPr txBox="1"/>
          <p:nvPr/>
        </p:nvSpPr>
        <p:spPr>
          <a:xfrm>
            <a:off x="6825704" y="3388075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can be squashed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5D297-C8DA-46C7-9F4D-2DB620135DD4}"/>
              </a:ext>
            </a:extLst>
          </p:cNvPr>
          <p:cNvSpPr txBox="1"/>
          <p:nvPr/>
        </p:nvSpPr>
        <p:spPr>
          <a:xfrm>
            <a:off x="6825704" y="4375862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not fixed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9B8E11-D38B-47FA-A7F7-4BEA65540869}"/>
              </a:ext>
            </a:extLst>
          </p:cNvPr>
          <p:cNvSpPr txBox="1"/>
          <p:nvPr/>
        </p:nvSpPr>
        <p:spPr>
          <a:xfrm>
            <a:off x="6825704" y="5138333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low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C385313-603C-424F-ABC9-1853C46D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01000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	States of matter - particles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CA799F-E112-47F6-8C2F-4D7A5C6CD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05474"/>
              </p:ext>
            </p:extLst>
          </p:nvPr>
        </p:nvGraphicFramePr>
        <p:xfrm>
          <a:off x="143508" y="980728"/>
          <a:ext cx="8876931" cy="558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868659482"/>
                    </a:ext>
                  </a:extLst>
                </a:gridCol>
                <a:gridCol w="2406977">
                  <a:extLst>
                    <a:ext uri="{9D8B030D-6E8A-4147-A177-3AD203B41FA5}">
                      <a16:colId xmlns:a16="http://schemas.microsoft.com/office/drawing/2014/main" val="1973983428"/>
                    </a:ext>
                  </a:extLst>
                </a:gridCol>
                <a:gridCol w="2406977">
                  <a:extLst>
                    <a:ext uri="{9D8B030D-6E8A-4147-A177-3AD203B41FA5}">
                      <a16:colId xmlns:a16="http://schemas.microsoft.com/office/drawing/2014/main" val="2628954066"/>
                    </a:ext>
                  </a:extLst>
                </a:gridCol>
                <a:gridCol w="2406977">
                  <a:extLst>
                    <a:ext uri="{9D8B030D-6E8A-4147-A177-3AD203B41FA5}">
                      <a16:colId xmlns:a16="http://schemas.microsoft.com/office/drawing/2014/main" val="1485063624"/>
                    </a:ext>
                  </a:extLst>
                </a:gridCol>
              </a:tblGrid>
              <a:tr h="198000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Particle diagram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0403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Amount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48527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31395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Closeness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8097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Arrangement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159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372ADB-F511-41E0-9385-1464CA5A7563}"/>
              </a:ext>
            </a:extLst>
          </p:cNvPr>
          <p:cNvSpPr txBox="1"/>
          <p:nvPr/>
        </p:nvSpPr>
        <p:spPr>
          <a:xfrm>
            <a:off x="2595033" y="324094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small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3E335-58F8-44C9-B1EA-392C83755220}"/>
              </a:ext>
            </a:extLst>
          </p:cNvPr>
          <p:cNvSpPr txBox="1"/>
          <p:nvPr/>
        </p:nvSpPr>
        <p:spPr>
          <a:xfrm>
            <a:off x="1761471" y="3944726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vibrate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can’t change places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CA733-F313-4A48-BB69-B8E653BFC8E8}"/>
              </a:ext>
            </a:extLst>
          </p:cNvPr>
          <p:cNvSpPr txBox="1"/>
          <p:nvPr/>
        </p:nvSpPr>
        <p:spPr>
          <a:xfrm>
            <a:off x="2409886" y="5006505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touching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B36E9-D2DA-4F5E-B6ED-43386592A044}"/>
              </a:ext>
            </a:extLst>
          </p:cNvPr>
          <p:cNvSpPr txBox="1"/>
          <p:nvPr/>
        </p:nvSpPr>
        <p:spPr>
          <a:xfrm>
            <a:off x="2495647" y="590921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regular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BB3F5-DA5E-40F9-B3D2-25BEF58EF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30400" r="73649" b="24801"/>
          <a:stretch/>
        </p:blipFill>
        <p:spPr>
          <a:xfrm>
            <a:off x="2201438" y="1124933"/>
            <a:ext cx="1650792" cy="1705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C9AFFF-646D-4012-8310-1FB51A18B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4" t="30400" r="36718" b="24801"/>
          <a:stretch/>
        </p:blipFill>
        <p:spPr>
          <a:xfrm>
            <a:off x="4554412" y="1124933"/>
            <a:ext cx="1759830" cy="1705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5D23D8-E7E2-4DC5-82C3-F3B284F3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76" t="30400" r="1214" b="24801"/>
          <a:stretch/>
        </p:blipFill>
        <p:spPr>
          <a:xfrm>
            <a:off x="6832723" y="1111884"/>
            <a:ext cx="1699717" cy="1705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BB2759-2ECF-4837-AAED-A563343C49EF}"/>
              </a:ext>
            </a:extLst>
          </p:cNvPr>
          <p:cNvSpPr txBox="1"/>
          <p:nvPr/>
        </p:nvSpPr>
        <p:spPr>
          <a:xfrm>
            <a:off x="4358466" y="3240948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more </a:t>
            </a:r>
            <a:r>
              <a:rPr lang="en-GB" sz="2000">
                <a:solidFill>
                  <a:schemeClr val="tx1"/>
                </a:solidFill>
              </a:rPr>
              <a:t>than solids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73354-A125-43B7-A245-6C59137C7742}"/>
              </a:ext>
            </a:extLst>
          </p:cNvPr>
          <p:cNvSpPr txBox="1"/>
          <p:nvPr/>
        </p:nvSpPr>
        <p:spPr>
          <a:xfrm>
            <a:off x="4471472" y="3944726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move around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change places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E28A1-5ED3-407E-866D-B7311FDE9312}"/>
              </a:ext>
            </a:extLst>
          </p:cNvPr>
          <p:cNvSpPr txBox="1"/>
          <p:nvPr/>
        </p:nvSpPr>
        <p:spPr>
          <a:xfrm>
            <a:off x="4813714" y="5006505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touching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08530-A025-4448-AEB4-27991A3E7A52}"/>
              </a:ext>
            </a:extLst>
          </p:cNvPr>
          <p:cNvSpPr txBox="1"/>
          <p:nvPr/>
        </p:nvSpPr>
        <p:spPr>
          <a:xfrm>
            <a:off x="4864210" y="590921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random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862E40-8D65-4192-8FEC-AD6951610554}"/>
              </a:ext>
            </a:extLst>
          </p:cNvPr>
          <p:cNvSpPr txBox="1"/>
          <p:nvPr/>
        </p:nvSpPr>
        <p:spPr>
          <a:xfrm>
            <a:off x="7390159" y="324094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large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43BA89-4229-4E90-8E80-EF6E45DABC21}"/>
              </a:ext>
            </a:extLst>
          </p:cNvPr>
          <p:cNvSpPr txBox="1"/>
          <p:nvPr/>
        </p:nvSpPr>
        <p:spPr>
          <a:xfrm>
            <a:off x="6791439" y="3944726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rapid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in all directions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FEC732-3C42-4EA8-8282-0D807A49F7B6}"/>
              </a:ext>
            </a:extLst>
          </p:cNvPr>
          <p:cNvSpPr txBox="1"/>
          <p:nvPr/>
        </p:nvSpPr>
        <p:spPr>
          <a:xfrm>
            <a:off x="7199403" y="5006505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far apart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DA323E-0099-46D4-A9BB-C6601B36251B}"/>
              </a:ext>
            </a:extLst>
          </p:cNvPr>
          <p:cNvSpPr txBox="1"/>
          <p:nvPr/>
        </p:nvSpPr>
        <p:spPr>
          <a:xfrm>
            <a:off x="7241081" y="590921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random</a:t>
            </a:r>
          </a:p>
        </p:txBody>
      </p:sp>
    </p:spTree>
    <p:extLst>
      <p:ext uri="{BB962C8B-B14F-4D97-AF65-F5344CB8AC3E}">
        <p14:creationId xmlns:p14="http://schemas.microsoft.com/office/powerpoint/2010/main" val="17847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202" name="Picture 10">
            <a:extLst>
              <a:ext uri="{FF2B5EF4-FFF2-40B4-BE49-F238E27FC236}">
                <a16:creationId xmlns:a16="http://schemas.microsoft.com/office/drawing/2014/main" id="{410B106D-210F-47BA-87EC-6106FD3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852738"/>
            <a:ext cx="4751388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194" name="Rectangle 2">
            <a:extLst>
              <a:ext uri="{FF2B5EF4-FFF2-40B4-BE49-F238E27FC236}">
                <a16:creationId xmlns:a16="http://schemas.microsoft.com/office/drawing/2014/main" id="{371F3EFF-222B-4565-94D4-CABA0B1E0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600" y="0"/>
            <a:ext cx="6516688" cy="549275"/>
          </a:xfrm>
          <a:noFill/>
          <a:ln/>
        </p:spPr>
        <p:txBody>
          <a:bodyPr/>
          <a:lstStyle/>
          <a:p>
            <a:r>
              <a:rPr lang="en-GB" altLang="en-US" dirty="0"/>
              <a:t>What are the properties of solids?</a:t>
            </a:r>
          </a:p>
        </p:txBody>
      </p:sp>
      <p:sp>
        <p:nvSpPr>
          <p:cNvPr id="520196" name="Text Box 4">
            <a:extLst>
              <a:ext uri="{FF2B5EF4-FFF2-40B4-BE49-F238E27FC236}">
                <a16:creationId xmlns:a16="http://schemas.microsoft.com/office/drawing/2014/main" id="{2D030249-1C94-4C78-820A-577903FD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836613"/>
            <a:ext cx="855821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349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0">
                <a:solidFill>
                  <a:srgbClr val="010066"/>
                </a:solidFill>
                <a:latin typeface="Arial" panose="020B0604020202020204" pitchFamily="34" charset="0"/>
              </a:rPr>
              <a:t>Solids: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have a high density, as the particles are packed very closely together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cannot be compressed because there is very little empty space between particles</a:t>
            </a:r>
          </a:p>
        </p:txBody>
      </p:sp>
      <p:sp>
        <p:nvSpPr>
          <p:cNvPr id="520201" name="Text Box 9">
            <a:extLst>
              <a:ext uri="{FF2B5EF4-FFF2-40B4-BE49-F238E27FC236}">
                <a16:creationId xmlns:a16="http://schemas.microsoft.com/office/drawing/2014/main" id="{E2784F35-7AAD-40B6-9949-E2557CF2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209925"/>
            <a:ext cx="384175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38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have a fixed shape because the particles are held tightly together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cannot diffuse because the particles are not able to move.</a:t>
            </a:r>
            <a:endParaRPr lang="en-GB" altLang="en-US" b="0">
              <a:solidFill>
                <a:srgbClr val="010066"/>
              </a:solidFill>
              <a:latin typeface="Arial" panose="020B0604020202020204" pitchFamily="34" charset="0"/>
            </a:endParaRPr>
          </a:p>
        </p:txBody>
      </p:sp>
      <p:pic>
        <p:nvPicPr>
          <p:cNvPr id="520204" name="Picture 12">
            <a:extLst>
              <a:ext uri="{FF2B5EF4-FFF2-40B4-BE49-F238E27FC236}">
                <a16:creationId xmlns:a16="http://schemas.microsoft.com/office/drawing/2014/main" id="{63689B07-E82E-400F-A1DD-D02DEFC2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0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E9C8B225-0D63-4227-AE2E-8D7F36FD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00938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	Explaining solids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FB7F4-EA75-4706-AE5B-CC26675CEED1}"/>
              </a:ext>
            </a:extLst>
          </p:cNvPr>
          <p:cNvSpPr txBox="1"/>
          <p:nvPr/>
        </p:nvSpPr>
        <p:spPr>
          <a:xfrm>
            <a:off x="6660232" y="1388326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  <a:latin typeface="Arial" charset="0"/>
                <a:cs typeface="Arial" charset="0"/>
              </a:rPr>
              <a:t>f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ixed shape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35C03-789A-495D-B4FF-CD4D1D32B72E}"/>
              </a:ext>
            </a:extLst>
          </p:cNvPr>
          <p:cNvSpPr txBox="1"/>
          <p:nvPr/>
        </p:nvSpPr>
        <p:spPr>
          <a:xfrm>
            <a:off x="3275856" y="5919663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  <a:latin typeface="Arial" charset="0"/>
                <a:cs typeface="Arial" charset="0"/>
              </a:rPr>
              <a:t>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an’t flow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389D-0AE5-4979-A70E-3433AC665D75}"/>
              </a:ext>
            </a:extLst>
          </p:cNvPr>
          <p:cNvSpPr txBox="1"/>
          <p:nvPr/>
        </p:nvSpPr>
        <p:spPr>
          <a:xfrm>
            <a:off x="330057" y="984210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  <a:latin typeface="Arial" charset="0"/>
                <a:cs typeface="Arial" charset="0"/>
              </a:rPr>
              <a:t>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an’t be squashed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C30DF-3794-434A-9E71-E0B1B6F74B4B}"/>
              </a:ext>
            </a:extLst>
          </p:cNvPr>
          <p:cNvSpPr txBox="1"/>
          <p:nvPr/>
        </p:nvSpPr>
        <p:spPr>
          <a:xfrm>
            <a:off x="3364340" y="1388325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  <a:latin typeface="Arial" charset="0"/>
                <a:cs typeface="Arial" charset="0"/>
              </a:rPr>
              <a:t>f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ixed volume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CE0F3-5E1B-4CA1-9A28-51E92BD43382}"/>
              </a:ext>
            </a:extLst>
          </p:cNvPr>
          <p:cNvSpPr txBox="1"/>
          <p:nvPr/>
        </p:nvSpPr>
        <p:spPr>
          <a:xfrm>
            <a:off x="3436348" y="891057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  <a:latin typeface="Arial" charset="0"/>
                <a:cs typeface="Arial" charset="0"/>
              </a:rPr>
              <a:t>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igh density</a:t>
            </a:r>
            <a:endParaRPr lang="en-GB" dirty="0">
              <a:solidFill>
                <a:srgbClr val="FF66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A6069A-FC70-41E4-94B3-5A23F600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3" y="1815207"/>
            <a:ext cx="8262113" cy="40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800" name="Picture 8">
            <a:extLst>
              <a:ext uri="{FF2B5EF4-FFF2-40B4-BE49-F238E27FC236}">
                <a16:creationId xmlns:a16="http://schemas.microsoft.com/office/drawing/2014/main" id="{ABAFDFEE-9C3C-43B5-8990-5B01C840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84475"/>
            <a:ext cx="476885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795" name="Rectangle 3">
            <a:extLst>
              <a:ext uri="{FF2B5EF4-FFF2-40B4-BE49-F238E27FC236}">
                <a16:creationId xmlns:a16="http://schemas.microsoft.com/office/drawing/2014/main" id="{DFAE310B-F61B-49CF-9767-42382A950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600" y="0"/>
            <a:ext cx="6516688" cy="549275"/>
          </a:xfrm>
          <a:noFill/>
          <a:ln/>
        </p:spPr>
        <p:txBody>
          <a:bodyPr/>
          <a:lstStyle/>
          <a:p>
            <a:r>
              <a:rPr lang="en-GB" altLang="en-US" dirty="0"/>
              <a:t>What are the properties of liquids?</a:t>
            </a:r>
          </a:p>
        </p:txBody>
      </p:sp>
      <p:sp>
        <p:nvSpPr>
          <p:cNvPr id="545797" name="Text Box 5">
            <a:extLst>
              <a:ext uri="{FF2B5EF4-FFF2-40B4-BE49-F238E27FC236}">
                <a16:creationId xmlns:a16="http://schemas.microsoft.com/office/drawing/2014/main" id="{26031AEC-C78B-4B6C-973D-35643BB1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836613"/>
            <a:ext cx="85582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38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0">
                <a:solidFill>
                  <a:srgbClr val="010066"/>
                </a:solidFill>
                <a:latin typeface="Arial" panose="020B0604020202020204" pitchFamily="34" charset="0"/>
              </a:rPr>
              <a:t>Liquids:</a:t>
            </a:r>
          </a:p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have a fairly high density because the particles are close together</a:t>
            </a:r>
          </a:p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cannot be compressed because there is very little empty space between particles</a:t>
            </a:r>
          </a:p>
        </p:txBody>
      </p:sp>
      <p:sp>
        <p:nvSpPr>
          <p:cNvPr id="545798" name="Text Box 6">
            <a:extLst>
              <a:ext uri="{FF2B5EF4-FFF2-40B4-BE49-F238E27FC236}">
                <a16:creationId xmlns:a16="http://schemas.microsoft.com/office/drawing/2014/main" id="{CA1EBED4-FF9B-4352-B7F5-D251CE16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209925"/>
            <a:ext cx="3841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349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take up the shape of its container because the particles can move</a:t>
            </a:r>
          </a:p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can diffuse because the particles are able to change places.</a:t>
            </a:r>
          </a:p>
        </p:txBody>
      </p:sp>
      <p:pic>
        <p:nvPicPr>
          <p:cNvPr id="545803" name="Picture 11">
            <a:extLst>
              <a:ext uri="{FF2B5EF4-FFF2-40B4-BE49-F238E27FC236}">
                <a16:creationId xmlns:a16="http://schemas.microsoft.com/office/drawing/2014/main" id="{32EBF388-C836-46D5-AC38-E254155A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5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E9C8B225-0D63-4227-AE2E-8D7F36FD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00938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	Explaining liquids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FB7F4-EA75-4706-AE5B-CC26675CEED1}"/>
              </a:ext>
            </a:extLst>
          </p:cNvPr>
          <p:cNvSpPr txBox="1"/>
          <p:nvPr/>
        </p:nvSpPr>
        <p:spPr>
          <a:xfrm>
            <a:off x="6660232" y="1052736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no f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ixed shape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35C03-789A-495D-B4FF-CD4D1D32B72E}"/>
              </a:ext>
            </a:extLst>
          </p:cNvPr>
          <p:cNvSpPr txBox="1"/>
          <p:nvPr/>
        </p:nvSpPr>
        <p:spPr>
          <a:xfrm>
            <a:off x="3436348" y="6017831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an flow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389D-0AE5-4979-A70E-3433AC665D75}"/>
              </a:ext>
            </a:extLst>
          </p:cNvPr>
          <p:cNvSpPr txBox="1"/>
          <p:nvPr/>
        </p:nvSpPr>
        <p:spPr>
          <a:xfrm>
            <a:off x="330057" y="984210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an’t be squashed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C30DF-3794-434A-9E71-E0B1B6F74B4B}"/>
              </a:ext>
            </a:extLst>
          </p:cNvPr>
          <p:cNvSpPr txBox="1"/>
          <p:nvPr/>
        </p:nvSpPr>
        <p:spPr>
          <a:xfrm>
            <a:off x="3364340" y="1388325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f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ixed volume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CE0F3-5E1B-4CA1-9A28-51E92BD43382}"/>
              </a:ext>
            </a:extLst>
          </p:cNvPr>
          <p:cNvSpPr txBox="1"/>
          <p:nvPr/>
        </p:nvSpPr>
        <p:spPr>
          <a:xfrm>
            <a:off x="3436348" y="891057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igh density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6D4E5-BACA-4205-90AF-2FD1C3E4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6" y="1772816"/>
            <a:ext cx="8674162" cy="42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>
            <a:extLst>
              <a:ext uri="{FF2B5EF4-FFF2-40B4-BE49-F238E27FC236}">
                <a16:creationId xmlns:a16="http://schemas.microsoft.com/office/drawing/2014/main" id="{DE1A9310-9EEF-42BD-BEFA-87D31C01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600" y="0"/>
            <a:ext cx="6516688" cy="549275"/>
          </a:xfrm>
          <a:noFill/>
          <a:ln/>
        </p:spPr>
        <p:txBody>
          <a:bodyPr/>
          <a:lstStyle/>
          <a:p>
            <a:r>
              <a:rPr lang="en-GB" altLang="en-US" dirty="0"/>
              <a:t>What are the properties of gases?</a:t>
            </a:r>
          </a:p>
        </p:txBody>
      </p:sp>
      <p:sp>
        <p:nvSpPr>
          <p:cNvPr id="547845" name="Text Box 5">
            <a:extLst>
              <a:ext uri="{FF2B5EF4-FFF2-40B4-BE49-F238E27FC236}">
                <a16:creationId xmlns:a16="http://schemas.microsoft.com/office/drawing/2014/main" id="{9DCFB1D3-0535-49AC-802D-0A639AEB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836613"/>
            <a:ext cx="85582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349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0">
                <a:solidFill>
                  <a:srgbClr val="010066"/>
                </a:solidFill>
                <a:latin typeface="Arial" panose="020B0604020202020204" pitchFamily="34" charset="0"/>
              </a:rPr>
              <a:t>Gases:</a:t>
            </a:r>
          </a:p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have a low density because the particles are spaced far apart</a:t>
            </a:r>
          </a:p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can be compressed because there is space between particles</a:t>
            </a:r>
          </a:p>
        </p:txBody>
      </p:sp>
      <p:sp>
        <p:nvSpPr>
          <p:cNvPr id="547846" name="Text Box 6">
            <a:extLst>
              <a:ext uri="{FF2B5EF4-FFF2-40B4-BE49-F238E27FC236}">
                <a16:creationId xmlns:a16="http://schemas.microsoft.com/office/drawing/2014/main" id="{250CA095-8190-4700-AA11-1874E2D1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209925"/>
            <a:ext cx="37338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2788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have no fixed shape because the particles move about rapidly in all directions</a:t>
            </a:r>
          </a:p>
          <a:p>
            <a:pPr eaLnBrk="1" hangingPunct="1"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0">
                <a:solidFill>
                  <a:srgbClr val="000066"/>
                </a:solidFill>
                <a:latin typeface="Arial" panose="020B0604020202020204" pitchFamily="34" charset="0"/>
              </a:rPr>
              <a:t>can diffuse because the particles are able to move in all directions.</a:t>
            </a:r>
          </a:p>
        </p:txBody>
      </p:sp>
      <p:pic>
        <p:nvPicPr>
          <p:cNvPr id="547848" name="Picture 8">
            <a:extLst>
              <a:ext uri="{FF2B5EF4-FFF2-40B4-BE49-F238E27FC236}">
                <a16:creationId xmlns:a16="http://schemas.microsoft.com/office/drawing/2014/main" id="{F8AF9CB4-6657-4D64-AF63-4B0CBD89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747963"/>
            <a:ext cx="396240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851" name="Picture 11">
            <a:extLst>
              <a:ext uri="{FF2B5EF4-FFF2-40B4-BE49-F238E27FC236}">
                <a16:creationId xmlns:a16="http://schemas.microsoft.com/office/drawing/2014/main" id="{00AB1745-731A-442B-A2AA-3E21AF27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8247</TotalTime>
  <Words>339</Words>
  <Application>Microsoft Office PowerPoint</Application>
  <PresentationFormat>On-screen Show (4:3)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1_master</vt:lpstr>
      <vt:lpstr>Chemistry</vt:lpstr>
      <vt:lpstr> Lesson objectives</vt:lpstr>
      <vt:lpstr> Properties of materials</vt:lpstr>
      <vt:lpstr> States of matter - particles</vt:lpstr>
      <vt:lpstr>What are the properties of solids?</vt:lpstr>
      <vt:lpstr> Explaining solids</vt:lpstr>
      <vt:lpstr>What are the properties of liquids?</vt:lpstr>
      <vt:lpstr> Explaining liquids</vt:lpstr>
      <vt:lpstr>What are the properties of gases?</vt:lpstr>
      <vt:lpstr> Explaining gases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Solids, Liquids and Gases</dc:title>
  <dc:subject>KS3 Chemistry</dc:subject>
  <dc:creator>Boardworks Ltd</dc:creator>
  <cp:lastModifiedBy>Lesley Wood</cp:lastModifiedBy>
  <cp:revision>595</cp:revision>
  <cp:lastPrinted>2017-03-30T07:37:37Z</cp:lastPrinted>
  <dcterms:created xsi:type="dcterms:W3CDTF">2000-07-23T14:30:27Z</dcterms:created>
  <dcterms:modified xsi:type="dcterms:W3CDTF">2021-05-11T16:37:58Z</dcterms:modified>
</cp:coreProperties>
</file>