
<file path=[Content_Types].xml><?xml version="1.0" encoding="utf-8"?>
<Types xmlns="http://schemas.openxmlformats.org/package/2006/content-types">
  <Default Extension="png&amp;ehk=TrvgrRhAicE6drC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1B4F4B-AD5C-41CB-BCFE-BD1DF03459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317B46-F8DC-445A-91A4-97C99F0A64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29F60-3C8F-4E32-AB51-FB682877AEB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7E486D-2E95-45F8-A314-67FDCD992B7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D53E2-C490-42F0-8BD9-B9B97F550FA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B7D61-DB25-411E-96F6-B835AF85C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734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3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6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532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559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492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796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281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584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63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36623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fld id="{4BF88D98-4D86-4CCF-928D-DA1506C3CC6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37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1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07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9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7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37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2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06F569-9A2E-471C-8B8D-B55AE7D8D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13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3" y="2603500"/>
            <a:ext cx="10035785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5DACD2C-7CF3-4A80-8F31-944A84EE132E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165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-Symbol.svg" TargetMode="External"/><Relationship Id="rId2" Type="http://schemas.openxmlformats.org/officeDocument/2006/relationships/image" Target="../media/image2.png&amp;ehk=TrvgrRhAicE6drC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GCSE Computer Science (9-1)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Fundamentals of programming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1A7A853-397C-41DC-AD8F-94356F1052C2}" type="slidenum">
              <a:rPr lang="en-GB" sz="3600" smtClean="0">
                <a:solidFill>
                  <a:schemeClr val="bg1"/>
                </a:solidFill>
              </a:rPr>
              <a:pPr algn="ctr"/>
              <a:t>1</a:t>
            </a:fld>
            <a:endParaRPr lang="en-GB" sz="3600">
              <a:solidFill>
                <a:schemeClr val="bg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gray">
          <a:xfrm>
            <a:off x="1154955" y="5208090"/>
            <a:ext cx="8825658" cy="16499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/>
              <a:t>Lesson 4: operations in programming</a:t>
            </a:r>
          </a:p>
        </p:txBody>
      </p:sp>
    </p:spTree>
    <p:extLst>
      <p:ext uri="{BB962C8B-B14F-4D97-AF65-F5344CB8AC3E}">
        <p14:creationId xmlns:p14="http://schemas.microsoft.com/office/powerpoint/2010/main" val="87849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432E33-E534-4AED-9D5F-0F62BBE70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Logical operators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C3A68-E84D-45B4-B3FD-5169EB916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programming, our conditions for our IF statements are considered Boolean expressions</a:t>
            </a:r>
          </a:p>
          <a:p>
            <a:r>
              <a:rPr lang="en-GB" dirty="0"/>
              <a:t>i.e. IF </a:t>
            </a:r>
            <a:r>
              <a:rPr lang="en-GB" b="1" dirty="0"/>
              <a:t>X &lt;= 4 </a:t>
            </a:r>
            <a:r>
              <a:rPr lang="en-GB" dirty="0"/>
              <a:t>THEN…</a:t>
            </a:r>
          </a:p>
          <a:p>
            <a:r>
              <a:rPr lang="en-GB" dirty="0"/>
              <a:t>X &lt;= 4 will equate to “True” or “False”</a:t>
            </a:r>
          </a:p>
          <a:p>
            <a:r>
              <a:rPr lang="en-GB" dirty="0"/>
              <a:t>What if we want to compare two of these statements? How would we regulate it?</a:t>
            </a:r>
          </a:p>
        </p:txBody>
      </p:sp>
    </p:spTree>
    <p:extLst>
      <p:ext uri="{BB962C8B-B14F-4D97-AF65-F5344CB8AC3E}">
        <p14:creationId xmlns:p14="http://schemas.microsoft.com/office/powerpoint/2010/main" val="169836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A4A7FA-F268-4CE7-85A9-4BDD29586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Logical Operators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8B9847-E32D-43BF-8259-6F24D4440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357438"/>
            <a:ext cx="6060234" cy="3662362"/>
          </a:xfrm>
        </p:spPr>
        <p:txBody>
          <a:bodyPr/>
          <a:lstStyle/>
          <a:p>
            <a:r>
              <a:rPr lang="en-GB" dirty="0"/>
              <a:t>We can use </a:t>
            </a:r>
            <a:r>
              <a:rPr lang="en-GB" b="1" dirty="0"/>
              <a:t>logical operators</a:t>
            </a:r>
            <a:r>
              <a:rPr lang="en-GB" dirty="0"/>
              <a:t> in Programming to determine our outcome through multiple conditions</a:t>
            </a:r>
          </a:p>
          <a:p>
            <a:r>
              <a:rPr lang="en-GB" dirty="0"/>
              <a:t>Logically, they must equate to true</a:t>
            </a:r>
          </a:p>
          <a:p>
            <a:r>
              <a:rPr lang="en-GB" dirty="0"/>
              <a:t>For our scenario – we can use the </a:t>
            </a:r>
            <a:r>
              <a:rPr lang="en-GB" b="1" dirty="0"/>
              <a:t>or</a:t>
            </a:r>
            <a:r>
              <a:rPr lang="en-GB" dirty="0"/>
              <a:t> operator: we remain in the game…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CPU=“Rock” OR CPU=“Paper”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4072494-9984-44D5-8B1D-A87B2F356F7C}"/>
              </a:ext>
            </a:extLst>
          </p:cNvPr>
          <p:cNvSpPr/>
          <p:nvPr/>
        </p:nvSpPr>
        <p:spPr>
          <a:xfrm>
            <a:off x="7743375" y="3114448"/>
            <a:ext cx="2520000" cy="2520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331685D-492D-4FAA-B01A-29534723E112}"/>
              </a:ext>
            </a:extLst>
          </p:cNvPr>
          <p:cNvSpPr/>
          <p:nvPr/>
        </p:nvSpPr>
        <p:spPr>
          <a:xfrm>
            <a:off x="9237936" y="3114448"/>
            <a:ext cx="2520000" cy="2520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57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8BC1B-1C5E-4F75-A503-B7C71A460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AND, OR, 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33034-30FE-48C5-A342-87A2E7F77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There are three operators which we can use in programming</a:t>
            </a:r>
          </a:p>
          <a:p>
            <a:r>
              <a:rPr lang="en-GB" b="1" dirty="0"/>
              <a:t>AND: </a:t>
            </a:r>
            <a:r>
              <a:rPr lang="en-GB" dirty="0"/>
              <a:t>This works whereby if any of the conditions are False, the entire expression equates to False.</a:t>
            </a: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IF Raining=True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Umbrella=True:</a:t>
            </a:r>
          </a:p>
          <a:p>
            <a:pPr marL="914400" lvl="2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	You can go out</a:t>
            </a:r>
          </a:p>
          <a:p>
            <a:pPr marL="914400" lvl="2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</a:p>
          <a:p>
            <a:pPr marL="914400" lvl="2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	Don’t go out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85C68B-6AC0-433E-A218-C2D7B89C3034}"/>
              </a:ext>
            </a:extLst>
          </p:cNvPr>
          <p:cNvSpPr/>
          <p:nvPr/>
        </p:nvSpPr>
        <p:spPr>
          <a:xfrm>
            <a:off x="5915025" y="4667251"/>
            <a:ext cx="4257675" cy="1352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/>
              <a:t>The ELSE pathway is run if, under the conditions, Umbrella is False</a:t>
            </a:r>
          </a:p>
        </p:txBody>
      </p:sp>
    </p:spTree>
    <p:extLst>
      <p:ext uri="{BB962C8B-B14F-4D97-AF65-F5344CB8AC3E}">
        <p14:creationId xmlns:p14="http://schemas.microsoft.com/office/powerpoint/2010/main" val="301146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A8500-51B4-4084-8029-E2E206276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C4A5A-8A5C-4CD1-9259-7CBCA6BC1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OR operator works whereby if </a:t>
            </a:r>
            <a:r>
              <a:rPr lang="en-GB" b="1" dirty="0"/>
              <a:t>any</a:t>
            </a:r>
            <a:r>
              <a:rPr lang="en-GB" dirty="0"/>
              <a:t> of the conditions are true, the entire expression is true</a:t>
            </a:r>
          </a:p>
          <a:p>
            <a:r>
              <a:rPr lang="en-GB" dirty="0"/>
              <a:t>Think of it as the expression “All for one and one for all”</a:t>
            </a:r>
          </a:p>
          <a:p>
            <a:r>
              <a:rPr lang="en-GB" dirty="0"/>
              <a:t>An example in programming could be our linear search algorithm: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ItemFound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=False OR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EndOfList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THEN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Stop</a:t>
            </a:r>
          </a:p>
        </p:txBody>
      </p:sp>
    </p:spTree>
    <p:extLst>
      <p:ext uri="{BB962C8B-B14F-4D97-AF65-F5344CB8AC3E}">
        <p14:creationId xmlns:p14="http://schemas.microsoft.com/office/powerpoint/2010/main" val="361951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856DC-1D87-4B7D-8A30-FF31F5721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45390-9824-4E28-8452-CB0D5BEAA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357438"/>
            <a:ext cx="7017496" cy="366236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 NOT operator is the final operator we use</a:t>
            </a:r>
          </a:p>
          <a:p>
            <a:r>
              <a:rPr lang="en-GB" dirty="0"/>
              <a:t>If the expression is NOT True (False), the entire expression itself will equate to True</a:t>
            </a:r>
          </a:p>
          <a:p>
            <a:r>
              <a:rPr lang="en-GB" dirty="0"/>
              <a:t>Think of NOT as an inverter – it turns False statements True</a:t>
            </a:r>
          </a:p>
          <a:p>
            <a:r>
              <a:rPr lang="en-GB" dirty="0"/>
              <a:t>An example in programming may involve a loop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Found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False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WHILE NOT Found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20DCDADD-0E9C-46A6-88DF-58706D426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639175" y="2843210"/>
            <a:ext cx="2814638" cy="281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517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B7A3-B077-469F-B540-914499098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Logical Operators in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D33B3-5D33-4DDB-93C6-5AAC8C58B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Now complete the final task of the worksheet.</a:t>
            </a:r>
          </a:p>
          <a:p>
            <a:endParaRPr lang="en-GB" dirty="0"/>
          </a:p>
          <a:p>
            <a:r>
              <a:rPr lang="en-GB" b="1" dirty="0"/>
              <a:t>Homework: </a:t>
            </a:r>
            <a:r>
              <a:rPr lang="en-GB" dirty="0"/>
              <a:t>Complete the first booklet, looking at data </a:t>
            </a:r>
            <a:r>
              <a:rPr lang="en-GB"/>
              <a:t>types and basic </a:t>
            </a:r>
            <a:r>
              <a:rPr lang="en-GB" dirty="0"/>
              <a:t>programming constructs</a:t>
            </a:r>
          </a:p>
        </p:txBody>
      </p:sp>
    </p:spTree>
    <p:extLst>
      <p:ext uri="{BB962C8B-B14F-4D97-AF65-F5344CB8AC3E}">
        <p14:creationId xmlns:p14="http://schemas.microsoft.com/office/powerpoint/2010/main" val="363378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LcPeriod"/>
            </a:pPr>
            <a:r>
              <a:rPr lang="en-GB" dirty="0"/>
              <a:t>Be familiar with and be able to use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GB" dirty="0"/>
              <a:t>Arithmetic operations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GB" dirty="0"/>
              <a:t>Relational operations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GB" dirty="0"/>
              <a:t>Boolean operations</a:t>
            </a:r>
            <a:br>
              <a:rPr lang="en-GB" dirty="0"/>
            </a:br>
            <a:r>
              <a:rPr lang="en-GB" sz="2800" dirty="0"/>
              <a:t>…in a programming language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92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545BA-5D9A-436F-87F6-28B5BE85D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Mathematical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1C9A1-E910-4218-9DE9-F95D10096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/>
              <a:t>Starter</a:t>
            </a:r>
          </a:p>
          <a:p>
            <a:pPr marL="0" indent="0">
              <a:buNone/>
            </a:pPr>
            <a:r>
              <a:rPr lang="en-GB" dirty="0"/>
              <a:t>Complete the following table for mathematical operations in your worksheets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E7A4E17-15B0-4598-96CF-3149E5F953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052955"/>
              </p:ext>
            </p:extLst>
          </p:nvPr>
        </p:nvGraphicFramePr>
        <p:xfrm>
          <a:off x="2581751" y="3944557"/>
          <a:ext cx="7476648" cy="2556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9162">
                  <a:extLst>
                    <a:ext uri="{9D8B030D-6E8A-4147-A177-3AD203B41FA5}">
                      <a16:colId xmlns:a16="http://schemas.microsoft.com/office/drawing/2014/main" val="3211101203"/>
                    </a:ext>
                  </a:extLst>
                </a:gridCol>
                <a:gridCol w="1869162">
                  <a:extLst>
                    <a:ext uri="{9D8B030D-6E8A-4147-A177-3AD203B41FA5}">
                      <a16:colId xmlns:a16="http://schemas.microsoft.com/office/drawing/2014/main" val="712349"/>
                    </a:ext>
                  </a:extLst>
                </a:gridCol>
                <a:gridCol w="1869162">
                  <a:extLst>
                    <a:ext uri="{9D8B030D-6E8A-4147-A177-3AD203B41FA5}">
                      <a16:colId xmlns:a16="http://schemas.microsoft.com/office/drawing/2014/main" val="4258487281"/>
                    </a:ext>
                  </a:extLst>
                </a:gridCol>
                <a:gridCol w="1869162">
                  <a:extLst>
                    <a:ext uri="{9D8B030D-6E8A-4147-A177-3AD203B41FA5}">
                      <a16:colId xmlns:a16="http://schemas.microsoft.com/office/drawing/2014/main" val="3900897976"/>
                    </a:ext>
                  </a:extLst>
                </a:gridCol>
              </a:tblGrid>
              <a:tr h="65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Symbol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What is it?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Notation in programming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What does it do?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3245138"/>
                  </a:ext>
                </a:extLst>
              </a:tr>
              <a:tr h="317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+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7124707"/>
                  </a:ext>
                </a:extLst>
              </a:tr>
              <a:tr h="317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-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1022569"/>
                  </a:ext>
                </a:extLst>
              </a:tr>
              <a:tr h="317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×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5564087"/>
                  </a:ext>
                </a:extLst>
              </a:tr>
              <a:tr h="317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÷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4973336"/>
                  </a:ext>
                </a:extLst>
              </a:tr>
              <a:tr h="317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//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8179122"/>
                  </a:ext>
                </a:extLst>
              </a:tr>
              <a:tr h="317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%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4640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8585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545BA-5D9A-436F-87F6-28B5BE85DAA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761413" cy="708025"/>
          </a:xfrm>
        </p:spPr>
        <p:txBody>
          <a:bodyPr/>
          <a:lstStyle/>
          <a:p>
            <a:r>
              <a:rPr lang="en-GB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Mathematical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1C9A1-E910-4218-9DE9-F95D100960F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708025"/>
            <a:ext cx="10034587" cy="366236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 programming, you should be familiar with these operations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E7A4E17-15B0-4598-96CF-3149E5F953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823461"/>
              </p:ext>
            </p:extLst>
          </p:nvPr>
        </p:nvGraphicFramePr>
        <p:xfrm>
          <a:off x="442912" y="1285876"/>
          <a:ext cx="11215688" cy="5383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3922">
                  <a:extLst>
                    <a:ext uri="{9D8B030D-6E8A-4147-A177-3AD203B41FA5}">
                      <a16:colId xmlns:a16="http://schemas.microsoft.com/office/drawing/2014/main" val="3211101203"/>
                    </a:ext>
                  </a:extLst>
                </a:gridCol>
                <a:gridCol w="2803922">
                  <a:extLst>
                    <a:ext uri="{9D8B030D-6E8A-4147-A177-3AD203B41FA5}">
                      <a16:colId xmlns:a16="http://schemas.microsoft.com/office/drawing/2014/main" val="712349"/>
                    </a:ext>
                  </a:extLst>
                </a:gridCol>
                <a:gridCol w="2803922">
                  <a:extLst>
                    <a:ext uri="{9D8B030D-6E8A-4147-A177-3AD203B41FA5}">
                      <a16:colId xmlns:a16="http://schemas.microsoft.com/office/drawing/2014/main" val="4258487281"/>
                    </a:ext>
                  </a:extLst>
                </a:gridCol>
                <a:gridCol w="2803922">
                  <a:extLst>
                    <a:ext uri="{9D8B030D-6E8A-4147-A177-3AD203B41FA5}">
                      <a16:colId xmlns:a16="http://schemas.microsoft.com/office/drawing/2014/main" val="3900897976"/>
                    </a:ext>
                  </a:extLst>
                </a:gridCol>
              </a:tblGrid>
              <a:tr h="442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Symbol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What is it?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Notation in programming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What does it do?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245138"/>
                  </a:ext>
                </a:extLst>
              </a:tr>
              <a:tr h="41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 dirty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endParaRPr lang="en-GB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Add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+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Gives the sum of two values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24707"/>
                  </a:ext>
                </a:extLst>
              </a:tr>
              <a:tr h="746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GB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Subtract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-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Deducts one value from another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022569"/>
                  </a:ext>
                </a:extLst>
              </a:tr>
              <a:tr h="746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 dirty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GB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Multiply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*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Gives the product of two values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564087"/>
                  </a:ext>
                </a:extLst>
              </a:tr>
              <a:tr h="673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 dirty="0">
                          <a:solidFill>
                            <a:srgbClr val="FF0000"/>
                          </a:solidFill>
                          <a:effectLst/>
                        </a:rPr>
                        <a:t>÷</a:t>
                      </a:r>
                      <a:endParaRPr lang="en-GB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Divide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/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Gives how many times one number goes into another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973336"/>
                  </a:ext>
                </a:extLst>
              </a:tr>
              <a:tr h="485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 dirty="0">
                          <a:solidFill>
                            <a:srgbClr val="FF0000"/>
                          </a:solidFill>
                          <a:effectLst/>
                        </a:rPr>
                        <a:t>//</a:t>
                      </a:r>
                      <a:endParaRPr lang="en-GB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Floor division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DIV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Gives how many times one number goes </a:t>
                      </a:r>
                      <a:r>
                        <a:rPr lang="en-GB" sz="1800" b="1" dirty="0">
                          <a:effectLst/>
                        </a:rPr>
                        <a:t>wholly</a:t>
                      </a:r>
                      <a:r>
                        <a:rPr lang="en-GB" sz="1800" b="0" dirty="0">
                          <a:effectLst/>
                        </a:rPr>
                        <a:t> into another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179122"/>
                  </a:ext>
                </a:extLst>
              </a:tr>
              <a:tr h="485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en-GB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Modulo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MOD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Gives the remainder of a floor division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640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774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5F2C5-49A2-4527-AF94-851C686E8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7E500-F3FE-4C73-BDF8-9C6FCC69C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programming, we will often need to compare values</a:t>
            </a:r>
          </a:p>
          <a:p>
            <a:r>
              <a:rPr lang="en-GB" dirty="0"/>
              <a:t>Relational expressions are </a:t>
            </a:r>
            <a:r>
              <a:rPr lang="en-GB" b="1" dirty="0"/>
              <a:t>Boolean</a:t>
            </a:r>
            <a:r>
              <a:rPr lang="en-GB" dirty="0"/>
              <a:t> values</a:t>
            </a:r>
          </a:p>
          <a:p>
            <a:r>
              <a:rPr lang="en-GB" dirty="0">
                <a:solidFill>
                  <a:srgbClr val="FF0000"/>
                </a:solidFill>
              </a:rPr>
              <a:t>Recap: What is a Boolean?</a:t>
            </a:r>
          </a:p>
          <a:p>
            <a:r>
              <a:rPr lang="en-GB" dirty="0"/>
              <a:t>A relational expression will compare two numbers, this expression will equate to </a:t>
            </a:r>
            <a:r>
              <a:rPr lang="en-GB" b="1" dirty="0"/>
              <a:t>True</a:t>
            </a:r>
            <a:r>
              <a:rPr lang="en-GB" dirty="0"/>
              <a:t> or </a:t>
            </a:r>
            <a:r>
              <a:rPr lang="en-GB" b="1" dirty="0"/>
              <a:t>False</a:t>
            </a:r>
            <a:endParaRPr lang="en-GB" dirty="0"/>
          </a:p>
          <a:p>
            <a:pPr marL="0" indent="0" algn="ctr">
              <a:buNone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3 + 5 = 7  </a:t>
            </a:r>
            <a:r>
              <a:rPr lang="en-GB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…False</a:t>
            </a:r>
          </a:p>
        </p:txBody>
      </p:sp>
    </p:spTree>
    <p:extLst>
      <p:ext uri="{BB962C8B-B14F-4D97-AF65-F5344CB8AC3E}">
        <p14:creationId xmlns:p14="http://schemas.microsoft.com/office/powerpoint/2010/main" val="271422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19154-F75E-4038-A1F4-7100161F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Comparison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FD6F3-1123-4B7F-8FBB-FE37B17C3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You need to know about the following:</a:t>
            </a:r>
          </a:p>
          <a:p>
            <a:pPr marL="0" indent="0">
              <a:buNone/>
            </a:pPr>
            <a:r>
              <a:rPr lang="en-GB" dirty="0"/>
              <a:t>&gt;			Greater than</a:t>
            </a:r>
          </a:p>
          <a:p>
            <a:pPr marL="0" indent="0">
              <a:buNone/>
            </a:pPr>
            <a:r>
              <a:rPr lang="en-GB" dirty="0"/>
              <a:t>&lt;			Less than</a:t>
            </a:r>
          </a:p>
          <a:p>
            <a:pPr marL="0" indent="0">
              <a:buNone/>
            </a:pPr>
            <a:r>
              <a:rPr lang="en-GB" dirty="0"/>
              <a:t>&gt;=			Greater than or equal to</a:t>
            </a:r>
          </a:p>
          <a:p>
            <a:pPr marL="0" indent="0">
              <a:buNone/>
            </a:pPr>
            <a:r>
              <a:rPr lang="en-GB" dirty="0"/>
              <a:t>&lt;=			Less than or equal to</a:t>
            </a:r>
          </a:p>
          <a:p>
            <a:pPr marL="0" indent="0">
              <a:buNone/>
            </a:pPr>
            <a:r>
              <a:rPr lang="en-GB" dirty="0"/>
              <a:t>=			Equal to</a:t>
            </a:r>
          </a:p>
          <a:p>
            <a:pPr marL="0" indent="0">
              <a:buNone/>
            </a:pPr>
            <a:r>
              <a:rPr lang="en-GB" dirty="0"/>
              <a:t>!=/&lt;&gt;		Not equal to</a:t>
            </a:r>
          </a:p>
        </p:txBody>
      </p:sp>
    </p:spTree>
    <p:extLst>
      <p:ext uri="{BB962C8B-B14F-4D97-AF65-F5344CB8AC3E}">
        <p14:creationId xmlns:p14="http://schemas.microsoft.com/office/powerpoint/2010/main" val="264749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B2BD4-4A1F-400D-A85F-CFBB9A164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True or False?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BEA94-7D32-45B4-8D7E-6C06F2FA3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Are the following comparisons True or False?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6 + 2 &lt;= 8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3 + 4 &gt; 7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4 ÷ 2 = 2 + 2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4 ÷ 2 = 4 DIV 2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1 ÷ 1 = 1 MOD 1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96A02A-1BF1-4CF9-A0C9-9BBE05B77BA2}"/>
              </a:ext>
            </a:extLst>
          </p:cNvPr>
          <p:cNvSpPr/>
          <p:nvPr/>
        </p:nvSpPr>
        <p:spPr>
          <a:xfrm>
            <a:off x="5457825" y="4129088"/>
            <a:ext cx="5943600" cy="1757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/>
              <a:t>Complete this now on your worksheets</a:t>
            </a:r>
          </a:p>
        </p:txBody>
      </p:sp>
    </p:spTree>
    <p:extLst>
      <p:ext uri="{BB962C8B-B14F-4D97-AF65-F5344CB8AC3E}">
        <p14:creationId xmlns:p14="http://schemas.microsoft.com/office/powerpoint/2010/main" val="93077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B2BD4-4A1F-400D-A85F-CFBB9A164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True or False?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BEA94-7D32-45B4-8D7E-6C06F2FA3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Are the following comparisons True or False?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6 + 2 &lt;= 8				</a:t>
            </a:r>
            <a:r>
              <a:rPr lang="en-GB" dirty="0">
                <a:solidFill>
                  <a:srgbClr val="FF0000"/>
                </a:solidFill>
              </a:rPr>
              <a:t>True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3 + 4 &gt; 7					</a:t>
            </a:r>
            <a:r>
              <a:rPr lang="en-GB" dirty="0">
                <a:solidFill>
                  <a:srgbClr val="FF0000"/>
                </a:solidFill>
              </a:rPr>
              <a:t>False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4 ÷ 2 = 2 + 2				</a:t>
            </a:r>
            <a:r>
              <a:rPr lang="en-GB" dirty="0">
                <a:solidFill>
                  <a:srgbClr val="FF0000"/>
                </a:solidFill>
              </a:rPr>
              <a:t>False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4 ÷ 2 = 4 DIV 2			</a:t>
            </a:r>
            <a:r>
              <a:rPr lang="en-GB" dirty="0">
                <a:solidFill>
                  <a:srgbClr val="FF0000"/>
                </a:solidFill>
              </a:rPr>
              <a:t>True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1 ÷ 1 = 1 MOD 1		</a:t>
            </a:r>
            <a:r>
              <a:rPr lang="en-GB" dirty="0">
                <a:solidFill>
                  <a:srgbClr val="FF0000"/>
                </a:solidFill>
              </a:rPr>
              <a:t>False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83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786DF9-F5F6-4050-A0E8-097A38C12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Consider this diagram…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AF9FECA-C9FB-4818-83FA-D0A912D0C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What could A and B represent?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7C5E37C-B34F-432E-AA8A-03770E12C833}"/>
              </a:ext>
            </a:extLst>
          </p:cNvPr>
          <p:cNvSpPr/>
          <p:nvPr/>
        </p:nvSpPr>
        <p:spPr>
          <a:xfrm>
            <a:off x="6514650" y="2200048"/>
            <a:ext cx="2520000" cy="252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2987616-93A7-4851-9ED3-3407C099300A}"/>
              </a:ext>
            </a:extLst>
          </p:cNvPr>
          <p:cNvSpPr/>
          <p:nvPr/>
        </p:nvSpPr>
        <p:spPr>
          <a:xfrm>
            <a:off x="8009211" y="2200048"/>
            <a:ext cx="2520000" cy="252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D8C747-0DEB-4AA6-B4E5-8FEC5C1E7ADB}"/>
              </a:ext>
            </a:extLst>
          </p:cNvPr>
          <p:cNvSpPr/>
          <p:nvPr/>
        </p:nvSpPr>
        <p:spPr>
          <a:xfrm>
            <a:off x="6308503" y="1838622"/>
            <a:ext cx="4418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                    B</a:t>
            </a:r>
          </a:p>
        </p:txBody>
      </p:sp>
    </p:spTree>
    <p:extLst>
      <p:ext uri="{BB962C8B-B14F-4D97-AF65-F5344CB8AC3E}">
        <p14:creationId xmlns:p14="http://schemas.microsoft.com/office/powerpoint/2010/main" val="249828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uting Powerpoints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uting Powerpoints" id="{98991934-E3C3-442D-8D1B-43677C9CB824}" vid="{CAFF3BB8-A21B-4DB3-86B5-34B8FD29E6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Computing Powerpoints</Template>
  <TotalTime>243</TotalTime>
  <Words>602</Words>
  <Application>Microsoft Office PowerPoint</Application>
  <PresentationFormat>Widescreen</PresentationFormat>
  <Paragraphs>142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Computing Powerpoints</vt:lpstr>
      <vt:lpstr>GCSE Computer Science (9-1)</vt:lpstr>
      <vt:lpstr>Lesson Objectives</vt:lpstr>
      <vt:lpstr>Mathematical Operations</vt:lpstr>
      <vt:lpstr>Mathematical Operations</vt:lpstr>
      <vt:lpstr>Relational Operators</vt:lpstr>
      <vt:lpstr>Comparison Operators</vt:lpstr>
      <vt:lpstr>True or False?</vt:lpstr>
      <vt:lpstr>True or False?</vt:lpstr>
      <vt:lpstr>Consider this diagram…</vt:lpstr>
      <vt:lpstr>Logical operators</vt:lpstr>
      <vt:lpstr>Logical Operators</vt:lpstr>
      <vt:lpstr>AND, OR, NOT</vt:lpstr>
      <vt:lpstr>OR Operator</vt:lpstr>
      <vt:lpstr>NOT Operator</vt:lpstr>
      <vt:lpstr>Logical Operators in Programming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Computer Science (9-1)</dc:title>
  <dc:creator>Mr M Ledain</dc:creator>
  <cp:lastModifiedBy>Lesley Rhind - Columbus School - Class Teacher</cp:lastModifiedBy>
  <cp:revision>37</cp:revision>
  <dcterms:created xsi:type="dcterms:W3CDTF">2017-10-05T21:04:40Z</dcterms:created>
  <dcterms:modified xsi:type="dcterms:W3CDTF">2017-11-29T10:00:43Z</dcterms:modified>
</cp:coreProperties>
</file>