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728" r:id="rId2"/>
  </p:sldMasterIdLst>
  <p:notesMasterIdLst>
    <p:notesMasterId r:id="rId11"/>
  </p:notesMasterIdLst>
  <p:handoutMasterIdLst>
    <p:handoutMasterId r:id="rId12"/>
  </p:handoutMasterIdLst>
  <p:sldIdLst>
    <p:sldId id="275" r:id="rId3"/>
    <p:sldId id="274" r:id="rId4"/>
    <p:sldId id="258" r:id="rId5"/>
    <p:sldId id="278" r:id="rId6"/>
    <p:sldId id="286" r:id="rId7"/>
    <p:sldId id="290" r:id="rId8"/>
    <p:sldId id="291" r:id="rId9"/>
    <p:sldId id="288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Sassoon Infant Md" panose="02000603050000020003" charset="0"/>
      <p:regular r:id="rId21"/>
    </p:embeddedFont>
    <p:embeddedFont>
      <p:font typeface="Sassoon Infant Rg" panose="02000503030000020003" charset="0"/>
      <p:regular r:id="rId22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326"/>
    <a:srgbClr val="FED044"/>
    <a:srgbClr val="B6D034"/>
    <a:srgbClr val="FE9244"/>
    <a:srgbClr val="BBD443"/>
    <a:srgbClr val="80C1EB"/>
    <a:srgbClr val="ACDDFC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156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CA666A-D29A-4AA8-97BE-FEFDB855E4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C8B3B-9FE6-467E-8BD1-BD5DDED0F1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BC1AC5-B30E-44AF-9675-BFC206F81AAC}" type="datetimeFigureOut">
              <a:rPr lang="en-GB"/>
              <a:pPr>
                <a:defRPr/>
              </a:pPr>
              <a:t>08/01/2021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BF5F6-0AED-441D-A054-E6BDF60F43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2DA77-1616-41FC-AA8F-E92C533DDF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D31010D-BF34-423C-A72C-300A6AC348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1BAFDD-2317-4A1B-B59F-8BD20559F6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2C055-321F-4893-81DA-F580485D85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4ACA4C-5897-49FB-B253-DC9B132AA29E}" type="datetimeFigureOut">
              <a:rPr lang="en-GB"/>
              <a:pPr>
                <a:defRPr/>
              </a:pPr>
              <a:t>08/01/2021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46609C5-3E0D-4E09-BC6E-13EE67B512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0CC1F3F-41AB-4BFD-8610-086947340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CD359-FBF3-490C-A05F-6FAA72D789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E6071-A524-49FE-8A0A-C94A4B116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C07B7F-F3AA-4C74-8463-AF67036CCF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75D47258-6F0E-4576-90D8-AAE8421DA28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7FD2AAA3-ACAC-4EF0-8FDE-EF8447D30B92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BCA84397-594C-417A-BF82-7569517993C8}"/>
              </a:ext>
            </a:extLst>
          </p:cNvPr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09FD2B8C-6F05-49DD-9F40-A5692F514D7B}"/>
              </a:ext>
            </a:extLst>
          </p:cNvPr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5F11F440-025E-427A-8ED3-2596487B67E5}"/>
              </a:ext>
            </a:extLst>
          </p:cNvPr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011AA26A-14D6-4607-90F4-46D54EB1A5F0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72C62EC0-5FC3-49DB-98B1-CE76CE02C233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0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56B55B17-2662-444A-BF2F-3F1AEA7A7E5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0D7C54-F33C-476E-AE60-81EA4FBA2D78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7FA68F-C5E5-4F54-9C3E-B5E286C6BDDB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074DB9-D8F7-4B4D-A02B-804114386C06}"/>
              </a:ext>
            </a:extLst>
          </p:cNvPr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A5D9F2-15BE-472D-BD2B-F8D12D46E40D}"/>
              </a:ext>
            </a:extLst>
          </p:cNvPr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9C823C-E24F-4DA1-A0D5-7FA79546F66A}"/>
              </a:ext>
            </a:extLst>
          </p:cNvPr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119349-F60A-4C06-8913-344744F0DC6E}"/>
              </a:ext>
            </a:extLst>
          </p:cNvPr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1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2DCAEC3-E4F7-4A4D-A1C3-AEFBFF8B84C2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902581A-DDBC-4862-9A72-35FCF6B3125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D21A9C-305F-4A93-AFA5-E4062204D092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3DEAA6-1970-47F9-81BA-4C48928045F2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50BED292-F28D-47AC-967C-13EBD5FDE8AC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2099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5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C629-28E4-4993-9C86-E6840E35C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DE559-26D1-4926-A508-9E8FE924B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44FCD-309D-4E5B-A87F-E511E1B3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DDFE7-5BAB-46BC-99DE-7D5AFBD7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04AC0-0EB0-444B-9CB1-C6DE228E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FA2D7-5719-46EA-9F8E-2EF1A48708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798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B65FA-D933-40B5-BEC3-B71F29E6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D9299-BDCC-4130-B3E4-0771EFAF4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2441D-1025-4214-B855-5C9E1DB0E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D444E-75E5-41D6-AC87-4FCBCE46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DEE6B-7D15-4C3E-924F-DEBF9DDC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3D7F8-1745-48A5-ACEF-A543DBD25F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83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7FD7-32F7-428C-91D0-ED9EA5DE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FE65D-94FD-472E-97BF-C9D2D16F1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B0CF3-B7C5-4ACD-B9F1-AFE02B3F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122D5-BF75-4A7E-AB98-75B3F1E7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5981D-DC4C-46C7-8184-794D9D6E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71706-4F65-45DE-BDD5-A3DE5995B5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16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46BB-E08C-4EA4-9AD3-0A0B8AFE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4ADFD-0971-46F0-9C14-C45BDF4DE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5057B-60BC-49BB-A440-A53B31E40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DC340-02AF-4323-A499-0E98F8BB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670EF-EACE-44ED-BBA4-9199F75F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ABE80-F087-4102-A8C4-2D27C2DD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23849-87AE-4631-BD65-2B1C70EF63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52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0595-C5B3-4F4B-9F22-D4C6A3087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9541F-4775-403B-BEC6-74A417706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1B042-AE12-4E7E-9D25-A27AA3B9A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65FED-D7DA-4A86-B1E4-A3746CA81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64908-EAD7-4B38-A806-0EFE18E20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9CE62-F50E-467D-8503-34B71B90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FD077-8568-45CF-874D-E1902B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ACD1C5-11FE-48DD-8C44-F4B9CB44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609C7-216D-4555-9A15-97C6DE53E9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2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7B8F-513C-4FDA-9A08-4A8BCA99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7999E-8C63-45AF-B98F-F35575D7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95B27-8806-4D07-9463-7A8ADA47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8C73F-69CB-4020-B50A-F7C7C28C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2CF35-6D34-4E49-BC3A-19962AC113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52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2CB56EE-80BC-4868-A68C-281FA4D9FD5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8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AE1A9-6ACD-4298-83F1-33B1AC03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2BD8E-74FE-4E77-B7FA-DA6486AA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BAEE8-F7E7-4CFE-819D-9AF00148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3FFB2-E268-40B1-AEB0-96946B52D8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7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4B57-C22B-4E42-AD13-95540E40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AC8B-6C02-4A5D-BD93-B38ACFCFA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FB829-CDE0-4A90-8CA2-FCA56376C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0AB45-9C8A-4C91-9BC2-B7D9BB73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E48FA-6E9F-4EF4-A7A3-69105F430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0ED8E-49D9-43C4-9051-917C99A5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273B7-2912-4EBE-BC05-0DFAAEE0DF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093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75959-9FA3-4C69-AC56-DE44B3AE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74541-48D8-44A1-B673-2B24A910A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7FC38-EE1D-4135-9480-16FAB398A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5677D-96B9-45B8-A385-9370B536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358FF-F97E-49D7-97DF-A28083FB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430CC-9094-4C95-B168-1438EF81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83DA5-005F-46E4-BD08-F5EA589351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645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F3AD-4744-47E3-B1F4-A152C041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734C-C3BD-48C1-A1F2-96EECB305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947B5-3A0D-4717-9EAE-ABDE38012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D829C-8BA3-4543-A1D4-5BA68D58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4CABE-FA43-4567-B314-9401A96E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204FE-567F-415C-BB0B-7B880179D9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75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C414-0725-4E90-A399-7C34DADB9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8FDEC-F043-4091-ACD4-D98603D28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96FD7-FAFA-44DF-AE34-502CEC0FC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27DCE-B319-4176-B98F-77386FB1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8D609-A9D6-40A6-A3D8-E6A58A03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79CA9-2C4F-4C70-A68B-A1291578B9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87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FD1FAC-6941-4411-9F0A-6B744EC44E3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284DD-9B17-4765-AB43-6F01C507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8A032-6D8E-490A-8ECD-5701F8FA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C5214-333D-4813-BF43-953FCE3A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D35AD8-8940-44AC-9230-40BEF8057D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44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8C349F3-1FD4-4ECE-A68C-EB316817468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1C48CE-D91A-4811-8E6F-2194070E99AB}"/>
              </a:ext>
            </a:extLst>
          </p:cNvPr>
          <p:cNvSpPr/>
          <p:nvPr userDrawn="1"/>
        </p:nvSpPr>
        <p:spPr>
          <a:xfrm>
            <a:off x="457200" y="1514475"/>
            <a:ext cx="8220075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66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6CE0E77B-12E6-4961-BB4B-0BDBC7B73BF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311067-653D-4EC7-A3D7-6EE7DD647C58}"/>
              </a:ext>
            </a:extLst>
          </p:cNvPr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8C1B870C-5DF7-460A-B384-B611D9AE7DB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02088" y="1738313"/>
            <a:ext cx="4189412" cy="4129087"/>
            <a:chOff x="4002736" y="1755885"/>
            <a:chExt cx="4189074" cy="41290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CE7CE89-C85C-4C2B-B542-669F9544089E}"/>
                </a:ext>
              </a:extLst>
            </p:cNvPr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CED475A-BF1B-491D-ADB7-EA377C522687}"/>
                </a:ext>
              </a:extLst>
            </p:cNvPr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33E4CE9-1854-48E1-881C-F71FBB7E078C}"/>
                </a:ext>
              </a:extLst>
            </p:cNvPr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69D370-D75D-4561-AEF4-99956A802445}"/>
                </a:ext>
              </a:extLst>
            </p:cNvPr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2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8A50DF47-8DB3-447A-A066-0D99ADE4B99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5304CF-BBBF-47FE-956F-CF90BDE3B855}"/>
              </a:ext>
            </a:extLst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77C7E-F23A-4F30-B309-7F2379F697A9}"/>
              </a:ext>
            </a:extLst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0CFA0C-781D-48B0-A1CB-0742723FAD50}"/>
              </a:ext>
            </a:extLst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7B50C8-3A56-46CD-B438-B72AEFB3F1E2}"/>
              </a:ext>
            </a:extLst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E89594-93EE-407D-A9DB-BF2E0C9E4B15}"/>
              </a:ext>
            </a:extLst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10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674CD82E-7C6A-4BE4-AEFB-A3EFEA13F47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7A63D9-8CF1-46FC-8C33-84202D7F82F1}"/>
              </a:ext>
            </a:extLst>
          </p:cNvPr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88EBB4-BBFA-4C5C-AFF2-A8D94C991DA3}"/>
              </a:ext>
            </a:extLst>
          </p:cNvPr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96E278-3FFC-4654-AF47-4FB910FA238F}"/>
              </a:ext>
            </a:extLst>
          </p:cNvPr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74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AE065450-AE63-431A-B0D1-B88D198537E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4A8C8D-47A7-4026-9791-63EA471C11F1}"/>
              </a:ext>
            </a:extLst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A99932-DFF7-4F01-89AF-54FC8C8A42F6}"/>
              </a:ext>
            </a:extLst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FF3119-3730-4674-8A47-2C99475880FE}"/>
              </a:ext>
            </a:extLst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35765C-1E3B-4C3A-AED5-297652702C90}"/>
              </a:ext>
            </a:extLst>
          </p:cNvPr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1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80F3A6F1-02FE-4A9C-A01C-90129B04996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E8FEF6-9456-46FC-BDB4-B3B7C2889667}"/>
              </a:ext>
            </a:extLst>
          </p:cNvPr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7FF5D-1F3B-404D-B820-D9CAB0881B06}"/>
              </a:ext>
            </a:extLst>
          </p:cNvPr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A38695-43FF-44B5-8A1E-21B69A20DF21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8C40CA-37A3-410E-ACD5-3EAC7FE3B86B}"/>
              </a:ext>
            </a:extLst>
          </p:cNvPr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58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48DC51B-EB81-43D3-88C2-57EF36B471D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3538DD-0241-4C0F-9E9B-16EF49FEEC40}"/>
              </a:ext>
            </a:extLst>
          </p:cNvPr>
          <p:cNvSpPr/>
          <p:nvPr userDrawn="1"/>
        </p:nvSpPr>
        <p:spPr>
          <a:xfrm>
            <a:off x="503238" y="2501900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22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5216A5C-77A5-4957-9283-9FE7BA86D2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F59E672-C8FC-41F5-886C-C415AAB264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72D3AE-62EC-4F28-AD3D-4D1EC2512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B7B15C-D52E-48F0-B3DA-E2CFC5113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8BD1DF5-34C5-4A6A-B7FD-FDF124EE57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DB77C8-2688-4D88-84EF-1541C0E2C1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6990468-FB95-43E3-8D92-43C510FCFB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636B0F-5440-42EC-907A-DACA665169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098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6514-A103-40A3-94DB-C69A0ACD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LO:  find area for different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C225E-06C0-4429-A645-186D6C39C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888FDD-57AA-4EDD-B326-004E79B2AA09}"/>
              </a:ext>
            </a:extLst>
          </p:cNvPr>
          <p:cNvSpPr/>
          <p:nvPr/>
        </p:nvSpPr>
        <p:spPr>
          <a:xfrm>
            <a:off x="755650" y="893763"/>
            <a:ext cx="7632700" cy="2135187"/>
          </a:xfrm>
          <a:prstGeom prst="rect">
            <a:avLst/>
          </a:prstGeom>
          <a:solidFill>
            <a:srgbClr val="FED04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209332F-0A9E-4BB1-8141-64F00B3F5A3C}"/>
              </a:ext>
            </a:extLst>
          </p:cNvPr>
          <p:cNvSpPr/>
          <p:nvPr/>
        </p:nvSpPr>
        <p:spPr>
          <a:xfrm>
            <a:off x="755650" y="893763"/>
            <a:ext cx="7632700" cy="213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ea typeface="ＭＳ Ｐゴシック" charset="0"/>
                <a:cs typeface="Sassoon Infant Rg" charset="0"/>
              </a:rPr>
              <a:t>Remember to find the area of a rectangle we need to know how many squares there are inside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ea typeface="ＭＳ Ｐゴシック" charset="0"/>
              <a:cs typeface="Sassoon Infant Rg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ea typeface="ＭＳ Ｐゴシック" charset="0"/>
                <a:cs typeface="Sassoon Infant Rg" charset="0"/>
              </a:rPr>
              <a:t>We can do this by multiplying the length by the width</a:t>
            </a:r>
          </a:p>
        </p:txBody>
      </p:sp>
      <p:grpSp>
        <p:nvGrpSpPr>
          <p:cNvPr id="10" name="Group 112">
            <a:extLst>
              <a:ext uri="{FF2B5EF4-FFF2-40B4-BE49-F238E27FC236}">
                <a16:creationId xmlns:a16="http://schemas.microsoft.com/office/drawing/2014/main" id="{6AFDC28B-931C-4A6E-8FFC-0D6CF17F539F}"/>
              </a:ext>
            </a:extLst>
          </p:cNvPr>
          <p:cNvGrpSpPr>
            <a:grpSpLocks/>
          </p:cNvGrpSpPr>
          <p:nvPr/>
        </p:nvGrpSpPr>
        <p:grpSpPr bwMode="auto">
          <a:xfrm>
            <a:off x="1133475" y="3740150"/>
            <a:ext cx="2286000" cy="1371600"/>
            <a:chOff x="3828" y="3012"/>
            <a:chExt cx="1440" cy="864"/>
          </a:xfrm>
        </p:grpSpPr>
        <p:sp>
          <p:nvSpPr>
            <p:cNvPr id="17416" name="Rectangle 10">
              <a:extLst>
                <a:ext uri="{FF2B5EF4-FFF2-40B4-BE49-F238E27FC236}">
                  <a16:creationId xmlns:a16="http://schemas.microsoft.com/office/drawing/2014/main" id="{729A1AA8-0B33-468B-A44E-D2F821071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3012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17" name="Rectangle 11">
              <a:extLst>
                <a:ext uri="{FF2B5EF4-FFF2-40B4-BE49-F238E27FC236}">
                  <a16:creationId xmlns:a16="http://schemas.microsoft.com/office/drawing/2014/main" id="{25528A45-F3C8-4EC6-96CD-7EE110D86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3012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18" name="Rectangle 12">
              <a:extLst>
                <a:ext uri="{FF2B5EF4-FFF2-40B4-BE49-F238E27FC236}">
                  <a16:creationId xmlns:a16="http://schemas.microsoft.com/office/drawing/2014/main" id="{14D907AA-7E23-4F05-810C-33C477461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" y="3012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19" name="Rectangle 13">
              <a:extLst>
                <a:ext uri="{FF2B5EF4-FFF2-40B4-BE49-F238E27FC236}">
                  <a16:creationId xmlns:a16="http://schemas.microsoft.com/office/drawing/2014/main" id="{EE2898B0-D099-4152-90A7-306A8700B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012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0" name="Rectangle 14">
              <a:extLst>
                <a:ext uri="{FF2B5EF4-FFF2-40B4-BE49-F238E27FC236}">
                  <a16:creationId xmlns:a16="http://schemas.microsoft.com/office/drawing/2014/main" id="{40850448-ABD3-4B80-A6E9-F1DE0E757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3300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1" name="Rectangle 15">
              <a:extLst>
                <a:ext uri="{FF2B5EF4-FFF2-40B4-BE49-F238E27FC236}">
                  <a16:creationId xmlns:a16="http://schemas.microsoft.com/office/drawing/2014/main" id="{1A025D20-E76C-417C-A70A-003C28544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3300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2" name="Rectangle 16">
              <a:extLst>
                <a:ext uri="{FF2B5EF4-FFF2-40B4-BE49-F238E27FC236}">
                  <a16:creationId xmlns:a16="http://schemas.microsoft.com/office/drawing/2014/main" id="{780EE4FB-830D-419B-AF85-6F9BA17CD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" y="3300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3" name="Rectangle 17">
              <a:extLst>
                <a:ext uri="{FF2B5EF4-FFF2-40B4-BE49-F238E27FC236}">
                  <a16:creationId xmlns:a16="http://schemas.microsoft.com/office/drawing/2014/main" id="{A37456FA-5256-41F0-9008-49FA0E3FE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300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4" name="Rectangle 18">
              <a:extLst>
                <a:ext uri="{FF2B5EF4-FFF2-40B4-BE49-F238E27FC236}">
                  <a16:creationId xmlns:a16="http://schemas.microsoft.com/office/drawing/2014/main" id="{B54C8287-8BB8-44AF-8E24-23A74F8AC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3012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5" name="Rectangle 20">
              <a:extLst>
                <a:ext uri="{FF2B5EF4-FFF2-40B4-BE49-F238E27FC236}">
                  <a16:creationId xmlns:a16="http://schemas.microsoft.com/office/drawing/2014/main" id="{BA0D50F5-0856-48B8-A383-4435314E3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3300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6" name="Rectangle 22">
              <a:extLst>
                <a:ext uri="{FF2B5EF4-FFF2-40B4-BE49-F238E27FC236}">
                  <a16:creationId xmlns:a16="http://schemas.microsoft.com/office/drawing/2014/main" id="{C04AD26D-3FF2-4458-9061-A3ACF1712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3588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7" name="Rectangle 23">
              <a:extLst>
                <a:ext uri="{FF2B5EF4-FFF2-40B4-BE49-F238E27FC236}">
                  <a16:creationId xmlns:a16="http://schemas.microsoft.com/office/drawing/2014/main" id="{FDBAF9EA-37E4-43CB-A4C7-E444905DC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3588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8" name="Rectangle 24">
              <a:extLst>
                <a:ext uri="{FF2B5EF4-FFF2-40B4-BE49-F238E27FC236}">
                  <a16:creationId xmlns:a16="http://schemas.microsoft.com/office/drawing/2014/main" id="{131B9DA7-2065-48B0-8021-869AD4131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" y="3588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9" name="Rectangle 25">
              <a:extLst>
                <a:ext uri="{FF2B5EF4-FFF2-40B4-BE49-F238E27FC236}">
                  <a16:creationId xmlns:a16="http://schemas.microsoft.com/office/drawing/2014/main" id="{87FD9631-3A78-41FD-9172-8278CF3E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588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30" name="Rectangle 26">
              <a:extLst>
                <a:ext uri="{FF2B5EF4-FFF2-40B4-BE49-F238E27FC236}">
                  <a16:creationId xmlns:a16="http://schemas.microsoft.com/office/drawing/2014/main" id="{D03124AF-63C8-4319-A2EC-DB179B839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3588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CE48EA1-EC2D-4804-BCD5-581BB8889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21005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r>
              <a:rPr lang="en-GB" altLang="en-US"/>
              <a:t>3cm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3F86EB-1374-485F-AA99-605B41EA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5419725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r>
              <a:rPr lang="en-GB" altLang="en-US"/>
              <a:t>5cm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A5E812-C085-46D9-A57F-5306B2E2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167188"/>
            <a:ext cx="316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r>
              <a:rPr lang="en-GB" altLang="en-US"/>
              <a:t>Area = 3 x 5 = 15 cm</a:t>
            </a:r>
            <a:r>
              <a:rPr lang="en-GB" altLang="en-US" baseline="30000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3">
            <a:extLst>
              <a:ext uri="{FF2B5EF4-FFF2-40B4-BE49-F238E27FC236}">
                <a16:creationId xmlns:a16="http://schemas.microsoft.com/office/drawing/2014/main" id="{2CB80EB2-3C08-4CDA-A1DA-328BBACF909D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600200"/>
            <a:ext cx="5486400" cy="4664075"/>
            <a:chOff x="768" y="1008"/>
            <a:chExt cx="3456" cy="2938"/>
          </a:xfrm>
        </p:grpSpPr>
        <p:grpSp>
          <p:nvGrpSpPr>
            <p:cNvPr id="4100" name="Group 4">
              <a:extLst>
                <a:ext uri="{FF2B5EF4-FFF2-40B4-BE49-F238E27FC236}">
                  <a16:creationId xmlns:a16="http://schemas.microsoft.com/office/drawing/2014/main" id="{3C084038-F48A-4617-B321-0F7DE527A4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008"/>
              <a:ext cx="3408" cy="2640"/>
              <a:chOff x="816" y="1008"/>
              <a:chExt cx="3408" cy="2640"/>
            </a:xfrm>
          </p:grpSpPr>
          <p:grpSp>
            <p:nvGrpSpPr>
              <p:cNvPr id="4101" name="Group 5">
                <a:extLst>
                  <a:ext uri="{FF2B5EF4-FFF2-40B4-BE49-F238E27FC236}">
                    <a16:creationId xmlns:a16="http://schemas.microsoft.com/office/drawing/2014/main" id="{5DD55538-AD43-46FA-BD54-F5B1D282E1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1008"/>
                <a:ext cx="3408" cy="1258"/>
                <a:chOff x="816" y="1008"/>
                <a:chExt cx="3408" cy="1258"/>
              </a:xfrm>
            </p:grpSpPr>
            <p:sp>
              <p:nvSpPr>
                <p:cNvPr id="4102" name="AutoShape 6">
                  <a:extLst>
                    <a:ext uri="{FF2B5EF4-FFF2-40B4-BE49-F238E27FC236}">
                      <a16:creationId xmlns:a16="http://schemas.microsoft.com/office/drawing/2014/main" id="{9CFC12A4-8DB6-49CB-B025-0A2E639A2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1008"/>
                  <a:ext cx="2688" cy="960"/>
                </a:xfrm>
                <a:prstGeom prst="parallelogram">
                  <a:avLst>
                    <a:gd name="adj" fmla="val 700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03" name="Text Box 7">
                  <a:extLst>
                    <a:ext uri="{FF2B5EF4-FFF2-40B4-BE49-F238E27FC236}">
                      <a16:creationId xmlns:a16="http://schemas.microsoft.com/office/drawing/2014/main" id="{E3A10A89-6567-4CE1-B7A0-495D78336E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4" y="2016"/>
                  <a:ext cx="48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base</a:t>
                  </a:r>
                </a:p>
              </p:txBody>
            </p:sp>
            <p:sp>
              <p:nvSpPr>
                <p:cNvPr id="4104" name="Line 8">
                  <a:extLst>
                    <a:ext uri="{FF2B5EF4-FFF2-40B4-BE49-F238E27FC236}">
                      <a16:creationId xmlns:a16="http://schemas.microsoft.com/office/drawing/2014/main" id="{0A202F31-0104-4B90-A3BF-FA5BFF1724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2160"/>
                  <a:ext cx="81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05" name="Line 9">
                  <a:extLst>
                    <a:ext uri="{FF2B5EF4-FFF2-40B4-BE49-F238E27FC236}">
                      <a16:creationId xmlns:a16="http://schemas.microsoft.com/office/drawing/2014/main" id="{7FAD9DAF-D2AD-4617-B066-1CC76B3BC8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160"/>
                  <a:ext cx="76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06" name="Text Box 10">
                  <a:extLst>
                    <a:ext uri="{FF2B5EF4-FFF2-40B4-BE49-F238E27FC236}">
                      <a16:creationId xmlns:a16="http://schemas.microsoft.com/office/drawing/2014/main" id="{0F815A79-E010-4B19-8F6B-A3754E8130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1296"/>
                  <a:ext cx="7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height</a:t>
                  </a:r>
                </a:p>
              </p:txBody>
            </p:sp>
            <p:sp>
              <p:nvSpPr>
                <p:cNvPr id="4107" name="Line 11">
                  <a:extLst>
                    <a:ext uri="{FF2B5EF4-FFF2-40B4-BE49-F238E27FC236}">
                      <a16:creationId xmlns:a16="http://schemas.microsoft.com/office/drawing/2014/main" id="{AC00279C-1184-43B7-A8FF-0256350CDC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158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08" name="Line 12">
                  <a:extLst>
                    <a:ext uri="{FF2B5EF4-FFF2-40B4-BE49-F238E27FC236}">
                      <a16:creationId xmlns:a16="http://schemas.microsoft.com/office/drawing/2014/main" id="{5D2D0F7F-9031-4F1F-A451-3E5F56A52B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04" y="1008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09" name="AutoShape 13">
                <a:extLst>
                  <a:ext uri="{FF2B5EF4-FFF2-40B4-BE49-F238E27FC236}">
                    <a16:creationId xmlns:a16="http://schemas.microsoft.com/office/drawing/2014/main" id="{FAC267C7-B034-4A67-801A-6BAE8544C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2688"/>
                <a:ext cx="2688" cy="960"/>
              </a:xfrm>
              <a:prstGeom prst="parallelogram">
                <a:avLst>
                  <a:gd name="adj" fmla="val 70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110" name="Text Box 14">
              <a:extLst>
                <a:ext uri="{FF2B5EF4-FFF2-40B4-BE49-F238E27FC236}">
                  <a16:creationId xmlns:a16="http://schemas.microsoft.com/office/drawing/2014/main" id="{17A6C520-7150-4F37-A45B-7DE073949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696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base</a:t>
              </a:r>
            </a:p>
          </p:txBody>
        </p:sp>
        <p:sp>
          <p:nvSpPr>
            <p:cNvPr id="4111" name="Line 15">
              <a:extLst>
                <a:ext uri="{FF2B5EF4-FFF2-40B4-BE49-F238E27FC236}">
                  <a16:creationId xmlns:a16="http://schemas.microsoft.com/office/drawing/2014/main" id="{A40F12C1-78CF-4FA4-8700-D78A9E364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84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12" name="Line 16">
              <a:extLst>
                <a:ext uri="{FF2B5EF4-FFF2-40B4-BE49-F238E27FC236}">
                  <a16:creationId xmlns:a16="http://schemas.microsoft.com/office/drawing/2014/main" id="{156E0A80-9000-47BF-8242-E9C488D91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3840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13" name="Text Box 17">
              <a:extLst>
                <a:ext uri="{FF2B5EF4-FFF2-40B4-BE49-F238E27FC236}">
                  <a16:creationId xmlns:a16="http://schemas.microsoft.com/office/drawing/2014/main" id="{A01E8424-3D5F-44B7-AFA8-D6A422C97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976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height</a:t>
              </a:r>
            </a:p>
          </p:txBody>
        </p:sp>
        <p:sp>
          <p:nvSpPr>
            <p:cNvPr id="4114" name="Line 18">
              <a:extLst>
                <a:ext uri="{FF2B5EF4-FFF2-40B4-BE49-F238E27FC236}">
                  <a16:creationId xmlns:a16="http://schemas.microsoft.com/office/drawing/2014/main" id="{F2A4D844-51E0-4E5D-ADDE-42803FA5F1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26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15" name="Line 19">
              <a:extLst>
                <a:ext uri="{FF2B5EF4-FFF2-40B4-BE49-F238E27FC236}">
                  <a16:creationId xmlns:a16="http://schemas.microsoft.com/office/drawing/2014/main" id="{F90C1FDC-1282-4277-BB80-10C31B3AA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268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116" name="Group 20">
            <a:extLst>
              <a:ext uri="{FF2B5EF4-FFF2-40B4-BE49-F238E27FC236}">
                <a16:creationId xmlns:a16="http://schemas.microsoft.com/office/drawing/2014/main" id="{112B150C-BC82-45A1-8237-5FC9F6E67431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066800"/>
            <a:ext cx="458788" cy="2057400"/>
            <a:chOff x="3408" y="672"/>
            <a:chExt cx="289" cy="1296"/>
          </a:xfrm>
        </p:grpSpPr>
        <p:sp>
          <p:nvSpPr>
            <p:cNvPr id="4117" name="Line 21">
              <a:extLst>
                <a:ext uri="{FF2B5EF4-FFF2-40B4-BE49-F238E27FC236}">
                  <a16:creationId xmlns:a16="http://schemas.microsoft.com/office/drawing/2014/main" id="{3789AA88-FBB7-4353-8457-02BF18509F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1008"/>
              <a:ext cx="0" cy="96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18" name="Text Box 22">
              <a:extLst>
                <a:ext uri="{FF2B5EF4-FFF2-40B4-BE49-F238E27FC236}">
                  <a16:creationId xmlns:a16="http://schemas.microsoft.com/office/drawing/2014/main" id="{891F0CDC-AEE4-4458-BBD5-F6E90978C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318" y="762"/>
              <a:ext cx="47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  <a:sym typeface="Wingdings" panose="05000000000000000000" pitchFamily="2" charset="2"/>
                </a:rPr>
                <a:t></a:t>
              </a:r>
              <a:endPara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119" name="Group 23">
            <a:extLst>
              <a:ext uri="{FF2B5EF4-FFF2-40B4-BE49-F238E27FC236}">
                <a16:creationId xmlns:a16="http://schemas.microsoft.com/office/drawing/2014/main" id="{0EC54F01-657C-4A02-B07F-8F26D136DA35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114800"/>
            <a:ext cx="1066800" cy="1752600"/>
            <a:chOff x="3552" y="2592"/>
            <a:chExt cx="672" cy="1104"/>
          </a:xfrm>
        </p:grpSpPr>
        <p:sp>
          <p:nvSpPr>
            <p:cNvPr id="4120" name="Rectangle 24">
              <a:extLst>
                <a:ext uri="{FF2B5EF4-FFF2-40B4-BE49-F238E27FC236}">
                  <a16:creationId xmlns:a16="http://schemas.microsoft.com/office/drawing/2014/main" id="{B9913152-5560-4343-AB4B-ABD713FEA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92"/>
              <a:ext cx="672" cy="1104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21" name="Line 25">
              <a:extLst>
                <a:ext uri="{FF2B5EF4-FFF2-40B4-BE49-F238E27FC236}">
                  <a16:creationId xmlns:a16="http://schemas.microsoft.com/office/drawing/2014/main" id="{864F1FC6-035B-437E-A033-F95196C240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68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126" name="Group 30">
            <a:extLst>
              <a:ext uri="{FF2B5EF4-FFF2-40B4-BE49-F238E27FC236}">
                <a16:creationId xmlns:a16="http://schemas.microsoft.com/office/drawing/2014/main" id="{0C857EB2-8C01-4BDB-9591-FB984137C4CE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1000"/>
            <a:ext cx="7772400" cy="609600"/>
            <a:chOff x="576" y="240"/>
            <a:chExt cx="4896" cy="384"/>
          </a:xfrm>
        </p:grpSpPr>
        <p:sp>
          <p:nvSpPr>
            <p:cNvPr id="4127" name="AutoShape 31">
              <a:extLst>
                <a:ext uri="{FF2B5EF4-FFF2-40B4-BE49-F238E27FC236}">
                  <a16:creationId xmlns:a16="http://schemas.microsoft.com/office/drawing/2014/main" id="{19549B5B-9D28-4152-9DC7-E4C666AD4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0"/>
              <a:ext cx="4896" cy="384"/>
            </a:xfrm>
            <a:prstGeom prst="parallelogram">
              <a:avLst>
                <a:gd name="adj" fmla="val 31875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28" name="Text Box 32">
              <a:extLst>
                <a:ext uri="{FF2B5EF4-FFF2-40B4-BE49-F238E27FC236}">
                  <a16:creationId xmlns:a16="http://schemas.microsoft.com/office/drawing/2014/main" id="{8A1FFBAF-8725-46ED-B52A-0FFA70FBF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88"/>
              <a:ext cx="2544" cy="288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Area of a Parallelogram</a:t>
              </a:r>
            </a:p>
          </p:txBody>
        </p:sp>
      </p:grpSp>
      <p:sp>
        <p:nvSpPr>
          <p:cNvPr id="4129" name="AutoShape 33">
            <a:extLst>
              <a:ext uri="{FF2B5EF4-FFF2-40B4-BE49-F238E27FC236}">
                <a16:creationId xmlns:a16="http://schemas.microsoft.com/office/drawing/2014/main" id="{6E1608DC-B397-463E-9450-1497BC630AC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38800" y="1600200"/>
            <a:ext cx="1066800" cy="15240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30" name="AutoShape 34">
            <a:extLst>
              <a:ext uri="{FF2B5EF4-FFF2-40B4-BE49-F238E27FC236}">
                <a16:creationId xmlns:a16="http://schemas.microsoft.com/office/drawing/2014/main" id="{EC5D7033-0238-4FBB-B45A-F2F50D6E6DE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38400" y="4267200"/>
            <a:ext cx="1066800" cy="15240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33" name="AutoShape 37">
            <a:extLst>
              <a:ext uri="{FF2B5EF4-FFF2-40B4-BE49-F238E27FC236}">
                <a16:creationId xmlns:a16="http://schemas.microsoft.com/office/drawing/2014/main" id="{7E18AF1E-E4EB-4220-B31F-0FF245CFC6D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181600" y="1981200"/>
            <a:ext cx="1066800" cy="15240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34" name="AutoShape 38">
            <a:extLst>
              <a:ext uri="{FF2B5EF4-FFF2-40B4-BE49-F238E27FC236}">
                <a16:creationId xmlns:a16="http://schemas.microsoft.com/office/drawing/2014/main" id="{1820AF74-DD32-4237-9044-78FEBDD83AD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800600" y="2286000"/>
            <a:ext cx="1066800" cy="15240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35" name="AutoShape 39">
            <a:extLst>
              <a:ext uri="{FF2B5EF4-FFF2-40B4-BE49-F238E27FC236}">
                <a16:creationId xmlns:a16="http://schemas.microsoft.com/office/drawing/2014/main" id="{4BC25EA2-DEEE-424A-9EC8-435435DB3F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43400" y="2667000"/>
            <a:ext cx="1066800" cy="15240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36" name="AutoShape 40">
            <a:extLst>
              <a:ext uri="{FF2B5EF4-FFF2-40B4-BE49-F238E27FC236}">
                <a16:creationId xmlns:a16="http://schemas.microsoft.com/office/drawing/2014/main" id="{2ADBC71D-4B97-4DF0-AEC5-D80604ADF3A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86200" y="3048000"/>
            <a:ext cx="1066800" cy="15240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37" name="AutoShape 41">
            <a:extLst>
              <a:ext uri="{FF2B5EF4-FFF2-40B4-BE49-F238E27FC236}">
                <a16:creationId xmlns:a16="http://schemas.microsoft.com/office/drawing/2014/main" id="{70F09190-FD4B-4939-ACC3-30AAF90E45E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429000" y="3429000"/>
            <a:ext cx="1066800" cy="15240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38" name="AutoShape 42">
            <a:extLst>
              <a:ext uri="{FF2B5EF4-FFF2-40B4-BE49-F238E27FC236}">
                <a16:creationId xmlns:a16="http://schemas.microsoft.com/office/drawing/2014/main" id="{B0745AD0-344C-41BE-B111-ABDD8F6A593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1800" y="3810000"/>
            <a:ext cx="1066800" cy="15240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39" name="Text Box 43">
            <a:extLst>
              <a:ext uri="{FF2B5EF4-FFF2-40B4-BE49-F238E27FC236}">
                <a16:creationId xmlns:a16="http://schemas.microsoft.com/office/drawing/2014/main" id="{0131FAF3-3C4C-4A89-9C64-9C82CC081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200400"/>
            <a:ext cx="2819400" cy="1844675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76200" cmpd="tri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area of a parallelogram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 the area of a rectangle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on the same base.</a:t>
            </a:r>
          </a:p>
        </p:txBody>
      </p:sp>
      <p:sp>
        <p:nvSpPr>
          <p:cNvPr id="4140" name="Text Box 44">
            <a:extLst>
              <a:ext uri="{FF2B5EF4-FFF2-40B4-BE49-F238E27FC236}">
                <a16:creationId xmlns:a16="http://schemas.microsoft.com/office/drawing/2014/main" id="{616D2088-D44F-48B4-BA0E-D76CB9A41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00600"/>
            <a:ext cx="2667000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Area = base x height</a:t>
            </a:r>
          </a:p>
        </p:txBody>
      </p:sp>
      <p:sp>
        <p:nvSpPr>
          <p:cNvPr id="4141" name="Text Box 45">
            <a:extLst>
              <a:ext uri="{FF2B5EF4-FFF2-40B4-BE49-F238E27FC236}">
                <a16:creationId xmlns:a16="http://schemas.microsoft.com/office/drawing/2014/main" id="{31A87775-7CC0-4397-9A87-77292A1B3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057400"/>
            <a:ext cx="2667000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Area = base x height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9" grpId="0" animBg="1" autoUpdateAnimBg="0"/>
      <p:bldP spid="4140" grpId="0" animBg="1" autoUpdateAnimBg="0"/>
      <p:bldP spid="414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>
            <a:extLst>
              <a:ext uri="{FF2B5EF4-FFF2-40B4-BE49-F238E27FC236}">
                <a16:creationId xmlns:a16="http://schemas.microsoft.com/office/drawing/2014/main" id="{1001798C-12D3-403D-87A9-84E27A8325C0}"/>
              </a:ext>
            </a:extLst>
          </p:cNvPr>
          <p:cNvSpPr/>
          <p:nvPr/>
        </p:nvSpPr>
        <p:spPr>
          <a:xfrm>
            <a:off x="2676525" y="1733550"/>
            <a:ext cx="2628900" cy="790575"/>
          </a:xfrm>
          <a:prstGeom prst="flowChartInputOutput">
            <a:avLst/>
          </a:prstGeom>
          <a:solidFill>
            <a:srgbClr val="FE83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A979D-0155-496A-8C51-A04B2C2545E9}"/>
              </a:ext>
            </a:extLst>
          </p:cNvPr>
          <p:cNvSpPr txBox="1"/>
          <p:nvPr/>
        </p:nvSpPr>
        <p:spPr>
          <a:xfrm>
            <a:off x="5715000" y="1905000"/>
            <a:ext cx="222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Height = 3cm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0EE7EF-40D0-45DC-9CF7-B5BE86F47A54}"/>
              </a:ext>
            </a:extLst>
          </p:cNvPr>
          <p:cNvCxnSpPr/>
          <p:nvPr/>
        </p:nvCxnSpPr>
        <p:spPr>
          <a:xfrm>
            <a:off x="5448300" y="1733550"/>
            <a:ext cx="0" cy="7905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7BCE20-7C89-4FDA-A8E1-30F423E3F2E8}"/>
              </a:ext>
            </a:extLst>
          </p:cNvPr>
          <p:cNvSpPr txBox="1"/>
          <p:nvPr/>
        </p:nvSpPr>
        <p:spPr>
          <a:xfrm>
            <a:off x="2676525" y="2524125"/>
            <a:ext cx="18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Base = 6cm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3759E-6994-4B29-A437-C868CF28F704}"/>
              </a:ext>
            </a:extLst>
          </p:cNvPr>
          <p:cNvSpPr txBox="1"/>
          <p:nvPr/>
        </p:nvSpPr>
        <p:spPr>
          <a:xfrm>
            <a:off x="2066925" y="3429000"/>
            <a:ext cx="393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Area = 6 x 3 = 18cm</a:t>
            </a:r>
            <a:r>
              <a:rPr lang="en-GB" sz="24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802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8A979D-0155-496A-8C51-A04B2C2545E9}"/>
              </a:ext>
            </a:extLst>
          </p:cNvPr>
          <p:cNvSpPr txBox="1"/>
          <p:nvPr/>
        </p:nvSpPr>
        <p:spPr>
          <a:xfrm>
            <a:off x="5715000" y="1905000"/>
            <a:ext cx="222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Height = 4cm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0EE7EF-40D0-45DC-9CF7-B5BE86F47A54}"/>
              </a:ext>
            </a:extLst>
          </p:cNvPr>
          <p:cNvCxnSpPr>
            <a:cxnSpLocks/>
          </p:cNvCxnSpPr>
          <p:nvPr/>
        </p:nvCxnSpPr>
        <p:spPr>
          <a:xfrm>
            <a:off x="5448300" y="1364605"/>
            <a:ext cx="0" cy="11595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7BCE20-7C89-4FDA-A8E1-30F423E3F2E8}"/>
              </a:ext>
            </a:extLst>
          </p:cNvPr>
          <p:cNvSpPr txBox="1"/>
          <p:nvPr/>
        </p:nvSpPr>
        <p:spPr>
          <a:xfrm>
            <a:off x="2676525" y="2524125"/>
            <a:ext cx="18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Base = 6cm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3759E-6994-4B29-A437-C868CF28F704}"/>
              </a:ext>
            </a:extLst>
          </p:cNvPr>
          <p:cNvSpPr txBox="1"/>
          <p:nvPr/>
        </p:nvSpPr>
        <p:spPr>
          <a:xfrm>
            <a:off x="2066924" y="3429000"/>
            <a:ext cx="553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Parallelogram area = 6 x 4 = 24cm</a:t>
            </a:r>
            <a:r>
              <a:rPr lang="en-GB" sz="2400" baseline="30000" dirty="0"/>
              <a:t>2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2782F67F-0A59-492D-97C2-F69984686F13}"/>
              </a:ext>
            </a:extLst>
          </p:cNvPr>
          <p:cNvSpPr/>
          <p:nvPr/>
        </p:nvSpPr>
        <p:spPr>
          <a:xfrm flipH="1">
            <a:off x="2476501" y="1364605"/>
            <a:ext cx="2438399" cy="1080790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3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FE4FA9-93FC-448B-81BA-58779F292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12" y="982914"/>
            <a:ext cx="4046517" cy="2160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97C5F4-23F0-4FDF-AA7E-4186C0740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00" y="3714752"/>
            <a:ext cx="3297102" cy="5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9026E7-15B3-447D-92F7-5E53949BE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8" y="2417412"/>
            <a:ext cx="3061489" cy="1754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E30EED-B85A-464B-B665-27312C380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40" y="2455512"/>
            <a:ext cx="3329985" cy="2497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1FC0D9-4E79-4C35-BB9B-52904907EECD}"/>
              </a:ext>
            </a:extLst>
          </p:cNvPr>
          <p:cNvSpPr txBox="1"/>
          <p:nvPr/>
        </p:nvSpPr>
        <p:spPr>
          <a:xfrm>
            <a:off x="619125" y="552450"/>
            <a:ext cx="7791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NB As with triangles, the base and height must be perpendicular (at right angles)</a:t>
            </a:r>
          </a:p>
          <a:p>
            <a:r>
              <a:rPr lang="en-GB" sz="2800" dirty="0"/>
              <a:t>Ignore other numbers</a:t>
            </a:r>
          </a:p>
        </p:txBody>
      </p:sp>
    </p:spTree>
    <p:extLst>
      <p:ext uri="{BB962C8B-B14F-4D97-AF65-F5344CB8AC3E}">
        <p14:creationId xmlns:p14="http://schemas.microsoft.com/office/powerpoint/2010/main" val="323828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8A979D-0155-496A-8C51-A04B2C2545E9}"/>
              </a:ext>
            </a:extLst>
          </p:cNvPr>
          <p:cNvSpPr txBox="1"/>
          <p:nvPr/>
        </p:nvSpPr>
        <p:spPr>
          <a:xfrm>
            <a:off x="4800601" y="1714500"/>
            <a:ext cx="222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Height = 2cm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BCE20-7C89-4FDA-A8E1-30F423E3F2E8}"/>
              </a:ext>
            </a:extLst>
          </p:cNvPr>
          <p:cNvSpPr txBox="1"/>
          <p:nvPr/>
        </p:nvSpPr>
        <p:spPr>
          <a:xfrm>
            <a:off x="2676525" y="2524125"/>
            <a:ext cx="18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Base = 4cm</a:t>
            </a:r>
          </a:p>
        </p:txBody>
      </p:sp>
      <p:grpSp>
        <p:nvGrpSpPr>
          <p:cNvPr id="6" name="Group 111">
            <a:extLst>
              <a:ext uri="{FF2B5EF4-FFF2-40B4-BE49-F238E27FC236}">
                <a16:creationId xmlns:a16="http://schemas.microsoft.com/office/drawing/2014/main" id="{29FF9623-5CC3-4607-A833-90C2C32F2EF8}"/>
              </a:ext>
            </a:extLst>
          </p:cNvPr>
          <p:cNvGrpSpPr>
            <a:grpSpLocks/>
          </p:cNvGrpSpPr>
          <p:nvPr/>
        </p:nvGrpSpPr>
        <p:grpSpPr bwMode="auto">
          <a:xfrm>
            <a:off x="2514601" y="1447800"/>
            <a:ext cx="1828800" cy="914400"/>
            <a:chOff x="888" y="408"/>
            <a:chExt cx="1152" cy="576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FC67F388-7EC3-4BC7-AAF4-A4755AA26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" y="408"/>
              <a:ext cx="288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EE5E56A-B962-4901-925D-75E1B31E2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408"/>
              <a:ext cx="288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F3683856-A619-4151-9FED-6B9F4A20D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408"/>
              <a:ext cx="288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B541F7A4-0AD7-4CBC-971B-B8040F66D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408"/>
              <a:ext cx="288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D0472198-F156-4A4E-9D9B-791B11BD5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" y="696"/>
              <a:ext cx="288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571D4278-20A5-4FEC-81B3-0C0977C54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696"/>
              <a:ext cx="288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728294C5-358B-48C5-BF61-33DE10760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696"/>
              <a:ext cx="288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99C6D5AF-6655-4679-852A-4A6BFEB72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696"/>
              <a:ext cx="288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095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135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Sassoon Infant Md</vt:lpstr>
      <vt:lpstr>Times New Roman</vt:lpstr>
      <vt:lpstr>Comic Sans MS</vt:lpstr>
      <vt:lpstr>Calibri</vt:lpstr>
      <vt:lpstr>Sassoon Infant Rg</vt:lpstr>
      <vt:lpstr>Arial</vt:lpstr>
      <vt:lpstr>Office Theme</vt:lpstr>
      <vt:lpstr>Default Design</vt:lpstr>
      <vt:lpstr>LO:  find area for different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Jennie Knight</cp:lastModifiedBy>
  <cp:revision>121</cp:revision>
  <dcterms:created xsi:type="dcterms:W3CDTF">2014-10-01T16:09:27Z</dcterms:created>
  <dcterms:modified xsi:type="dcterms:W3CDTF">2021-01-08T12:34:35Z</dcterms:modified>
</cp:coreProperties>
</file>