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05" r:id="rId3"/>
    <p:sldId id="306" r:id="rId4"/>
    <p:sldId id="307" r:id="rId5"/>
    <p:sldId id="268" r:id="rId6"/>
    <p:sldId id="304" r:id="rId7"/>
    <p:sldId id="303" r:id="rId8"/>
    <p:sldId id="257" r:id="rId9"/>
    <p:sldId id="309" r:id="rId10"/>
    <p:sldId id="258" r:id="rId11"/>
    <p:sldId id="310" r:id="rId12"/>
    <p:sldId id="269" r:id="rId13"/>
    <p:sldId id="317" r:id="rId14"/>
    <p:sldId id="270" r:id="rId15"/>
    <p:sldId id="308" r:id="rId16"/>
    <p:sldId id="311" r:id="rId17"/>
    <p:sldId id="265" r:id="rId18"/>
    <p:sldId id="271" r:id="rId19"/>
    <p:sldId id="315" r:id="rId20"/>
    <p:sldId id="261" r:id="rId21"/>
    <p:sldId id="313" r:id="rId22"/>
    <p:sldId id="31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8A06C3-B7A5-4382-A158-6438721F9D18}" v="3" dt="2023-09-18T10:44:54.0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8D6B01F3-22B7-4FC9-BE1C-8755DBAC097C}"/>
    <pc:docChg chg="undo custSel addSld modSld">
      <pc:chgData name="Daniel Reeves" userId="e748b5bb-59f3-4b3f-80a3-3bf8c771a8a6" providerId="ADAL" clId="{8D6B01F3-22B7-4FC9-BE1C-8755DBAC097C}" dt="2020-11-16T10:48:15.638" v="72" actId="20577"/>
      <pc:docMkLst>
        <pc:docMk/>
      </pc:docMkLst>
      <pc:sldChg chg="addSp delSp mod">
        <pc:chgData name="Daniel Reeves" userId="e748b5bb-59f3-4b3f-80a3-3bf8c771a8a6" providerId="ADAL" clId="{8D6B01F3-22B7-4FC9-BE1C-8755DBAC097C}" dt="2020-11-16T10:47:18.929" v="1" actId="22"/>
        <pc:sldMkLst>
          <pc:docMk/>
          <pc:sldMk cId="0" sldId="269"/>
        </pc:sldMkLst>
        <pc:spChg chg="add del">
          <ac:chgData name="Daniel Reeves" userId="e748b5bb-59f3-4b3f-80a3-3bf8c771a8a6" providerId="ADAL" clId="{8D6B01F3-22B7-4FC9-BE1C-8755DBAC097C}" dt="2020-11-16T10:47:18.929" v="1" actId="22"/>
          <ac:spMkLst>
            <pc:docMk/>
            <pc:sldMk cId="0" sldId="269"/>
            <ac:spMk id="5" creationId="{86C36DB8-7798-450F-93B3-618A8EA93DBA}"/>
          </ac:spMkLst>
        </pc:spChg>
      </pc:sldChg>
      <pc:sldChg chg="modSp add mod modAnim">
        <pc:chgData name="Daniel Reeves" userId="e748b5bb-59f3-4b3f-80a3-3bf8c771a8a6" providerId="ADAL" clId="{8D6B01F3-22B7-4FC9-BE1C-8755DBAC097C}" dt="2020-11-16T10:48:15.638" v="72" actId="20577"/>
        <pc:sldMkLst>
          <pc:docMk/>
          <pc:sldMk cId="4205733001" sldId="317"/>
        </pc:sldMkLst>
        <pc:spChg chg="mod">
          <ac:chgData name="Daniel Reeves" userId="e748b5bb-59f3-4b3f-80a3-3bf8c771a8a6" providerId="ADAL" clId="{8D6B01F3-22B7-4FC9-BE1C-8755DBAC097C}" dt="2020-11-16T10:47:28.035" v="16" actId="20577"/>
          <ac:spMkLst>
            <pc:docMk/>
            <pc:sldMk cId="4205733001" sldId="317"/>
            <ac:spMk id="2" creationId="{00000000-0000-0000-0000-000000000000}"/>
          </ac:spMkLst>
        </pc:spChg>
        <pc:spChg chg="mod">
          <ac:chgData name="Daniel Reeves" userId="e748b5bb-59f3-4b3f-80a3-3bf8c771a8a6" providerId="ADAL" clId="{8D6B01F3-22B7-4FC9-BE1C-8755DBAC097C}" dt="2020-11-16T10:48:15.638" v="72" actId="20577"/>
          <ac:spMkLst>
            <pc:docMk/>
            <pc:sldMk cId="4205733001" sldId="317"/>
            <ac:spMk id="3" creationId="{00000000-0000-0000-0000-000000000000}"/>
          </ac:spMkLst>
        </pc:spChg>
      </pc:sldChg>
    </pc:docChg>
  </pc:docChgLst>
  <pc:docChgLst>
    <pc:chgData name="Daniel Reeves" userId="e748b5bb-59f3-4b3f-80a3-3bf8c771a8a6" providerId="ADAL" clId="{5C8A06C3-B7A5-4382-A158-6438721F9D18}"/>
    <pc:docChg chg="modSld">
      <pc:chgData name="Daniel Reeves" userId="e748b5bb-59f3-4b3f-80a3-3bf8c771a8a6" providerId="ADAL" clId="{5C8A06C3-B7A5-4382-A158-6438721F9D18}" dt="2023-09-18T10:44:54.019" v="2" actId="20577"/>
      <pc:docMkLst>
        <pc:docMk/>
      </pc:docMkLst>
      <pc:sldChg chg="modSp">
        <pc:chgData name="Daniel Reeves" userId="e748b5bb-59f3-4b3f-80a3-3bf8c771a8a6" providerId="ADAL" clId="{5C8A06C3-B7A5-4382-A158-6438721F9D18}" dt="2023-09-18T10:44:54.019" v="2" actId="20577"/>
        <pc:sldMkLst>
          <pc:docMk/>
          <pc:sldMk cId="0" sldId="265"/>
        </pc:sldMkLst>
        <pc:spChg chg="mod">
          <ac:chgData name="Daniel Reeves" userId="e748b5bb-59f3-4b3f-80a3-3bf8c771a8a6" providerId="ADAL" clId="{5C8A06C3-B7A5-4382-A158-6438721F9D18}" dt="2023-09-18T10:44:54.019" v="2" actId="20577"/>
          <ac:spMkLst>
            <pc:docMk/>
            <pc:sldMk cId="0" sldId="265"/>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94FE5C-6924-4643-B100-29FC5247B847}" type="datetimeFigureOut">
              <a:rPr lang="en-GB" smtClean="0"/>
              <a:t>18/09/2023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57970-E4CB-4FD0-8ED5-B2EA70DCEB35}" type="slidenum">
              <a:rPr lang="en-GB" smtClean="0"/>
              <a:t>‹#›</a:t>
            </a:fld>
            <a:endParaRPr lang="en-GB"/>
          </a:p>
        </p:txBody>
      </p:sp>
    </p:spTree>
    <p:extLst>
      <p:ext uri="{BB962C8B-B14F-4D97-AF65-F5344CB8AC3E}">
        <p14:creationId xmlns:p14="http://schemas.microsoft.com/office/powerpoint/2010/main" val="1274564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2</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09859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3</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008319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4</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939516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5</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6</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38171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B2A0AEB-056D-7746-88FA-0D59DA9BC352}" type="slidenum">
              <a:rPr lang="en-US"/>
              <a:pPr/>
              <a:t>7</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70475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B9AFD31F-C27B-A545-8842-D9A02A7A690E}" type="slidenum">
              <a:rPr lang="en-US"/>
              <a:pPr/>
              <a:t>14</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B9AFD31F-C27B-A545-8842-D9A02A7A690E}" type="slidenum">
              <a:rPr lang="en-US"/>
              <a:pPr/>
              <a:t>15</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54359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570F5-B31F-413C-ABBF-D11EE31104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5E37FF-2E9F-4BFF-B3F6-0E1D8F436A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3B84907-B703-4F7D-B41D-3CE380E273CC}"/>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542B1A98-5CF5-4C10-9B26-9F252B5292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38FCFA-FA83-4C36-BD92-C80DB643524A}"/>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648984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A50BA-7EAE-4D00-9A21-08EEC03BDE1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1EE1E2-7C32-46F3-A02B-349597916A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7FA8D0-494B-488F-9CA2-16A915730B7C}"/>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47FB7259-1F77-45C4-B4C4-A9F95CE084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579CED-3AC8-48C0-8055-A054956B4C23}"/>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328873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684699-0B97-451B-93F5-D85719B3FF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EB33FC-AEF8-4167-AC7E-76CC6EDAB7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C277C6-5122-4F26-A51A-898820AC7A9A}"/>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778890DA-16DF-4787-A38E-572B2CB2AE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400D2B-3D21-4D4C-9B6B-D464343748DE}"/>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186363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17F4-1D64-45F9-9ED3-425A651345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2C7940-9FBB-425E-B903-0FADC4A432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0299CF-DFD6-439E-B04C-D072221051B3}"/>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BED9022C-97D1-41AC-82B2-989188E139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FFADDC-D221-420B-B335-E6E8E7676291}"/>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1127509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A3688-2E7D-4AC8-A369-0AE31CF588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6DC4FE7-0C0F-4910-B7CA-DB557FE62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93B00A-671B-4055-95BC-161B0582A74C}"/>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E8CCD9B7-6E71-4833-A2A4-D1C5E07CBA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81E72C-042E-4A23-A669-200504505D08}"/>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3016445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1E408-D0D1-41A9-A6AC-C0D370CDC4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6C3CD5-5FCA-422B-BD38-7165297578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81BB8E-DC3B-4C69-93E5-814E710358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784D964-8B14-4BAA-8350-7990DF43C04F}"/>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6" name="Footer Placeholder 5">
            <a:extLst>
              <a:ext uri="{FF2B5EF4-FFF2-40B4-BE49-F238E27FC236}">
                <a16:creationId xmlns:a16="http://schemas.microsoft.com/office/drawing/2014/main" id="{098CF634-74E4-4C81-9F57-E828002DDC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67173F-AF8B-44BF-A22B-19ED1E0AC780}"/>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394252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9542F-B758-4756-A671-91CF2ED2B41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210AB4-175D-4244-BAFD-FD3E00240E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361FAF-9B9B-4C25-84CD-B364CBFD91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7493E4-E3DD-4574-A576-438650E161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BA3F45-7DB1-4FEC-A179-6886FC2D15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F019D3A-4991-44D8-89FD-F98169ED3E21}"/>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8" name="Footer Placeholder 7">
            <a:extLst>
              <a:ext uri="{FF2B5EF4-FFF2-40B4-BE49-F238E27FC236}">
                <a16:creationId xmlns:a16="http://schemas.microsoft.com/office/drawing/2014/main" id="{2D565FA9-E30A-41A7-BA34-7E1D858A8E1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E4669D2-93FB-4BBA-979B-E0EA3BC6F850}"/>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200753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ED69F-4950-4269-A67E-49BE1D3015D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9EB402A-6C89-4E08-927E-CAAC40D33548}"/>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4" name="Footer Placeholder 3">
            <a:extLst>
              <a:ext uri="{FF2B5EF4-FFF2-40B4-BE49-F238E27FC236}">
                <a16:creationId xmlns:a16="http://schemas.microsoft.com/office/drawing/2014/main" id="{DBBA4B43-D94E-4446-8D6C-9083E0C126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DCFC4B1-AD24-4478-9714-6540CA232979}"/>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1385798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EF4C90-9EFA-47FF-A121-1536B52BB609}"/>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3" name="Footer Placeholder 2">
            <a:extLst>
              <a:ext uri="{FF2B5EF4-FFF2-40B4-BE49-F238E27FC236}">
                <a16:creationId xmlns:a16="http://schemas.microsoft.com/office/drawing/2014/main" id="{15E365A7-4B29-4C96-8107-6ADE771CEE9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052BD58-57F6-470A-B637-26FCD30B57AD}"/>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445623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636B1-A7B3-4D15-B18E-F8C2588DF5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780A4D-A5F7-485E-B972-AFABD5FED7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1D4E355-8FE2-4C21-9BDC-226A32C736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29386E-4FE4-48D8-9FD4-F5861E74AD89}"/>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6" name="Footer Placeholder 5">
            <a:extLst>
              <a:ext uri="{FF2B5EF4-FFF2-40B4-BE49-F238E27FC236}">
                <a16:creationId xmlns:a16="http://schemas.microsoft.com/office/drawing/2014/main" id="{6C0DA1CE-3AB5-445F-95E7-46A1FAF301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A3CFC4-C767-46E5-937E-A2946CC31762}"/>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4253152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265D6-1631-4758-9363-4930A807BD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9A3423-1D99-488B-940B-A2C90DBC6B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D891D71-D895-472F-B1DD-155B0B065F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49B04-59FB-49FD-912F-18714CA7BF12}"/>
              </a:ext>
            </a:extLst>
          </p:cNvPr>
          <p:cNvSpPr>
            <a:spLocks noGrp="1"/>
          </p:cNvSpPr>
          <p:nvPr>
            <p:ph type="dt" sz="half" idx="10"/>
          </p:nvPr>
        </p:nvSpPr>
        <p:spPr/>
        <p:txBody>
          <a:bodyPr/>
          <a:lstStyle/>
          <a:p>
            <a:fld id="{BA16861B-41E0-4C21-BE7D-0D40B41CB397}" type="datetimeFigureOut">
              <a:rPr lang="en-GB" smtClean="0"/>
              <a:t>18/09/2023</a:t>
            </a:fld>
            <a:endParaRPr lang="en-GB"/>
          </a:p>
        </p:txBody>
      </p:sp>
      <p:sp>
        <p:nvSpPr>
          <p:cNvPr id="6" name="Footer Placeholder 5">
            <a:extLst>
              <a:ext uri="{FF2B5EF4-FFF2-40B4-BE49-F238E27FC236}">
                <a16:creationId xmlns:a16="http://schemas.microsoft.com/office/drawing/2014/main" id="{8A05FF6A-4126-4E07-831D-8A2796579D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71CBEAD-3A8A-4F86-AF90-E28E32C3783B}"/>
              </a:ext>
            </a:extLst>
          </p:cNvPr>
          <p:cNvSpPr>
            <a:spLocks noGrp="1"/>
          </p:cNvSpPr>
          <p:nvPr>
            <p:ph type="sldNum" sz="quarter" idx="12"/>
          </p:nvPr>
        </p:nvSpPr>
        <p:spPr/>
        <p:txBody>
          <a:bodyPr/>
          <a:lstStyle/>
          <a:p>
            <a:fld id="{FFEE3D0D-7009-4391-949C-80886466F01B}" type="slidenum">
              <a:rPr lang="en-GB" smtClean="0"/>
              <a:t>‹#›</a:t>
            </a:fld>
            <a:endParaRPr lang="en-GB"/>
          </a:p>
        </p:txBody>
      </p:sp>
    </p:spTree>
    <p:extLst>
      <p:ext uri="{BB962C8B-B14F-4D97-AF65-F5344CB8AC3E}">
        <p14:creationId xmlns:p14="http://schemas.microsoft.com/office/powerpoint/2010/main" val="262137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34B821-6708-4765-8A41-4980E072FC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A883ADD-CB0C-4586-A0B4-E84A651725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0776AC-68E7-4394-A66B-45CF5D61EC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6861B-41E0-4C21-BE7D-0D40B41CB397}" type="datetimeFigureOut">
              <a:rPr lang="en-GB" smtClean="0"/>
              <a:t>18/09/2023</a:t>
            </a:fld>
            <a:endParaRPr lang="en-GB"/>
          </a:p>
        </p:txBody>
      </p:sp>
      <p:sp>
        <p:nvSpPr>
          <p:cNvPr id="5" name="Footer Placeholder 4">
            <a:extLst>
              <a:ext uri="{FF2B5EF4-FFF2-40B4-BE49-F238E27FC236}">
                <a16:creationId xmlns:a16="http://schemas.microsoft.com/office/drawing/2014/main" id="{A9BC37CE-DD55-4CF0-97D8-BFDB7D210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24CECA8-C47A-4273-ABF3-474856B991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E3D0D-7009-4391-949C-80886466F01B}" type="slidenum">
              <a:rPr lang="en-GB" smtClean="0"/>
              <a:t>‹#›</a:t>
            </a:fld>
            <a:endParaRPr lang="en-GB"/>
          </a:p>
        </p:txBody>
      </p:sp>
    </p:spTree>
    <p:extLst>
      <p:ext uri="{BB962C8B-B14F-4D97-AF65-F5344CB8AC3E}">
        <p14:creationId xmlns:p14="http://schemas.microsoft.com/office/powerpoint/2010/main" val="3540159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918235-1DF7-448B-8791-9C19506D8D6E}"/>
              </a:ext>
            </a:extLst>
          </p:cNvPr>
          <p:cNvPicPr/>
          <p:nvPr/>
        </p:nvPicPr>
        <p:blipFill>
          <a:blip r:embed="rId2">
            <a:extLst>
              <a:ext uri="{28A0092B-C50C-407E-A947-70E740481C1C}">
                <a14:useLocalDpi xmlns:a14="http://schemas.microsoft.com/office/drawing/2010/main" val="0"/>
              </a:ext>
            </a:extLst>
          </a:blip>
          <a:stretch>
            <a:fillRect/>
          </a:stretch>
        </p:blipFill>
        <p:spPr>
          <a:xfrm>
            <a:off x="821372" y="720724"/>
            <a:ext cx="9884728" cy="4975225"/>
          </a:xfrm>
          <a:prstGeom prst="rect">
            <a:avLst/>
          </a:prstGeom>
        </p:spPr>
      </p:pic>
    </p:spTree>
    <p:extLst>
      <p:ext uri="{BB962C8B-B14F-4D97-AF65-F5344CB8AC3E}">
        <p14:creationId xmlns:p14="http://schemas.microsoft.com/office/powerpoint/2010/main" val="2240383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Descartes’ argument</a:t>
            </a:r>
          </a:p>
        </p:txBody>
      </p:sp>
      <p:sp>
        <p:nvSpPr>
          <p:cNvPr id="3" name="Content Placeholder 2"/>
          <p:cNvSpPr>
            <a:spLocks noGrp="1"/>
          </p:cNvSpPr>
          <p:nvPr>
            <p:ph idx="1"/>
          </p:nvPr>
        </p:nvSpPr>
        <p:spPr>
          <a:xfrm>
            <a:off x="390524" y="1158875"/>
            <a:ext cx="11439525" cy="5537200"/>
          </a:xfrm>
        </p:spPr>
        <p:txBody>
          <a:bodyPr>
            <a:normAutofit fontScale="77500" lnSpcReduction="20000"/>
          </a:bodyPr>
          <a:lstStyle/>
          <a:p>
            <a:r>
              <a:rPr lang="en-GB" dirty="0">
                <a:latin typeface="Century" panose="02040604050505020304" pitchFamily="18" charset="0"/>
              </a:rPr>
              <a:t>Objection: my continued existence doesn’t require a cause because </a:t>
            </a:r>
            <a:r>
              <a:rPr lang="en-GB" i="1" dirty="0">
                <a:latin typeface="Century" panose="02040604050505020304" pitchFamily="18" charset="0"/>
              </a:rPr>
              <a:t>nothing changes</a:t>
            </a:r>
          </a:p>
          <a:p>
            <a:endParaRPr lang="en-GB" dirty="0">
              <a:latin typeface="Century" panose="02040604050505020304" pitchFamily="18" charset="0"/>
            </a:endParaRPr>
          </a:p>
          <a:p>
            <a:r>
              <a:rPr lang="en-GB" dirty="0">
                <a:latin typeface="Century" panose="02040604050505020304" pitchFamily="18" charset="0"/>
              </a:rPr>
              <a:t>Reply: this misunderstands both causation and continued existence</a:t>
            </a:r>
          </a:p>
          <a:p>
            <a:pPr lvl="1"/>
            <a:r>
              <a:rPr lang="en-GB" dirty="0">
                <a:latin typeface="Century" panose="02040604050505020304" pitchFamily="18" charset="0"/>
              </a:rPr>
              <a:t>My sitting on a chair is continually caused by gravity and the rigidity of the chair</a:t>
            </a:r>
          </a:p>
          <a:p>
            <a:pPr lvl="1"/>
            <a:r>
              <a:rPr lang="en-GB" dirty="0">
                <a:latin typeface="Century" panose="02040604050505020304" pitchFamily="18" charset="0"/>
              </a:rPr>
              <a:t>Without one or the other, I would float or collapse onto the floor</a:t>
            </a:r>
          </a:p>
          <a:p>
            <a:pPr lvl="1"/>
            <a:endParaRPr lang="en-GB" dirty="0">
              <a:latin typeface="Century" panose="02040604050505020304" pitchFamily="18" charset="0"/>
            </a:endParaRPr>
          </a:p>
          <a:p>
            <a:r>
              <a:rPr lang="en-GB" dirty="0">
                <a:latin typeface="Century" panose="02040604050505020304" pitchFamily="18" charset="0"/>
              </a:rPr>
              <a:t>Continued existence is the result of whatever keeps one alive</a:t>
            </a:r>
          </a:p>
          <a:p>
            <a:endParaRPr lang="en-GB" dirty="0">
              <a:latin typeface="Century" panose="02040604050505020304" pitchFamily="18" charset="0"/>
            </a:endParaRPr>
          </a:p>
          <a:p>
            <a:r>
              <a:rPr lang="en-US" dirty="0">
                <a:latin typeface="Century" panose="02040604050505020304" pitchFamily="18" charset="0"/>
              </a:rPr>
              <a:t>Obj: my </a:t>
            </a:r>
            <a:r>
              <a:rPr lang="en-GB" dirty="0">
                <a:latin typeface="Century" panose="02040604050505020304" pitchFamily="18" charset="0"/>
              </a:rPr>
              <a:t>continued existence is simply dependent on the immediately preceding state of affairs</a:t>
            </a:r>
          </a:p>
          <a:p>
            <a:pPr lvl="1"/>
            <a:r>
              <a:rPr lang="en-GB" dirty="0">
                <a:latin typeface="Century" panose="02040604050505020304" pitchFamily="18" charset="0"/>
              </a:rPr>
              <a:t>E.g. my bodily processes at any moment</a:t>
            </a:r>
          </a:p>
          <a:p>
            <a:pPr lvl="1"/>
            <a:r>
              <a:rPr lang="en-GB" dirty="0">
                <a:latin typeface="Century" panose="02040604050505020304" pitchFamily="18" charset="0"/>
              </a:rPr>
              <a:t>And so we don’t need to say that what caused me to exist in the first place also keeps me in existence</a:t>
            </a:r>
          </a:p>
          <a:p>
            <a:pPr lvl="1"/>
            <a:endParaRPr lang="en-GB" dirty="0">
              <a:latin typeface="Century" panose="02040604050505020304" pitchFamily="18" charset="0"/>
            </a:endParaRPr>
          </a:p>
          <a:p>
            <a:r>
              <a:rPr lang="en-GB" dirty="0">
                <a:latin typeface="Century" panose="02040604050505020304" pitchFamily="18" charset="0"/>
              </a:rPr>
              <a:t>Reply: this assumes my existence is my body’s existence – Descartes is talking about his mind as a separate substance</a:t>
            </a:r>
          </a:p>
          <a:p>
            <a:pPr lvl="1"/>
            <a:r>
              <a:rPr lang="en-GB" dirty="0">
                <a:latin typeface="Century" panose="02040604050505020304" pitchFamily="18" charset="0"/>
              </a:rPr>
              <a:t>What keeps a mind in existence?</a:t>
            </a:r>
            <a:endParaRPr lang="en-US" dirty="0">
              <a:latin typeface="Century" panose="02040604050505020304" pitchFamily="18" charset="0"/>
            </a:endParaRPr>
          </a:p>
          <a:p>
            <a:endParaRPr lang="en-US" dirty="0">
              <a:latin typeface="Century" panose="02040604050505020304" pitchFamily="18" charset="0"/>
            </a:endParaRPr>
          </a:p>
          <a:p>
            <a:pPr lvl="0"/>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38199"/>
          </a:xfrm>
        </p:spPr>
        <p:txBody>
          <a:bodyPr>
            <a:normAutofit/>
          </a:bodyPr>
          <a:lstStyle/>
          <a:p>
            <a:pPr algn="ctr"/>
            <a:r>
              <a:rPr lang="en-US" sz="4000" u="sng" dirty="0">
                <a:latin typeface="Century" panose="02040604050505020304" pitchFamily="18" charset="0"/>
              </a:rPr>
              <a:t>Descartes’ argument continued</a:t>
            </a:r>
          </a:p>
        </p:txBody>
      </p:sp>
      <p:sp>
        <p:nvSpPr>
          <p:cNvPr id="3" name="Content Placeholder 2"/>
          <p:cNvSpPr>
            <a:spLocks noGrp="1"/>
          </p:cNvSpPr>
          <p:nvPr>
            <p:ph idx="1"/>
          </p:nvPr>
        </p:nvSpPr>
        <p:spPr>
          <a:xfrm>
            <a:off x="390524" y="942976"/>
            <a:ext cx="11439525" cy="5915024"/>
          </a:xfrm>
        </p:spPr>
        <p:txBody>
          <a:bodyPr>
            <a:normAutofit fontScale="70000" lnSpcReduction="20000"/>
          </a:bodyPr>
          <a:lstStyle/>
          <a:p>
            <a:pPr lvl="0"/>
            <a:r>
              <a:rPr lang="en-GB" dirty="0">
                <a:latin typeface="Century" panose="02040604050505020304" pitchFamily="18" charset="0"/>
              </a:rPr>
              <a:t>I am a thinking thing and I have the idea of God.</a:t>
            </a:r>
          </a:p>
          <a:p>
            <a:pPr lvl="0"/>
            <a:endParaRPr lang="en-GB" dirty="0">
              <a:latin typeface="Century" panose="02040604050505020304" pitchFamily="18" charset="0"/>
            </a:endParaRPr>
          </a:p>
          <a:p>
            <a:pPr lvl="0"/>
            <a:r>
              <a:rPr lang="en-GB" dirty="0">
                <a:latin typeface="Century" panose="02040604050505020304" pitchFamily="18" charset="0"/>
              </a:rPr>
              <a:t>There must be as much reality in the cause as in the effect.</a:t>
            </a:r>
          </a:p>
          <a:p>
            <a:pPr lvl="0"/>
            <a:endParaRPr lang="en-GB" dirty="0">
              <a:latin typeface="Century" panose="02040604050505020304" pitchFamily="18" charset="0"/>
            </a:endParaRPr>
          </a:p>
          <a:p>
            <a:r>
              <a:rPr lang="en-GB" dirty="0">
                <a:latin typeface="Century" panose="02040604050505020304" pitchFamily="18" charset="0"/>
              </a:rPr>
              <a:t>Therefore, what causes my existence must be a thinking thing and have the idea of God. </a:t>
            </a:r>
          </a:p>
          <a:p>
            <a:endParaRPr lang="en-GB" dirty="0">
              <a:latin typeface="Century" panose="02040604050505020304" pitchFamily="18" charset="0"/>
            </a:endParaRPr>
          </a:p>
          <a:p>
            <a:pPr lvl="0"/>
            <a:r>
              <a:rPr lang="en-GB" dirty="0">
                <a:latin typeface="Century" panose="02040604050505020304" pitchFamily="18" charset="0"/>
              </a:rPr>
              <a:t>Either what caused me is the cause of its own existence or its existence is caused by another cause.</a:t>
            </a:r>
          </a:p>
          <a:p>
            <a:pPr lvl="0"/>
            <a:endParaRPr lang="en-GB" dirty="0">
              <a:latin typeface="Century" panose="02040604050505020304" pitchFamily="18" charset="0"/>
            </a:endParaRPr>
          </a:p>
          <a:p>
            <a:pPr lvl="0"/>
            <a:r>
              <a:rPr lang="en-GB" dirty="0">
                <a:latin typeface="Century" panose="02040604050505020304" pitchFamily="18" charset="0"/>
              </a:rPr>
              <a:t>If its existence is caused by another cause, then the point repeats: this second cause is in turn either the cause of its own existence or its existence is caused by another cause.</a:t>
            </a:r>
          </a:p>
          <a:p>
            <a:pPr lvl="0"/>
            <a:endParaRPr lang="en-GB" dirty="0">
              <a:latin typeface="Century" panose="02040604050505020304" pitchFamily="18" charset="0"/>
            </a:endParaRPr>
          </a:p>
          <a:p>
            <a:pPr lvl="0"/>
            <a:r>
              <a:rPr lang="en-GB" dirty="0">
                <a:latin typeface="Century" panose="02040604050505020304" pitchFamily="18" charset="0"/>
              </a:rPr>
              <a:t>There cannot be an infinite sequence of causes.</a:t>
            </a:r>
          </a:p>
          <a:p>
            <a:pPr lvl="0"/>
            <a:endParaRPr lang="en-GB" dirty="0">
              <a:latin typeface="Century" panose="02040604050505020304" pitchFamily="18" charset="0"/>
            </a:endParaRPr>
          </a:p>
          <a:p>
            <a:pPr lvl="0"/>
            <a:r>
              <a:rPr lang="en-GB" dirty="0">
                <a:latin typeface="Century" panose="02040604050505020304" pitchFamily="18" charset="0"/>
              </a:rPr>
              <a:t>Therefore, some cause must be the cause of its own existence.</a:t>
            </a:r>
          </a:p>
          <a:p>
            <a:pPr lvl="0"/>
            <a:endParaRPr lang="en-GB" dirty="0">
              <a:latin typeface="Century" panose="02040604050505020304" pitchFamily="18" charset="0"/>
            </a:endParaRPr>
          </a:p>
          <a:p>
            <a:r>
              <a:rPr lang="en-GB" dirty="0">
                <a:latin typeface="Century" panose="02040604050505020304" pitchFamily="18" charset="0"/>
              </a:rPr>
              <a:t>What is the cause of its own existence (and so, directly or indirectly, the cause of my existence) is God. </a:t>
            </a:r>
            <a:endParaRPr lang="en-US" dirty="0">
              <a:latin typeface="Century" panose="02040604050505020304" pitchFamily="18" charset="0"/>
            </a:endParaRPr>
          </a:p>
          <a:p>
            <a:pPr lvl="0"/>
            <a:endParaRPr lang="en-US" dirty="0">
              <a:latin typeface="Century" panose="02040604050505020304" pitchFamily="18" charset="0"/>
            </a:endParaRPr>
          </a:p>
        </p:txBody>
      </p:sp>
    </p:spTree>
    <p:extLst>
      <p:ext uri="{BB962C8B-B14F-4D97-AF65-F5344CB8AC3E}">
        <p14:creationId xmlns:p14="http://schemas.microsoft.com/office/powerpoint/2010/main" val="1251583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Objection to Descartes</a:t>
            </a:r>
          </a:p>
        </p:txBody>
      </p:sp>
      <p:sp>
        <p:nvSpPr>
          <p:cNvPr id="3" name="Content Placeholder 2"/>
          <p:cNvSpPr>
            <a:spLocks noGrp="1"/>
          </p:cNvSpPr>
          <p:nvPr>
            <p:ph idx="1"/>
          </p:nvPr>
        </p:nvSpPr>
        <p:spPr>
          <a:xfrm>
            <a:off x="457199" y="1377156"/>
            <a:ext cx="11191875" cy="4351338"/>
          </a:xfrm>
        </p:spPr>
        <p:txBody>
          <a:bodyPr>
            <a:normAutofit/>
          </a:bodyPr>
          <a:lstStyle/>
          <a:p>
            <a:r>
              <a:rPr lang="en-US" dirty="0">
                <a:latin typeface="Century" panose="02040604050505020304" pitchFamily="18" charset="0"/>
              </a:rPr>
              <a:t>Is Descartes right that the cause of his existence must itself be a mind with the concept of God?</a:t>
            </a:r>
          </a:p>
          <a:p>
            <a:pPr lvl="1"/>
            <a:r>
              <a:rPr lang="en-US" dirty="0">
                <a:latin typeface="Century" panose="02040604050505020304" pitchFamily="18" charset="0"/>
              </a:rPr>
              <a:t>For discussion, see Descartes’ Trademark argument</a:t>
            </a:r>
          </a:p>
          <a:p>
            <a:pPr lvl="1"/>
            <a:endParaRPr lang="en-US" dirty="0">
              <a:latin typeface="Century" panose="02040604050505020304" pitchFamily="18" charset="0"/>
            </a:endParaRPr>
          </a:p>
          <a:p>
            <a:r>
              <a:rPr lang="en-US" dirty="0">
                <a:latin typeface="Century" panose="02040604050505020304" pitchFamily="18" charset="0"/>
              </a:rPr>
              <a:t>Hume objects that there is no a priori reason to think that matter cannot produce mind</a:t>
            </a:r>
          </a:p>
          <a:p>
            <a:pPr lvl="1"/>
            <a:r>
              <a:rPr lang="en-US" dirty="0">
                <a:latin typeface="Century" panose="02040604050505020304" pitchFamily="18" charset="0"/>
              </a:rPr>
              <a:t>However, Descartes has cast doubt on the existence of matter at this point in the </a:t>
            </a:r>
            <a:r>
              <a:rPr lang="en-US" i="1" dirty="0">
                <a:latin typeface="Century" panose="02040604050505020304" pitchFamily="18" charset="0"/>
              </a:rPr>
              <a:t>Meditations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Kalam argument</a:t>
            </a:r>
          </a:p>
        </p:txBody>
      </p:sp>
      <p:sp>
        <p:nvSpPr>
          <p:cNvPr id="3" name="Content Placeholder 2"/>
          <p:cNvSpPr>
            <a:spLocks noGrp="1"/>
          </p:cNvSpPr>
          <p:nvPr>
            <p:ph idx="1"/>
          </p:nvPr>
        </p:nvSpPr>
        <p:spPr>
          <a:xfrm>
            <a:off x="500062" y="1325563"/>
            <a:ext cx="11191875" cy="5204619"/>
          </a:xfrm>
        </p:spPr>
        <p:txBody>
          <a:bodyPr>
            <a:normAutofit fontScale="85000" lnSpcReduction="20000"/>
          </a:bodyPr>
          <a:lstStyle/>
          <a:p>
            <a:pPr eaLnBrk="0" hangingPunct="0"/>
            <a:r>
              <a:rPr lang="en-GB" dirty="0">
                <a:latin typeface="Century" panose="02040604050505020304" pitchFamily="18" charset="0"/>
              </a:rPr>
              <a:t>The Kalam argument is an argument that puts together ideas about causation, time and the world.</a:t>
            </a:r>
          </a:p>
          <a:p>
            <a:pPr eaLnBrk="0" hangingPunct="0"/>
            <a:endParaRPr lang="en-GB" dirty="0">
              <a:latin typeface="Century" panose="02040604050505020304" pitchFamily="18" charset="0"/>
            </a:endParaRPr>
          </a:p>
          <a:p>
            <a:pPr marL="0" indent="0" eaLnBrk="0" hangingPunct="0">
              <a:buNone/>
            </a:pPr>
            <a:r>
              <a:rPr lang="en-GB" dirty="0">
                <a:latin typeface="Century" panose="02040604050505020304" pitchFamily="18" charset="0"/>
              </a:rPr>
              <a:t>P1. 	The universe is composed of temporal phenomena – things that occur 	and exist in time – that are preceded by other temporal phenomena 	that are ordered in time.</a:t>
            </a:r>
          </a:p>
          <a:p>
            <a:pPr marL="0" indent="0" eaLnBrk="0" hangingPunct="0">
              <a:buNone/>
            </a:pPr>
            <a:endParaRPr lang="en-GB" dirty="0">
              <a:latin typeface="Century" panose="02040604050505020304" pitchFamily="18" charset="0"/>
            </a:endParaRPr>
          </a:p>
          <a:p>
            <a:pPr marL="0" indent="0" eaLnBrk="0" hangingPunct="0">
              <a:buNone/>
            </a:pPr>
            <a:r>
              <a:rPr lang="en-GB" dirty="0">
                <a:latin typeface="Century" panose="02040604050505020304" pitchFamily="18" charset="0"/>
              </a:rPr>
              <a:t>P2. 	An infinite regress of temporal phenomena is impossible.</a:t>
            </a:r>
          </a:p>
          <a:p>
            <a:pPr marL="0" indent="0" eaLnBrk="0" hangingPunct="0">
              <a:buNone/>
            </a:pPr>
            <a:endParaRPr lang="en-GB" dirty="0">
              <a:latin typeface="Century" panose="02040604050505020304" pitchFamily="18" charset="0"/>
            </a:endParaRPr>
          </a:p>
          <a:p>
            <a:pPr marL="0" indent="0" eaLnBrk="0" hangingPunct="0">
              <a:buNone/>
            </a:pPr>
            <a:r>
              <a:rPr lang="en-GB" dirty="0">
                <a:latin typeface="Century" panose="02040604050505020304" pitchFamily="18" charset="0"/>
              </a:rPr>
              <a:t>C1.	Therefore, the universe must have a beginning.</a:t>
            </a:r>
          </a:p>
          <a:p>
            <a:pPr marL="0" indent="0" eaLnBrk="0" hangingPunct="0">
              <a:buNone/>
            </a:pPr>
            <a:endParaRPr lang="en-GB" dirty="0">
              <a:latin typeface="Century" panose="02040604050505020304" pitchFamily="18" charset="0"/>
            </a:endParaRPr>
          </a:p>
          <a:p>
            <a:pPr marL="0" indent="0" eaLnBrk="0" hangingPunct="0">
              <a:buNone/>
            </a:pPr>
            <a:r>
              <a:rPr lang="en-GB" dirty="0">
                <a:latin typeface="Century" panose="02040604050505020304" pitchFamily="18" charset="0"/>
              </a:rPr>
              <a:t>P3.	Everything that begins to exist has a cause of its existence.</a:t>
            </a:r>
          </a:p>
          <a:p>
            <a:pPr marL="0" indent="0" eaLnBrk="0" hangingPunct="0">
              <a:buNone/>
            </a:pPr>
            <a:endParaRPr lang="en-GB" dirty="0">
              <a:latin typeface="Century" panose="02040604050505020304" pitchFamily="18" charset="0"/>
            </a:endParaRPr>
          </a:p>
          <a:p>
            <a:pPr marL="0" indent="0" eaLnBrk="0" hangingPunct="0">
              <a:buNone/>
            </a:pPr>
            <a:r>
              <a:rPr lang="en-GB" dirty="0">
                <a:latin typeface="Century" panose="02040604050505020304" pitchFamily="18" charset="0"/>
              </a:rPr>
              <a:t>C2.	Therefore, there is a cause of the existence of the universe. We call this 	cause, God.</a:t>
            </a:r>
          </a:p>
          <a:p>
            <a:endParaRPr lang="en-US" i="1" dirty="0">
              <a:latin typeface="Century" panose="02040604050505020304" pitchFamily="18" charset="0"/>
            </a:endParaRPr>
          </a:p>
        </p:txBody>
      </p:sp>
    </p:spTree>
    <p:extLst>
      <p:ext uri="{BB962C8B-B14F-4D97-AF65-F5344CB8AC3E}">
        <p14:creationId xmlns:p14="http://schemas.microsoft.com/office/powerpoint/2010/main" val="420573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12192000" cy="1325563"/>
          </a:xfrm>
        </p:spPr>
        <p:txBody>
          <a:bodyPr/>
          <a:lstStyle/>
          <a:p>
            <a:pPr algn="ctr" eaLnBrk="1" hangingPunct="1"/>
            <a:r>
              <a:rPr lang="en-US" u="sng" dirty="0">
                <a:latin typeface="Century" panose="02040604050505020304" pitchFamily="18" charset="0"/>
              </a:rPr>
              <a:t>Objection: The causal principle</a:t>
            </a:r>
          </a:p>
        </p:txBody>
      </p:sp>
      <p:sp>
        <p:nvSpPr>
          <p:cNvPr id="37891" name="Rectangle 3"/>
          <p:cNvSpPr>
            <a:spLocks noGrp="1" noChangeArrowheads="1"/>
          </p:cNvSpPr>
          <p:nvPr>
            <p:ph idx="1"/>
          </p:nvPr>
        </p:nvSpPr>
        <p:spPr>
          <a:xfrm>
            <a:off x="571500" y="1253330"/>
            <a:ext cx="11125200" cy="5033169"/>
          </a:xfrm>
        </p:spPr>
        <p:txBody>
          <a:bodyPr>
            <a:normAutofit lnSpcReduction="10000"/>
          </a:bodyPr>
          <a:lstStyle/>
          <a:p>
            <a:pPr eaLnBrk="1" hangingPunct="1">
              <a:lnSpc>
                <a:spcPct val="90000"/>
              </a:lnSpc>
            </a:pPr>
            <a:r>
              <a:rPr lang="en-GB" sz="2600" dirty="0">
                <a:latin typeface="Century" panose="02040604050505020304" pitchFamily="18" charset="0"/>
              </a:rPr>
              <a:t>Is it true that everything has a cause?</a:t>
            </a:r>
          </a:p>
          <a:p>
            <a:pPr eaLnBrk="1" hangingPunct="1">
              <a:lnSpc>
                <a:spcPct val="90000"/>
              </a:lnSpc>
            </a:pPr>
            <a:endParaRPr lang="en-GB" sz="2600" dirty="0">
              <a:latin typeface="Century" panose="02040604050505020304" pitchFamily="18" charset="0"/>
            </a:endParaRPr>
          </a:p>
          <a:p>
            <a:pPr eaLnBrk="1" hangingPunct="1">
              <a:lnSpc>
                <a:spcPct val="90000"/>
              </a:lnSpc>
            </a:pPr>
            <a:r>
              <a:rPr lang="en-GB" sz="2600" dirty="0">
                <a:latin typeface="Century" panose="02040604050505020304" pitchFamily="18" charset="0"/>
              </a:rPr>
              <a:t>Hume: </a:t>
            </a:r>
          </a:p>
          <a:p>
            <a:pPr lvl="1" eaLnBrk="1" hangingPunct="1">
              <a:lnSpc>
                <a:spcPct val="90000"/>
              </a:lnSpc>
            </a:pPr>
            <a:r>
              <a:rPr lang="en-GB" sz="2200" dirty="0">
                <a:latin typeface="Century" panose="02040604050505020304" pitchFamily="18" charset="0"/>
              </a:rPr>
              <a:t>It is not analytic, so it is not certain. </a:t>
            </a:r>
          </a:p>
          <a:p>
            <a:pPr lvl="1" eaLnBrk="1" hangingPunct="1">
              <a:lnSpc>
                <a:spcPct val="90000"/>
              </a:lnSpc>
            </a:pPr>
            <a:r>
              <a:rPr lang="en-GB" sz="2200" dirty="0">
                <a:latin typeface="Century" panose="02040604050505020304" pitchFamily="18" charset="0"/>
              </a:rPr>
              <a:t>Experience supports it, but can’t show that it holds universally</a:t>
            </a:r>
          </a:p>
          <a:p>
            <a:pPr lvl="1" eaLnBrk="1" hangingPunct="1">
              <a:lnSpc>
                <a:spcPct val="90000"/>
              </a:lnSpc>
            </a:pPr>
            <a:endParaRPr lang="en-GB" sz="2200" dirty="0">
              <a:latin typeface="Century" panose="02040604050505020304" pitchFamily="18" charset="0"/>
            </a:endParaRPr>
          </a:p>
          <a:p>
            <a:pPr eaLnBrk="1" hangingPunct="1">
              <a:lnSpc>
                <a:spcPct val="90000"/>
              </a:lnSpc>
            </a:pPr>
            <a:r>
              <a:rPr lang="en-GB" sz="2600" dirty="0">
                <a:latin typeface="Century" panose="02040604050505020304" pitchFamily="18" charset="0"/>
              </a:rPr>
              <a:t>Could the existence of things be uncaused?</a:t>
            </a:r>
            <a:endParaRPr lang="en-GB" sz="2200" dirty="0">
              <a:latin typeface="Century" panose="02040604050505020304" pitchFamily="18" charset="0"/>
            </a:endParaRPr>
          </a:p>
          <a:p>
            <a:pPr lvl="1" eaLnBrk="1" hangingPunct="1">
              <a:lnSpc>
                <a:spcPct val="90000"/>
              </a:lnSpc>
            </a:pPr>
            <a:r>
              <a:rPr lang="en-GB" sz="2200" dirty="0">
                <a:latin typeface="Century" panose="02040604050505020304" pitchFamily="18" charset="0"/>
              </a:rPr>
              <a:t>E.g. could fundamental physical processes not be sustained by anything else, but be ‘brute’ facts?</a:t>
            </a:r>
          </a:p>
          <a:p>
            <a:pPr lvl="1" eaLnBrk="1" hangingPunct="1">
              <a:lnSpc>
                <a:spcPct val="90000"/>
              </a:lnSpc>
            </a:pPr>
            <a:r>
              <a:rPr lang="en-GB" sz="2200" dirty="0">
                <a:latin typeface="Century" panose="02040604050505020304" pitchFamily="18" charset="0"/>
              </a:rPr>
              <a:t>Or could sustaining causes be replaced by highly complex and rapid temporal causes?</a:t>
            </a:r>
          </a:p>
          <a:p>
            <a:pPr lvl="1" eaLnBrk="1" hangingPunct="1">
              <a:lnSpc>
                <a:spcPct val="90000"/>
              </a:lnSpc>
            </a:pPr>
            <a:endParaRPr lang="en-GB" sz="2200" dirty="0">
              <a:latin typeface="Century" panose="02040604050505020304" pitchFamily="18" charset="0"/>
            </a:endParaRPr>
          </a:p>
          <a:p>
            <a:pPr>
              <a:lnSpc>
                <a:spcPct val="90000"/>
              </a:lnSpc>
            </a:pPr>
            <a:r>
              <a:rPr lang="en-GB" sz="2600" dirty="0">
                <a:latin typeface="Century" panose="02040604050505020304" pitchFamily="18" charset="0"/>
              </a:rPr>
              <a:t>Does Hume’s objection only show that Aquinas hasn’t </a:t>
            </a:r>
            <a:r>
              <a:rPr lang="en-GB" sz="2600" i="1" dirty="0">
                <a:latin typeface="Century" panose="02040604050505020304" pitchFamily="18" charset="0"/>
              </a:rPr>
              <a:t>proven</a:t>
            </a:r>
            <a:r>
              <a:rPr lang="en-GB" sz="2600" dirty="0">
                <a:latin typeface="Century" panose="02040604050505020304" pitchFamily="18" charset="0"/>
              </a:rPr>
              <a:t> God’s existence, yet we still have </a:t>
            </a:r>
            <a:r>
              <a:rPr lang="en-GB" sz="2600" i="1" dirty="0">
                <a:latin typeface="Century" panose="02040604050505020304" pitchFamily="18" charset="0"/>
              </a:rPr>
              <a:t>good reason</a:t>
            </a:r>
            <a:r>
              <a:rPr lang="en-GB" sz="2600" dirty="0">
                <a:latin typeface="Century" panose="02040604050505020304" pitchFamily="18" charset="0"/>
              </a:rPr>
              <a:t> to think Aquinas is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8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89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89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89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789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789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789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12192000" cy="1325563"/>
          </a:xfrm>
        </p:spPr>
        <p:txBody>
          <a:bodyPr/>
          <a:lstStyle/>
          <a:p>
            <a:pPr algn="ctr" eaLnBrk="1" hangingPunct="1"/>
            <a:r>
              <a:rPr lang="en-US" u="sng" dirty="0">
                <a:latin typeface="Century" panose="02040604050505020304" pitchFamily="18" charset="0"/>
              </a:rPr>
              <a:t>Objection: Infinite series of causes</a:t>
            </a:r>
          </a:p>
        </p:txBody>
      </p:sp>
      <p:sp>
        <p:nvSpPr>
          <p:cNvPr id="37891" name="Rectangle 3"/>
          <p:cNvSpPr>
            <a:spLocks noGrp="1" noChangeArrowheads="1"/>
          </p:cNvSpPr>
          <p:nvPr>
            <p:ph idx="1"/>
          </p:nvPr>
        </p:nvSpPr>
        <p:spPr>
          <a:xfrm>
            <a:off x="371475" y="1253330"/>
            <a:ext cx="11449050" cy="5452270"/>
          </a:xfrm>
        </p:spPr>
        <p:txBody>
          <a:bodyPr>
            <a:normAutofit/>
          </a:bodyPr>
          <a:lstStyle/>
          <a:p>
            <a:r>
              <a:rPr lang="en-GB" sz="1800" dirty="0">
                <a:latin typeface="Century" panose="02040604050505020304" pitchFamily="18" charset="0"/>
              </a:rPr>
              <a:t>Hume: It is not an analytic truth that an infinite regress is impossible. So we must allow that it is possible.</a:t>
            </a:r>
          </a:p>
          <a:p>
            <a:endParaRPr lang="en-GB" sz="1800" dirty="0">
              <a:latin typeface="Century" panose="02040604050505020304" pitchFamily="18" charset="0"/>
            </a:endParaRPr>
          </a:p>
          <a:p>
            <a:pPr marL="0" indent="0">
              <a:buNone/>
            </a:pPr>
            <a:r>
              <a:rPr lang="en-GB" sz="1800" u="sng" dirty="0">
                <a:latin typeface="Century" panose="02040604050505020304" pitchFamily="18" charset="0"/>
              </a:rPr>
              <a:t>Reply</a:t>
            </a:r>
          </a:p>
          <a:p>
            <a:r>
              <a:rPr lang="en-US" sz="1800" dirty="0">
                <a:latin typeface="Century" panose="02040604050505020304" pitchFamily="18" charset="0"/>
              </a:rPr>
              <a:t>Infinity is not a very large number</a:t>
            </a:r>
          </a:p>
          <a:p>
            <a:pPr lvl="1"/>
            <a:r>
              <a:rPr lang="en-US" sz="1600" dirty="0">
                <a:latin typeface="Century" panose="02040604050505020304" pitchFamily="18" charset="0"/>
              </a:rPr>
              <a:t>An infinite regress of causes never has a starting point</a:t>
            </a:r>
          </a:p>
          <a:p>
            <a:pPr lvl="1"/>
            <a:endParaRPr lang="en-US" sz="1800" dirty="0">
              <a:latin typeface="Century" panose="02040604050505020304" pitchFamily="18" charset="0"/>
            </a:endParaRPr>
          </a:p>
          <a:p>
            <a:r>
              <a:rPr lang="en-US" sz="1800" dirty="0">
                <a:latin typeface="Century" panose="02040604050505020304" pitchFamily="18" charset="0"/>
              </a:rPr>
              <a:t>The concept of infinity makes sense. But does an ‘actual’ infinity?</a:t>
            </a:r>
          </a:p>
          <a:p>
            <a:pPr lvl="1"/>
            <a:r>
              <a:rPr lang="en-US" sz="1600" dirty="0">
                <a:latin typeface="Century" panose="02040604050505020304" pitchFamily="18" charset="0"/>
              </a:rPr>
              <a:t>A hotel with an infinite number of rooms, when full, can take more people (an infinite number more)!</a:t>
            </a:r>
          </a:p>
          <a:p>
            <a:pPr lvl="1"/>
            <a:r>
              <a:rPr lang="en-US" sz="1600" dirty="0">
                <a:latin typeface="Century" panose="02040604050505020304" pitchFamily="18" charset="0"/>
              </a:rPr>
              <a:t>This is nonsense – a hotel can’t be full and have room</a:t>
            </a:r>
          </a:p>
          <a:p>
            <a:pPr lvl="1"/>
            <a:endParaRPr lang="en-US" sz="1800" dirty="0">
              <a:latin typeface="Century" panose="02040604050505020304" pitchFamily="18" charset="0"/>
            </a:endParaRPr>
          </a:p>
          <a:p>
            <a:r>
              <a:rPr lang="en-US" sz="1800" dirty="0">
                <a:latin typeface="Century" panose="02040604050505020304" pitchFamily="18" charset="0"/>
              </a:rPr>
              <a:t>If there is an infinite chain of universes, each new universe does not add to the number of universes</a:t>
            </a:r>
          </a:p>
          <a:p>
            <a:endParaRPr lang="en-US" sz="1800" dirty="0">
              <a:latin typeface="Century" panose="02040604050505020304" pitchFamily="18" charset="0"/>
            </a:endParaRPr>
          </a:p>
          <a:p>
            <a:r>
              <a:rPr lang="en-US" sz="1800" dirty="0">
                <a:latin typeface="Century" panose="02040604050505020304" pitchFamily="18" charset="0"/>
              </a:rPr>
              <a:t>If there is an infinite series of causes, we could never have reached the point in the series we are at now</a:t>
            </a:r>
          </a:p>
          <a:p>
            <a:endParaRPr lang="en-US" sz="1800" dirty="0">
              <a:latin typeface="Century" panose="02040604050505020304" pitchFamily="18" charset="0"/>
            </a:endParaRPr>
          </a:p>
          <a:p>
            <a:r>
              <a:rPr lang="en-US" sz="1800" dirty="0">
                <a:latin typeface="Century" panose="02040604050505020304" pitchFamily="18" charset="0"/>
              </a:rPr>
              <a:t>An actual infinity creates paradoxes – so we should reject the claim that actual infinities exist</a:t>
            </a:r>
          </a:p>
          <a:p>
            <a:pPr lvl="1"/>
            <a:endParaRPr lang="en-US" sz="1800" dirty="0">
              <a:latin typeface="Century" panose="02040604050505020304" pitchFamily="18" charset="0"/>
            </a:endParaRPr>
          </a:p>
          <a:p>
            <a:endParaRPr lang="en-GB" sz="1800" dirty="0">
              <a:latin typeface="Century" panose="02040604050505020304" pitchFamily="18" charset="0"/>
            </a:endParaRPr>
          </a:p>
          <a:p>
            <a:endParaRPr lang="en-GB" sz="1800" dirty="0">
              <a:latin typeface="Century" panose="02040604050505020304" pitchFamily="18" charset="0"/>
            </a:endParaRPr>
          </a:p>
          <a:p>
            <a:endParaRPr lang="en-GB" sz="1800" dirty="0">
              <a:latin typeface="Century" panose="02040604050505020304" pitchFamily="18" charset="0"/>
            </a:endParaRPr>
          </a:p>
        </p:txBody>
      </p:sp>
    </p:spTree>
    <p:extLst>
      <p:ext uri="{BB962C8B-B14F-4D97-AF65-F5344CB8AC3E}">
        <p14:creationId xmlns:p14="http://schemas.microsoft.com/office/powerpoint/2010/main" val="494486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8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89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89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89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789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789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7891">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7891">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7891">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12192000" cy="1325563"/>
          </a:xfrm>
        </p:spPr>
        <p:txBody>
          <a:bodyPr>
            <a:normAutofit/>
          </a:bodyPr>
          <a:lstStyle/>
          <a:p>
            <a:pPr algn="ctr" eaLnBrk="1" hangingPunct="1"/>
            <a:r>
              <a:rPr lang="en-US" u="sng" dirty="0">
                <a:latin typeface="Century" panose="02040604050505020304" pitchFamily="18" charset="0"/>
              </a:rPr>
              <a:t>Aquinas’ Third Way</a:t>
            </a:r>
          </a:p>
        </p:txBody>
      </p:sp>
      <p:sp>
        <p:nvSpPr>
          <p:cNvPr id="3" name="Content Placeholder 2"/>
          <p:cNvSpPr>
            <a:spLocks noGrp="1"/>
          </p:cNvSpPr>
          <p:nvPr>
            <p:ph idx="1"/>
          </p:nvPr>
        </p:nvSpPr>
        <p:spPr>
          <a:xfrm>
            <a:off x="571499" y="1177925"/>
            <a:ext cx="11191875" cy="5461000"/>
          </a:xfrm>
        </p:spPr>
        <p:txBody>
          <a:bodyPr>
            <a:normAutofit fontScale="92500" lnSpcReduction="10000"/>
          </a:bodyPr>
          <a:lstStyle/>
          <a:p>
            <a:pPr eaLnBrk="1" hangingPunct="1"/>
            <a:r>
              <a:rPr lang="en-GB" sz="2400" dirty="0">
                <a:latin typeface="Century" panose="02040604050505020304" pitchFamily="18" charset="0"/>
              </a:rPr>
              <a:t>Things in the universe exist contingently.</a:t>
            </a:r>
          </a:p>
          <a:p>
            <a:pPr eaLnBrk="1" hangingPunct="1"/>
            <a:endParaRPr lang="en-GB" sz="2400" dirty="0">
              <a:latin typeface="Century" panose="02040604050505020304" pitchFamily="18" charset="0"/>
            </a:endParaRPr>
          </a:p>
          <a:p>
            <a:pPr eaLnBrk="1" hangingPunct="1"/>
            <a:r>
              <a:rPr lang="en-GB" sz="2400" dirty="0">
                <a:latin typeface="Century" panose="02040604050505020304" pitchFamily="18" charset="0"/>
              </a:rPr>
              <a:t>If it is possible for something not to exist, then at some time, it does not exist.</a:t>
            </a:r>
          </a:p>
          <a:p>
            <a:pPr eaLnBrk="1" hangingPunct="1"/>
            <a:endParaRPr lang="en-GB" sz="2400" dirty="0">
              <a:latin typeface="Century" panose="02040604050505020304" pitchFamily="18" charset="0"/>
            </a:endParaRPr>
          </a:p>
          <a:p>
            <a:r>
              <a:rPr lang="en-GB" sz="2400" dirty="0">
                <a:latin typeface="Century" panose="02040604050505020304" pitchFamily="18" charset="0"/>
              </a:rPr>
              <a:t>If everything exists contingently, then it is possible that at some time, there was nothing in existence. </a:t>
            </a:r>
          </a:p>
          <a:p>
            <a:endParaRPr lang="en-GB" sz="2400" dirty="0">
              <a:latin typeface="Century" panose="02040604050505020304" pitchFamily="18" charset="0"/>
            </a:endParaRPr>
          </a:p>
          <a:p>
            <a:r>
              <a:rPr lang="en-GB" sz="2400" dirty="0">
                <a:latin typeface="Century" panose="02040604050505020304" pitchFamily="18" charset="0"/>
              </a:rPr>
              <a:t>If at some time, nothing was in existence, nothing could begin to exist.</a:t>
            </a:r>
          </a:p>
          <a:p>
            <a:endParaRPr lang="en-GB" sz="2400" dirty="0">
              <a:latin typeface="Century" panose="02040604050505020304" pitchFamily="18" charset="0"/>
            </a:endParaRPr>
          </a:p>
          <a:p>
            <a:r>
              <a:rPr lang="en-GB" sz="2400" dirty="0">
                <a:latin typeface="Century" panose="02040604050505020304" pitchFamily="18" charset="0"/>
              </a:rPr>
              <a:t>Since things do exist, there was never nothing in existence. </a:t>
            </a:r>
          </a:p>
          <a:p>
            <a:endParaRPr lang="en-GB" sz="2400" dirty="0">
              <a:latin typeface="Century" panose="02040604050505020304" pitchFamily="18" charset="0"/>
            </a:endParaRPr>
          </a:p>
          <a:p>
            <a:r>
              <a:rPr lang="en-GB" sz="2400" dirty="0">
                <a:latin typeface="Century" panose="02040604050505020304" pitchFamily="18" charset="0"/>
              </a:rPr>
              <a:t>Therefore, there is something that does not exist contingently, but must exist.</a:t>
            </a:r>
          </a:p>
          <a:p>
            <a:endParaRPr lang="en-GB" sz="2400" dirty="0">
              <a:latin typeface="Century" panose="02040604050505020304" pitchFamily="18" charset="0"/>
            </a:endParaRPr>
          </a:p>
          <a:p>
            <a:pPr eaLnBrk="1" hangingPunct="1"/>
            <a:r>
              <a:rPr lang="en-GB" sz="2400" dirty="0">
                <a:latin typeface="Century" panose="02040604050505020304" pitchFamily="18" charset="0"/>
              </a:rPr>
              <a:t>This necessary being is God.</a:t>
            </a:r>
          </a:p>
          <a:p>
            <a:pPr eaLnBrk="1" hangingPunct="1"/>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u="sng" dirty="0">
                <a:latin typeface="Century" panose="02040604050505020304" pitchFamily="18" charset="0"/>
              </a:rPr>
              <a:t>Objection: contingent existence</a:t>
            </a:r>
          </a:p>
        </p:txBody>
      </p:sp>
      <p:sp>
        <p:nvSpPr>
          <p:cNvPr id="3" name="Content Placeholder 2"/>
          <p:cNvSpPr>
            <a:spLocks noGrp="1"/>
          </p:cNvSpPr>
          <p:nvPr>
            <p:ph idx="1"/>
          </p:nvPr>
        </p:nvSpPr>
        <p:spPr>
          <a:xfrm>
            <a:off x="495299" y="1177925"/>
            <a:ext cx="11229975" cy="4351338"/>
          </a:xfrm>
        </p:spPr>
        <p:txBody>
          <a:bodyPr/>
          <a:lstStyle/>
          <a:p>
            <a:r>
              <a:rPr lang="en-US" dirty="0">
                <a:latin typeface="Century" panose="02040604050505020304" pitchFamily="18" charset="0"/>
              </a:rPr>
              <a:t>Just </a:t>
            </a:r>
            <a:r>
              <a:rPr lang="en-US">
                <a:latin typeface="Century" panose="02040604050505020304" pitchFamily="18" charset="0"/>
              </a:rPr>
              <a:t>because it’s </a:t>
            </a:r>
            <a:r>
              <a:rPr lang="en-US" dirty="0">
                <a:latin typeface="Century" panose="02040604050505020304" pitchFamily="18" charset="0"/>
              </a:rPr>
              <a:t>possible for a contingent thing to cease to exist doesn’t mean that every contingent thing at some point does not exist</a:t>
            </a:r>
          </a:p>
          <a:p>
            <a:pPr lvl="1"/>
            <a:r>
              <a:rPr lang="en-US" dirty="0">
                <a:latin typeface="Century" panose="02040604050505020304" pitchFamily="18" charset="0"/>
              </a:rPr>
              <a:t>Not everything that is possible actually occurs</a:t>
            </a:r>
          </a:p>
          <a:p>
            <a:pPr lvl="1"/>
            <a:endParaRPr lang="en-US" dirty="0">
              <a:latin typeface="Century" panose="02040604050505020304" pitchFamily="18" charset="0"/>
            </a:endParaRPr>
          </a:p>
          <a:p>
            <a:r>
              <a:rPr lang="en-US" dirty="0">
                <a:latin typeface="Century" panose="02040604050505020304" pitchFamily="18" charset="0"/>
              </a:rPr>
              <a:t>Reply: but if something with contingent existence always existed, we would need a very special explanation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u="sng" dirty="0">
                <a:latin typeface="Century" panose="02040604050505020304" pitchFamily="18" charset="0"/>
              </a:rPr>
              <a:t>Leibniz’s argument from contingent existence</a:t>
            </a:r>
          </a:p>
        </p:txBody>
      </p:sp>
      <p:sp>
        <p:nvSpPr>
          <p:cNvPr id="3" name="Content Placeholder 2"/>
          <p:cNvSpPr>
            <a:spLocks noGrp="1"/>
          </p:cNvSpPr>
          <p:nvPr>
            <p:ph idx="1"/>
          </p:nvPr>
        </p:nvSpPr>
        <p:spPr>
          <a:xfrm>
            <a:off x="257174" y="1253330"/>
            <a:ext cx="11630025" cy="5099845"/>
          </a:xfrm>
        </p:spPr>
        <p:txBody>
          <a:bodyPr>
            <a:normAutofit fontScale="85000" lnSpcReduction="20000"/>
          </a:bodyPr>
          <a:lstStyle/>
          <a:p>
            <a:r>
              <a:rPr lang="en-GB" dirty="0">
                <a:latin typeface="Century" panose="02040604050505020304" pitchFamily="18" charset="0"/>
              </a:rPr>
              <a:t>The principle of sufficient reason: every true fact has an explanation that provides a sufficient reason for why things are as they are and not otherwise.</a:t>
            </a:r>
          </a:p>
          <a:p>
            <a:pPr lvl="1"/>
            <a:r>
              <a:rPr lang="en-GB" dirty="0">
                <a:latin typeface="Century" panose="02040604050505020304" pitchFamily="18" charset="0"/>
              </a:rPr>
              <a:t>(Even if in most cases we can’t know what the reason is)</a:t>
            </a:r>
          </a:p>
          <a:p>
            <a:pPr lvl="1"/>
            <a:endParaRPr lang="en-GB" dirty="0">
              <a:latin typeface="Century" panose="02040604050505020304" pitchFamily="18" charset="0"/>
            </a:endParaRPr>
          </a:p>
          <a:p>
            <a:r>
              <a:rPr lang="en-GB" dirty="0">
                <a:latin typeface="Century" panose="02040604050505020304" pitchFamily="18" charset="0"/>
              </a:rPr>
              <a:t>There are two kinds of truth: those of reasoning and those of fact.</a:t>
            </a:r>
          </a:p>
          <a:p>
            <a:endParaRPr lang="en-GB" dirty="0">
              <a:latin typeface="Century" panose="02040604050505020304" pitchFamily="18" charset="0"/>
            </a:endParaRPr>
          </a:p>
          <a:p>
            <a:r>
              <a:rPr lang="en-GB" dirty="0">
                <a:latin typeface="Century" panose="02040604050505020304" pitchFamily="18" charset="0"/>
              </a:rPr>
              <a:t>Truths of reasoning (e.g. mathematical truths) are necessary, and their opposite is impossible. When a truth is necessary, the reason for it can be found by analysis. We understand the reason for it by understanding why it is necessary.</a:t>
            </a:r>
          </a:p>
          <a:p>
            <a:endParaRPr lang="en-GB" dirty="0">
              <a:latin typeface="Century" panose="02040604050505020304" pitchFamily="18" charset="0"/>
            </a:endParaRPr>
          </a:p>
          <a:p>
            <a:r>
              <a:rPr lang="en-GB" dirty="0">
                <a:latin typeface="Century" panose="02040604050505020304" pitchFamily="18" charset="0"/>
              </a:rPr>
              <a:t>Truths of fact (e.g. truths about physical objects) are contingent, and their opposite is possible. For contingent truths, reasons can be given in more and more detail, because of the immense variety of things in Nature. But all this detail only brings in other contingent facts.</a:t>
            </a:r>
          </a:p>
          <a:p>
            <a:pPr lvl="1"/>
            <a:r>
              <a:rPr lang="en-GB" dirty="0">
                <a:latin typeface="Century" panose="02040604050505020304" pitchFamily="18" charset="0"/>
              </a:rPr>
              <a:t>E.g. I am the height I am because of genes and upbringing.</a:t>
            </a:r>
          </a:p>
          <a:p>
            <a:pPr lvl="1"/>
            <a:endParaRPr lang="en-GB" dirty="0">
              <a:latin typeface="Century" panose="02040604050505020304" pitchFamily="18" charset="0"/>
            </a:endParaRPr>
          </a:p>
          <a:p>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u="sng" dirty="0">
                <a:latin typeface="Century" panose="02040604050505020304" pitchFamily="18" charset="0"/>
              </a:rPr>
              <a:t>Leibniz’s argument from contingent existence</a:t>
            </a:r>
          </a:p>
        </p:txBody>
      </p:sp>
      <p:sp>
        <p:nvSpPr>
          <p:cNvPr id="3" name="Content Placeholder 2"/>
          <p:cNvSpPr>
            <a:spLocks noGrp="1"/>
          </p:cNvSpPr>
          <p:nvPr>
            <p:ph idx="1"/>
          </p:nvPr>
        </p:nvSpPr>
        <p:spPr>
          <a:xfrm>
            <a:off x="257174" y="1253330"/>
            <a:ext cx="11630025" cy="5099845"/>
          </a:xfrm>
        </p:spPr>
        <p:txBody>
          <a:bodyPr>
            <a:normAutofit fontScale="62500" lnSpcReduction="20000"/>
          </a:bodyPr>
          <a:lstStyle/>
          <a:p>
            <a:r>
              <a:rPr lang="en-GB" dirty="0">
                <a:latin typeface="Century" panose="02040604050505020304" pitchFamily="18" charset="0"/>
              </a:rPr>
              <a:t>When we give explanations of this sort we move no nearer to the goal of completely explaining contingencies. The sequence of contingent facts doesn’t contain the sufficient reason for any contingent fact.</a:t>
            </a:r>
          </a:p>
          <a:p>
            <a:endParaRPr lang="en-GB" dirty="0">
              <a:latin typeface="Century" panose="02040604050505020304" pitchFamily="18" charset="0"/>
            </a:endParaRPr>
          </a:p>
          <a:p>
            <a:r>
              <a:rPr lang="en-GB" dirty="0">
                <a:latin typeface="Century" panose="02040604050505020304" pitchFamily="18" charset="0"/>
              </a:rPr>
              <a:t>Therefore, to provide a sufficient reason for any contingent fact, we must look outside the sequence of contingent facts.</a:t>
            </a:r>
          </a:p>
          <a:p>
            <a:endParaRPr lang="en-GB" dirty="0">
              <a:latin typeface="Century" panose="02040604050505020304" pitchFamily="18" charset="0"/>
            </a:endParaRPr>
          </a:p>
          <a:p>
            <a:r>
              <a:rPr lang="en-GB" dirty="0">
                <a:latin typeface="Century" panose="02040604050505020304" pitchFamily="18" charset="0"/>
              </a:rPr>
              <a:t>Therefore, the sufficient reason for contingent facts must be in a necessary substance.</a:t>
            </a:r>
          </a:p>
          <a:p>
            <a:endParaRPr lang="en-US" dirty="0">
              <a:latin typeface="Century" panose="02040604050505020304" pitchFamily="18" charset="0"/>
            </a:endParaRPr>
          </a:p>
          <a:p>
            <a:r>
              <a:rPr lang="en-GB" dirty="0">
                <a:latin typeface="Century" panose="02040604050505020304" pitchFamily="18" charset="0"/>
              </a:rPr>
              <a:t>Each of these further contingent facts also needs to be explained. </a:t>
            </a:r>
          </a:p>
          <a:p>
            <a:pPr lvl="1"/>
            <a:r>
              <a:rPr lang="en-GB" dirty="0">
                <a:latin typeface="Century" panose="02040604050505020304" pitchFamily="18" charset="0"/>
              </a:rPr>
              <a:t>Why do I have the genes I do? Why did I have the upbringing I did?</a:t>
            </a:r>
          </a:p>
          <a:p>
            <a:pPr lvl="1"/>
            <a:endParaRPr lang="en-GB" dirty="0">
              <a:latin typeface="Century" panose="02040604050505020304" pitchFamily="18" charset="0"/>
            </a:endParaRPr>
          </a:p>
          <a:p>
            <a:r>
              <a:rPr lang="en-GB" dirty="0">
                <a:latin typeface="Century" panose="02040604050505020304" pitchFamily="18" charset="0"/>
              </a:rPr>
              <a:t>This necessary substance is God.</a:t>
            </a:r>
          </a:p>
          <a:p>
            <a:endParaRPr lang="en-GB" dirty="0">
              <a:latin typeface="Century" panose="02040604050505020304" pitchFamily="18" charset="0"/>
            </a:endParaRPr>
          </a:p>
          <a:p>
            <a:r>
              <a:rPr lang="en-GB" dirty="0">
                <a:latin typeface="Century" panose="02040604050505020304" pitchFamily="18" charset="0"/>
              </a:rPr>
              <a:t>This necessary substance is a sufficient reason for all this detail, which is interconnected throughout.</a:t>
            </a:r>
          </a:p>
          <a:p>
            <a:endParaRPr lang="en-GB" dirty="0">
              <a:latin typeface="Century" panose="02040604050505020304" pitchFamily="18" charset="0"/>
            </a:endParaRPr>
          </a:p>
          <a:p>
            <a:r>
              <a:rPr lang="en-GB" dirty="0">
                <a:latin typeface="Century" panose="02040604050505020304" pitchFamily="18" charset="0"/>
              </a:rPr>
              <a:t>So there is only one God, and this God is sufficient.</a:t>
            </a:r>
            <a:endParaRPr lang="en-US" dirty="0">
              <a:latin typeface="Century" panose="02040604050505020304" pitchFamily="18" charset="0"/>
            </a:endParaRPr>
          </a:p>
          <a:p>
            <a:endParaRPr lang="en-US" dirty="0">
              <a:latin typeface="Century" panose="02040604050505020304" pitchFamily="18" charset="0"/>
            </a:endParaRPr>
          </a:p>
        </p:txBody>
      </p:sp>
    </p:spTree>
    <p:extLst>
      <p:ext uri="{BB962C8B-B14F-4D97-AF65-F5344CB8AC3E}">
        <p14:creationId xmlns:p14="http://schemas.microsoft.com/office/powerpoint/2010/main" val="347625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
            <a:ext cx="12192000" cy="781050"/>
          </a:xfrm>
        </p:spPr>
        <p:txBody>
          <a:bodyPr/>
          <a:lstStyle/>
          <a:p>
            <a:pPr algn="ctr" eaLnBrk="1" hangingPunct="1"/>
            <a:r>
              <a:rPr lang="en-US" u="sng" dirty="0">
                <a:latin typeface="Century" panose="02040604050505020304" pitchFamily="18" charset="0"/>
              </a:rPr>
              <a:t>Aquinas’ First Way</a:t>
            </a:r>
          </a:p>
        </p:txBody>
      </p:sp>
      <p:sp>
        <p:nvSpPr>
          <p:cNvPr id="34819" name="Rectangle 3"/>
          <p:cNvSpPr>
            <a:spLocks noGrp="1" noChangeArrowheads="1"/>
          </p:cNvSpPr>
          <p:nvPr>
            <p:ph idx="1"/>
          </p:nvPr>
        </p:nvSpPr>
        <p:spPr>
          <a:xfrm>
            <a:off x="361949" y="676276"/>
            <a:ext cx="11306175" cy="6000749"/>
          </a:xfrm>
        </p:spPr>
        <p:txBody>
          <a:bodyPr>
            <a:normAutofit fontScale="92500"/>
          </a:bodyPr>
          <a:lstStyle/>
          <a:p>
            <a:pPr marL="0" indent="0">
              <a:buNone/>
            </a:pPr>
            <a:r>
              <a:rPr lang="en-US" sz="3200" u="sng" dirty="0">
                <a:latin typeface="Century" panose="02040604050505020304" pitchFamily="18" charset="0"/>
              </a:rPr>
              <a:t>Aquinas on motion</a:t>
            </a:r>
          </a:p>
          <a:p>
            <a:pPr marL="0" indent="0">
              <a:buNone/>
            </a:pPr>
            <a:endParaRPr lang="en-US" sz="1200" u="sng" dirty="0">
              <a:latin typeface="Century" panose="02040604050505020304" pitchFamily="18" charset="0"/>
            </a:endParaRPr>
          </a:p>
          <a:p>
            <a:r>
              <a:rPr lang="en-US" dirty="0">
                <a:latin typeface="Century" panose="02040604050505020304" pitchFamily="18" charset="0"/>
              </a:rPr>
              <a:t>‘Motion’: not motion through space, but how properties change from ‘potential’ to ‘actual’</a:t>
            </a:r>
          </a:p>
          <a:p>
            <a:endParaRPr lang="en-US" dirty="0">
              <a:latin typeface="Century" panose="02040604050505020304" pitchFamily="18" charset="0"/>
            </a:endParaRPr>
          </a:p>
          <a:p>
            <a:r>
              <a:rPr lang="en-US" dirty="0">
                <a:latin typeface="Century" panose="02040604050505020304" pitchFamily="18" charset="0"/>
              </a:rPr>
              <a:t>Change involves something that was potential becoming actual</a:t>
            </a:r>
          </a:p>
          <a:p>
            <a:pPr lvl="1"/>
            <a:r>
              <a:rPr lang="en-US" dirty="0">
                <a:latin typeface="Century" panose="02040604050505020304" pitchFamily="18" charset="0"/>
              </a:rPr>
              <a:t>E.g. a pan of cold water becoming hot – what is cold is potentially hot, what is hot is actually hot</a:t>
            </a:r>
          </a:p>
          <a:p>
            <a:pPr lvl="1"/>
            <a:endParaRPr lang="en-US" dirty="0">
              <a:latin typeface="Century" panose="02040604050505020304" pitchFamily="18" charset="0"/>
            </a:endParaRPr>
          </a:p>
          <a:p>
            <a:r>
              <a:rPr lang="en-US" dirty="0">
                <a:latin typeface="Century" panose="02040604050505020304" pitchFamily="18" charset="0"/>
              </a:rPr>
              <a:t>Change can only be brought about by what is actual</a:t>
            </a:r>
          </a:p>
          <a:p>
            <a:pPr lvl="1"/>
            <a:r>
              <a:rPr lang="en-US" dirty="0">
                <a:latin typeface="Century" panose="02040604050505020304" pitchFamily="18" charset="0"/>
              </a:rPr>
              <a:t>E.g. an actual (not merely potential) heat source must be applied to the pan (the hob must first be turned on)</a:t>
            </a:r>
          </a:p>
          <a:p>
            <a:pPr lvl="1"/>
            <a:endParaRPr lang="en-US" dirty="0">
              <a:latin typeface="Century" panose="02040604050505020304" pitchFamily="18" charset="0"/>
            </a:endParaRPr>
          </a:p>
          <a:p>
            <a:r>
              <a:rPr lang="en-US" dirty="0">
                <a:latin typeface="Century" panose="02040604050505020304" pitchFamily="18" charset="0"/>
              </a:rPr>
              <a:t>‘Mover’: something that brings about a change from potential to actual</a:t>
            </a:r>
          </a:p>
          <a:p>
            <a:pPr lvl="1"/>
            <a:r>
              <a:rPr lang="en-US" dirty="0">
                <a:latin typeface="Century" panose="02040604050505020304" pitchFamily="18" charset="0"/>
              </a:rPr>
              <a:t>A mover must first be actual to bring about a change</a:t>
            </a:r>
          </a:p>
          <a:p>
            <a:pPr marL="0" indent="0" eaLnBrk="1" hangingPunct="1">
              <a:lnSpc>
                <a:spcPct val="90000"/>
              </a:lnSpc>
              <a:buNone/>
            </a:pPr>
            <a:endParaRPr lang="en-GB" sz="2400" dirty="0">
              <a:latin typeface="Century" panose="02040604050505020304" pitchFamily="18" charset="0"/>
            </a:endParaRPr>
          </a:p>
        </p:txBody>
      </p:sp>
    </p:spTree>
    <p:extLst>
      <p:ext uri="{BB962C8B-B14F-4D97-AF65-F5344CB8AC3E}">
        <p14:creationId xmlns:p14="http://schemas.microsoft.com/office/powerpoint/2010/main" val="1326026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819">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9">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48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0"/>
            <a:ext cx="12192000" cy="1325563"/>
          </a:xfrm>
        </p:spPr>
        <p:txBody>
          <a:bodyPr>
            <a:normAutofit/>
          </a:bodyPr>
          <a:lstStyle/>
          <a:p>
            <a:pPr algn="ctr" eaLnBrk="1" hangingPunct="1"/>
            <a:r>
              <a:rPr lang="en-US" u="sng" dirty="0">
                <a:latin typeface="Century" panose="02040604050505020304" pitchFamily="18" charset="0"/>
              </a:rPr>
              <a:t>Objection: the fallacy of composition</a:t>
            </a:r>
          </a:p>
        </p:txBody>
      </p:sp>
      <p:sp>
        <p:nvSpPr>
          <p:cNvPr id="3" name="Content Placeholder 2"/>
          <p:cNvSpPr>
            <a:spLocks noGrp="1"/>
          </p:cNvSpPr>
          <p:nvPr>
            <p:ph idx="1"/>
          </p:nvPr>
        </p:nvSpPr>
        <p:spPr>
          <a:xfrm>
            <a:off x="442912" y="1415256"/>
            <a:ext cx="11306175" cy="4351338"/>
          </a:xfrm>
        </p:spPr>
        <p:txBody>
          <a:bodyPr>
            <a:normAutofit fontScale="85000" lnSpcReduction="10000"/>
          </a:bodyPr>
          <a:lstStyle/>
          <a:p>
            <a:pPr eaLnBrk="1" hangingPunct="1"/>
            <a:r>
              <a:rPr lang="en-US" dirty="0">
                <a:latin typeface="Century" panose="02040604050505020304" pitchFamily="18" charset="0"/>
              </a:rPr>
              <a:t>Russell: of any particular thing, we can ask what explains it. But we can’t apply this to the universe as a whole.</a:t>
            </a:r>
          </a:p>
          <a:p>
            <a:pPr eaLnBrk="1" hangingPunct="1"/>
            <a:endParaRPr lang="en-US" dirty="0">
              <a:latin typeface="Century" panose="02040604050505020304" pitchFamily="18" charset="0"/>
            </a:endParaRPr>
          </a:p>
          <a:p>
            <a:pPr eaLnBrk="1" hangingPunct="1"/>
            <a:r>
              <a:rPr lang="en-US" dirty="0">
                <a:latin typeface="Century" panose="02040604050505020304" pitchFamily="18" charset="0"/>
              </a:rPr>
              <a:t>The argument commits the fallacy of composition</a:t>
            </a:r>
          </a:p>
          <a:p>
            <a:pPr lvl="1"/>
            <a:r>
              <a:rPr lang="en-GB" dirty="0">
                <a:latin typeface="Century" panose="02040604050505020304" pitchFamily="18" charset="0"/>
              </a:rPr>
              <a:t>an inference that because the parts have some property, the whole has the property</a:t>
            </a:r>
          </a:p>
          <a:p>
            <a:pPr lvl="1"/>
            <a:r>
              <a:rPr lang="en-GB" dirty="0">
                <a:latin typeface="Century" panose="02040604050505020304" pitchFamily="18" charset="0"/>
              </a:rPr>
              <a:t>E.g. each tissue is thin, so the box of tissues is thin</a:t>
            </a:r>
          </a:p>
          <a:p>
            <a:pPr lvl="1"/>
            <a:endParaRPr lang="en-GB" dirty="0">
              <a:latin typeface="Century" panose="02040604050505020304" pitchFamily="18" charset="0"/>
            </a:endParaRPr>
          </a:p>
          <a:p>
            <a:r>
              <a:rPr lang="en-GB" dirty="0">
                <a:latin typeface="Century" panose="02040604050505020304" pitchFamily="18" charset="0"/>
              </a:rPr>
              <a:t>Reply: inferring from parts to whole does not always commit the fallacy of composition</a:t>
            </a:r>
            <a:endParaRPr lang="en-US" dirty="0">
              <a:latin typeface="Century" panose="02040604050505020304" pitchFamily="18" charset="0"/>
            </a:endParaRPr>
          </a:p>
          <a:p>
            <a:pPr lvl="1" eaLnBrk="1" hangingPunct="1"/>
            <a:r>
              <a:rPr lang="en-US" dirty="0">
                <a:latin typeface="Century" panose="02040604050505020304" pitchFamily="18" charset="0"/>
              </a:rPr>
              <a:t>Each part of my desk is wooden, so my desk is wooden</a:t>
            </a:r>
          </a:p>
          <a:p>
            <a:pPr lvl="1" eaLnBrk="1" hangingPunct="1"/>
            <a:r>
              <a:rPr lang="en-US" dirty="0">
                <a:latin typeface="Century" panose="02040604050505020304" pitchFamily="18" charset="0"/>
              </a:rPr>
              <a:t>Copleston: </a:t>
            </a:r>
            <a:r>
              <a:rPr lang="en-US" i="1" dirty="0">
                <a:latin typeface="Century" panose="02040604050505020304" pitchFamily="18" charset="0"/>
              </a:rPr>
              <a:t>“If you add up an infinite number of chocolates, you get chocolate, not a sheep”</a:t>
            </a:r>
          </a:p>
          <a:p>
            <a:pPr lvl="1" eaLnBrk="1" hangingPunct="1"/>
            <a:r>
              <a:rPr lang="en-US" dirty="0">
                <a:latin typeface="Century" panose="02040604050505020304" pitchFamily="18" charset="0"/>
              </a:rPr>
              <a:t>Each thing in the universe exists contingently, so the universe exists contingently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7"/>
            <a:ext cx="12192000" cy="1325563"/>
          </a:xfrm>
        </p:spPr>
        <p:txBody>
          <a:bodyPr/>
          <a:lstStyle/>
          <a:p>
            <a:pPr algn="ctr"/>
            <a:r>
              <a:rPr lang="en-US" u="sng" dirty="0">
                <a:latin typeface="Century" panose="02040604050505020304" pitchFamily="18" charset="0"/>
              </a:rPr>
              <a:t>Objections</a:t>
            </a:r>
          </a:p>
        </p:txBody>
      </p:sp>
      <p:sp>
        <p:nvSpPr>
          <p:cNvPr id="3" name="Content Placeholder 2"/>
          <p:cNvSpPr>
            <a:spLocks noGrp="1"/>
          </p:cNvSpPr>
          <p:nvPr>
            <p:ph idx="1"/>
          </p:nvPr>
        </p:nvSpPr>
        <p:spPr>
          <a:xfrm>
            <a:off x="485774" y="1133475"/>
            <a:ext cx="11058525" cy="5419725"/>
          </a:xfrm>
        </p:spPr>
        <p:txBody>
          <a:bodyPr>
            <a:normAutofit fontScale="77500" lnSpcReduction="20000"/>
          </a:bodyPr>
          <a:lstStyle/>
          <a:p>
            <a:pPr marL="0" indent="0">
              <a:buNone/>
            </a:pPr>
            <a:r>
              <a:rPr lang="en-US" sz="3200" u="sng" dirty="0">
                <a:latin typeface="Century" panose="02040604050505020304" pitchFamily="18" charset="0"/>
              </a:rPr>
              <a:t>Is the universe contingent?</a:t>
            </a:r>
            <a:endParaRPr lang="en-US" sz="3200" dirty="0">
              <a:latin typeface="Century" panose="02040604050505020304" pitchFamily="18" charset="0"/>
            </a:endParaRPr>
          </a:p>
          <a:p>
            <a:r>
              <a:rPr lang="en-US" dirty="0">
                <a:latin typeface="Century" panose="02040604050505020304" pitchFamily="18" charset="0"/>
              </a:rPr>
              <a:t>Hume: Why think God is the necessary being? Why not matter/energy?</a:t>
            </a:r>
          </a:p>
          <a:p>
            <a:pPr lvl="1"/>
            <a:r>
              <a:rPr lang="en-GB" dirty="0">
                <a:latin typeface="Century" panose="02040604050505020304" pitchFamily="18" charset="0"/>
              </a:rPr>
              <a:t>a fundamental law of physics is the conservation of energy</a:t>
            </a:r>
          </a:p>
          <a:p>
            <a:pPr lvl="1"/>
            <a:endParaRPr lang="en-GB" dirty="0">
              <a:latin typeface="Century" panose="02040604050505020304" pitchFamily="18" charset="0"/>
            </a:endParaRPr>
          </a:p>
          <a:p>
            <a:r>
              <a:rPr lang="en-GB" dirty="0">
                <a:latin typeface="Century" panose="02040604050505020304" pitchFamily="18" charset="0"/>
              </a:rPr>
              <a:t>But there is no reason to think that this applies to the beginning of the universe</a:t>
            </a:r>
          </a:p>
          <a:p>
            <a:pPr lvl="1"/>
            <a:r>
              <a:rPr lang="en-GB" dirty="0">
                <a:latin typeface="Century" panose="02040604050505020304" pitchFamily="18" charset="0"/>
              </a:rPr>
              <a:t>Big Bang theory suggests the opposite – matter/energy comes into existence</a:t>
            </a:r>
          </a:p>
          <a:p>
            <a:pPr lvl="1"/>
            <a:r>
              <a:rPr lang="en-GB" dirty="0">
                <a:latin typeface="Century" panose="02040604050505020304" pitchFamily="18" charset="0"/>
              </a:rPr>
              <a:t>So the universe is contingent</a:t>
            </a:r>
          </a:p>
          <a:p>
            <a:pPr lvl="1"/>
            <a:endParaRPr lang="en-GB" dirty="0">
              <a:latin typeface="Century" panose="02040604050505020304" pitchFamily="18" charset="0"/>
            </a:endParaRPr>
          </a:p>
          <a:p>
            <a:pPr lvl="1"/>
            <a:endParaRPr lang="en-GB" dirty="0">
              <a:latin typeface="Century" panose="02040604050505020304" pitchFamily="18" charset="0"/>
            </a:endParaRPr>
          </a:p>
          <a:p>
            <a:pPr marL="0" indent="0">
              <a:buNone/>
            </a:pPr>
            <a:r>
              <a:rPr lang="en-US" sz="3200" u="sng" dirty="0">
                <a:latin typeface="Century" panose="02040604050505020304" pitchFamily="18" charset="0"/>
              </a:rPr>
              <a:t>Do contingent things always require explanation?</a:t>
            </a:r>
            <a:endParaRPr lang="en-US" sz="3200" dirty="0">
              <a:latin typeface="Century" panose="02040604050505020304" pitchFamily="18" charset="0"/>
            </a:endParaRPr>
          </a:p>
          <a:p>
            <a:r>
              <a:rPr lang="en-US" dirty="0">
                <a:latin typeface="Century" panose="02040604050505020304" pitchFamily="18" charset="0"/>
              </a:rPr>
              <a:t>(From Hume) We cannot know that every contingent being has (or requires) an explanation</a:t>
            </a:r>
          </a:p>
          <a:p>
            <a:pPr lvl="1"/>
            <a:r>
              <a:rPr lang="en-US" dirty="0">
                <a:latin typeface="Century" panose="02040604050505020304" pitchFamily="18" charset="0"/>
              </a:rPr>
              <a:t>Just as some things may be uncaused, they may also be inexplicable</a:t>
            </a:r>
          </a:p>
          <a:p>
            <a:pPr lvl="1"/>
            <a:endParaRPr lang="en-US" dirty="0">
              <a:latin typeface="Century" panose="02040604050505020304" pitchFamily="18" charset="0"/>
            </a:endParaRPr>
          </a:p>
          <a:p>
            <a:r>
              <a:rPr lang="en-US" dirty="0">
                <a:latin typeface="Century" panose="02040604050505020304" pitchFamily="18" charset="0"/>
              </a:rPr>
              <a:t>Reply: if true, this shows that we cannot prove God’s existence by deduction. But the argument still works as inference to the best explanation.</a:t>
            </a:r>
          </a:p>
          <a:p>
            <a:pPr lvl="1"/>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7"/>
            <a:ext cx="12192000" cy="1325563"/>
          </a:xfrm>
        </p:spPr>
        <p:txBody>
          <a:bodyPr/>
          <a:lstStyle/>
          <a:p>
            <a:pPr algn="ctr"/>
            <a:r>
              <a:rPr lang="en-US" u="sng" dirty="0">
                <a:latin typeface="Century" panose="02040604050505020304" pitchFamily="18" charset="0"/>
              </a:rPr>
              <a:t>Objection: Necessary being</a:t>
            </a:r>
          </a:p>
        </p:txBody>
      </p:sp>
      <p:sp>
        <p:nvSpPr>
          <p:cNvPr id="3" name="Content Placeholder 2"/>
          <p:cNvSpPr>
            <a:spLocks noGrp="1"/>
          </p:cNvSpPr>
          <p:nvPr>
            <p:ph idx="1"/>
          </p:nvPr>
        </p:nvSpPr>
        <p:spPr>
          <a:xfrm>
            <a:off x="485774" y="1133475"/>
            <a:ext cx="11058525" cy="5419725"/>
          </a:xfrm>
        </p:spPr>
        <p:txBody>
          <a:bodyPr>
            <a:normAutofit fontScale="92500" lnSpcReduction="20000"/>
          </a:bodyPr>
          <a:lstStyle/>
          <a:p>
            <a:r>
              <a:rPr lang="en-US" dirty="0">
                <a:latin typeface="Century" panose="02040604050505020304" pitchFamily="18" charset="0"/>
              </a:rPr>
              <a:t>Hume/Russell: the concept of a being that necessarily exists is problematic</a:t>
            </a:r>
          </a:p>
          <a:p>
            <a:pPr lvl="1"/>
            <a:r>
              <a:rPr lang="en-GB" dirty="0">
                <a:latin typeface="Century" panose="02040604050505020304" pitchFamily="18" charset="0"/>
              </a:rPr>
              <a:t>Nothing that is distinctly conceivable implies a contradiction.</a:t>
            </a:r>
          </a:p>
          <a:p>
            <a:pPr lvl="1"/>
            <a:r>
              <a:rPr lang="en-GB" dirty="0">
                <a:latin typeface="Century" panose="02040604050505020304" pitchFamily="18" charset="0"/>
              </a:rPr>
              <a:t>Whatever we conceive as existent, we can also conceive as non-existent.</a:t>
            </a:r>
          </a:p>
          <a:p>
            <a:pPr lvl="1"/>
            <a:r>
              <a:rPr lang="en-GB" dirty="0">
                <a:latin typeface="Century" panose="02040604050505020304" pitchFamily="18" charset="0"/>
              </a:rPr>
              <a:t>Therefore, there is no being whose non-existence implies a contradiction. </a:t>
            </a:r>
          </a:p>
          <a:p>
            <a:pPr lvl="1"/>
            <a:endParaRPr lang="en-US" dirty="0">
              <a:latin typeface="Century" panose="02040604050505020304" pitchFamily="18" charset="0"/>
            </a:endParaRPr>
          </a:p>
          <a:p>
            <a:r>
              <a:rPr lang="en-US" dirty="0">
                <a:latin typeface="Century" panose="02040604050505020304" pitchFamily="18" charset="0"/>
              </a:rPr>
              <a:t>Hume and Russell are right that we cannot say that ‘The sentence ‘God exists’ is necessarily true’</a:t>
            </a:r>
          </a:p>
          <a:p>
            <a:pPr lvl="1"/>
            <a:r>
              <a:rPr lang="en-US" dirty="0">
                <a:latin typeface="Century" panose="02040604050505020304" pitchFamily="18" charset="0"/>
              </a:rPr>
              <a:t>But this is not relevant</a:t>
            </a:r>
          </a:p>
          <a:p>
            <a:pPr lvl="1"/>
            <a:endParaRPr lang="en-US" dirty="0">
              <a:latin typeface="Century" panose="02040604050505020304" pitchFamily="18" charset="0"/>
            </a:endParaRPr>
          </a:p>
          <a:p>
            <a:r>
              <a:rPr lang="en-US" dirty="0">
                <a:latin typeface="Century" panose="02040604050505020304" pitchFamily="18" charset="0"/>
              </a:rPr>
              <a:t>Discussion of the ontological argument shows that ‘if God exists, God exists necessarily’ is coherent</a:t>
            </a:r>
          </a:p>
          <a:p>
            <a:pPr lvl="1"/>
            <a:r>
              <a:rPr lang="en-US" dirty="0">
                <a:latin typeface="Century" panose="02040604050505020304" pitchFamily="18" charset="0"/>
              </a:rPr>
              <a:t>It doesn’t show that God exists, but that the concept of a being that necessarily exists is coherent</a:t>
            </a:r>
          </a:p>
          <a:p>
            <a:pPr lvl="1"/>
            <a:endParaRPr lang="en-US" dirty="0">
              <a:latin typeface="Century" panose="02040604050505020304" pitchFamily="18" charset="0"/>
            </a:endParaRPr>
          </a:p>
          <a:p>
            <a:r>
              <a:rPr lang="en-US" dirty="0">
                <a:latin typeface="Century" panose="02040604050505020304" pitchFamily="18" charset="0"/>
              </a:rPr>
              <a:t>‘God exists necessarily’ tells us what kind of existence God has if God exists</a:t>
            </a:r>
          </a:p>
          <a:p>
            <a:pPr marL="0" indent="0">
              <a:buNone/>
            </a:pPr>
            <a:endParaRPr lang="en-US" dirty="0">
              <a:latin typeface="Century" panose="02040604050505020304" pitchFamily="18" charset="0"/>
            </a:endParaRPr>
          </a:p>
          <a:p>
            <a:pPr lvl="1"/>
            <a:endParaRPr lang="en-US" dirty="0">
              <a:latin typeface="Century" panose="02040604050505020304" pitchFamily="18" charset="0"/>
            </a:endParaRPr>
          </a:p>
        </p:txBody>
      </p:sp>
    </p:spTree>
    <p:extLst>
      <p:ext uri="{BB962C8B-B14F-4D97-AF65-F5344CB8AC3E}">
        <p14:creationId xmlns:p14="http://schemas.microsoft.com/office/powerpoint/2010/main" val="4167209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85726"/>
            <a:ext cx="12192000" cy="466724"/>
          </a:xfrm>
        </p:spPr>
        <p:txBody>
          <a:bodyPr>
            <a:normAutofit fontScale="90000"/>
          </a:bodyPr>
          <a:lstStyle/>
          <a:p>
            <a:pPr algn="ctr" eaLnBrk="1" hangingPunct="1"/>
            <a:r>
              <a:rPr lang="en-US" u="sng" dirty="0">
                <a:latin typeface="Century" panose="02040604050505020304" pitchFamily="18" charset="0"/>
              </a:rPr>
              <a:t>Aquinas’ First Way</a:t>
            </a:r>
          </a:p>
        </p:txBody>
      </p:sp>
      <p:sp>
        <p:nvSpPr>
          <p:cNvPr id="34819" name="Rectangle 3"/>
          <p:cNvSpPr>
            <a:spLocks noGrp="1" noChangeArrowheads="1"/>
          </p:cNvSpPr>
          <p:nvPr>
            <p:ph idx="1"/>
          </p:nvPr>
        </p:nvSpPr>
        <p:spPr>
          <a:xfrm>
            <a:off x="361949" y="647701"/>
            <a:ext cx="11306175" cy="6181723"/>
          </a:xfrm>
        </p:spPr>
        <p:txBody>
          <a:bodyPr>
            <a:noAutofit/>
          </a:bodyPr>
          <a:lstStyle/>
          <a:p>
            <a:r>
              <a:rPr lang="en-GB" sz="1800" dirty="0">
                <a:latin typeface="Century" panose="02040604050505020304" pitchFamily="18" charset="0"/>
              </a:rPr>
              <a:t>Some things in the world undergo change. </a:t>
            </a:r>
          </a:p>
          <a:p>
            <a:endParaRPr lang="en-GB" sz="1800" dirty="0">
              <a:latin typeface="Century" panose="02040604050505020304" pitchFamily="18" charset="0"/>
            </a:endParaRPr>
          </a:p>
          <a:p>
            <a:r>
              <a:rPr lang="en-GB" sz="1800" dirty="0">
                <a:latin typeface="Century" panose="02040604050505020304" pitchFamily="18" charset="0"/>
              </a:rPr>
              <a:t>Whatever changes is changed by something, i.e. change is caused. The cause must be something else. </a:t>
            </a:r>
          </a:p>
          <a:p>
            <a:pPr lvl="1"/>
            <a:r>
              <a:rPr lang="en-GB" sz="1400" dirty="0">
                <a:latin typeface="Century" panose="02040604050505020304" pitchFamily="18" charset="0"/>
              </a:rPr>
              <a:t>Something potential can only be made actual by something that is already actual. A property can’t cause itself to exist. </a:t>
            </a:r>
          </a:p>
          <a:p>
            <a:pPr lvl="1"/>
            <a:endParaRPr lang="en-GB" sz="1400" dirty="0">
              <a:latin typeface="Century" panose="02040604050505020304" pitchFamily="18" charset="0"/>
            </a:endParaRPr>
          </a:p>
          <a:p>
            <a:r>
              <a:rPr lang="en-GB" sz="1800" dirty="0">
                <a:latin typeface="Century" panose="02040604050505020304" pitchFamily="18" charset="0"/>
              </a:rPr>
              <a:t>If A is changed by B, and B is changed, then B must have been changed by something else again.</a:t>
            </a:r>
          </a:p>
          <a:p>
            <a:endParaRPr lang="en-GB" sz="1800" dirty="0">
              <a:latin typeface="Century" panose="02040604050505020304" pitchFamily="18" charset="0"/>
            </a:endParaRPr>
          </a:p>
          <a:p>
            <a:r>
              <a:rPr lang="en-GB" sz="1800" dirty="0">
                <a:latin typeface="Century" panose="02040604050505020304" pitchFamily="18" charset="0"/>
              </a:rPr>
              <a:t>If this goes on to infinity, then there is no first cause of change.</a:t>
            </a:r>
          </a:p>
          <a:p>
            <a:endParaRPr lang="en-GB" sz="1800" dirty="0">
              <a:latin typeface="Century" panose="02040604050505020304" pitchFamily="18" charset="0"/>
            </a:endParaRPr>
          </a:p>
          <a:p>
            <a:r>
              <a:rPr lang="en-GB" sz="1800" dirty="0">
                <a:latin typeface="Century" panose="02040604050505020304" pitchFamily="18" charset="0"/>
              </a:rPr>
              <a:t>To remove a cause is to remove its effect.</a:t>
            </a:r>
          </a:p>
          <a:p>
            <a:endParaRPr lang="en-GB" sz="1800" dirty="0">
              <a:latin typeface="Century" panose="02040604050505020304" pitchFamily="18" charset="0"/>
            </a:endParaRPr>
          </a:p>
          <a:p>
            <a:r>
              <a:rPr lang="en-GB" sz="1800" dirty="0">
                <a:latin typeface="Century" panose="02040604050505020304" pitchFamily="18" charset="0"/>
              </a:rPr>
              <a:t>Therefore, if there is no first cause of change, then there are no other causes of change, and so nothing changes. </a:t>
            </a:r>
          </a:p>
          <a:p>
            <a:endParaRPr lang="en-GB" sz="1800" dirty="0">
              <a:latin typeface="Century" panose="02040604050505020304" pitchFamily="18" charset="0"/>
            </a:endParaRPr>
          </a:p>
          <a:p>
            <a:r>
              <a:rPr lang="en-GB" sz="1800" dirty="0">
                <a:latin typeface="Century" panose="02040604050505020304" pitchFamily="18" charset="0"/>
              </a:rPr>
              <a:t>Therefore, there must be a first cause of change, i.e. something that causes change but is not itself changed.</a:t>
            </a:r>
          </a:p>
          <a:p>
            <a:endParaRPr lang="en-GB" sz="1800" dirty="0">
              <a:latin typeface="Century" panose="02040604050505020304" pitchFamily="18" charset="0"/>
            </a:endParaRPr>
          </a:p>
          <a:p>
            <a:r>
              <a:rPr lang="en-GB" sz="1800" dirty="0">
                <a:latin typeface="Century" panose="02040604050505020304" pitchFamily="18" charset="0"/>
              </a:rPr>
              <a:t>The first cause of change is God. Therefore, God exists.</a:t>
            </a:r>
            <a:endParaRPr lang="en-US" sz="1800" dirty="0">
              <a:latin typeface="Century" panose="02040604050505020304" pitchFamily="18" charset="0"/>
            </a:endParaRPr>
          </a:p>
        </p:txBody>
      </p:sp>
    </p:spTree>
    <p:extLst>
      <p:ext uri="{BB962C8B-B14F-4D97-AF65-F5344CB8AC3E}">
        <p14:creationId xmlns:p14="http://schemas.microsoft.com/office/powerpoint/2010/main" val="379961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481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4819">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4819">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819">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
            <a:ext cx="12192000" cy="781050"/>
          </a:xfrm>
        </p:spPr>
        <p:txBody>
          <a:bodyPr/>
          <a:lstStyle/>
          <a:p>
            <a:pPr algn="ctr" eaLnBrk="1" hangingPunct="1"/>
            <a:r>
              <a:rPr lang="en-US" u="sng" dirty="0">
                <a:latin typeface="Century" panose="02040604050505020304" pitchFamily="18" charset="0"/>
              </a:rPr>
              <a:t>Aquinas’ First Way</a:t>
            </a:r>
          </a:p>
        </p:txBody>
      </p:sp>
      <p:sp>
        <p:nvSpPr>
          <p:cNvPr id="34819" name="Rectangle 3"/>
          <p:cNvSpPr>
            <a:spLocks noGrp="1" noChangeArrowheads="1"/>
          </p:cNvSpPr>
          <p:nvPr>
            <p:ph idx="1"/>
          </p:nvPr>
        </p:nvSpPr>
        <p:spPr>
          <a:xfrm>
            <a:off x="361949" y="933451"/>
            <a:ext cx="11306175" cy="6000749"/>
          </a:xfrm>
        </p:spPr>
        <p:txBody>
          <a:bodyPr>
            <a:normAutofit/>
          </a:bodyPr>
          <a:lstStyle/>
          <a:p>
            <a:r>
              <a:rPr lang="en-US" sz="3200" dirty="0">
                <a:latin typeface="Century" panose="02040604050505020304" pitchFamily="18" charset="0"/>
              </a:rPr>
              <a:t>‘First cause of change’: something that is actual and not potential, an ‘unmoved mover’</a:t>
            </a:r>
          </a:p>
          <a:p>
            <a:endParaRPr lang="en-US" sz="3200" dirty="0">
              <a:latin typeface="Century" panose="02040604050505020304" pitchFamily="18" charset="0"/>
            </a:endParaRPr>
          </a:p>
          <a:p>
            <a:r>
              <a:rPr lang="en-US" sz="3200" dirty="0">
                <a:latin typeface="Century" panose="02040604050505020304" pitchFamily="18" charset="0"/>
              </a:rPr>
              <a:t>‘Causing change’: can be understood in terms of temporal causes, but Aquinas is more interested in dependencies than changes in time</a:t>
            </a:r>
          </a:p>
          <a:p>
            <a:endParaRPr lang="en-US" sz="3200" dirty="0">
              <a:latin typeface="Century" panose="02040604050505020304" pitchFamily="18" charset="0"/>
            </a:endParaRPr>
          </a:p>
          <a:p>
            <a:r>
              <a:rPr lang="en-US" sz="3200" dirty="0">
                <a:latin typeface="Century" panose="02040604050505020304" pitchFamily="18" charset="0"/>
              </a:rPr>
              <a:t>The key point is that to explain changes from potential to actual, we must find something that is entirely actual and never potential – ‘ontologically’ first</a:t>
            </a:r>
          </a:p>
          <a:p>
            <a:pPr marL="0" indent="0" eaLnBrk="1" hangingPunct="1">
              <a:lnSpc>
                <a:spcPct val="90000"/>
              </a:lnSpc>
              <a:buNone/>
            </a:pPr>
            <a:endParaRPr lang="en-GB" sz="2400" dirty="0">
              <a:latin typeface="Century" panose="02040604050505020304" pitchFamily="18" charset="0"/>
            </a:endParaRPr>
          </a:p>
        </p:txBody>
      </p:sp>
    </p:spTree>
    <p:extLst>
      <p:ext uri="{BB962C8B-B14F-4D97-AF65-F5344CB8AC3E}">
        <p14:creationId xmlns:p14="http://schemas.microsoft.com/office/powerpoint/2010/main" val="180915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
            <a:ext cx="12192000" cy="781050"/>
          </a:xfrm>
        </p:spPr>
        <p:txBody>
          <a:bodyPr/>
          <a:lstStyle/>
          <a:p>
            <a:pPr algn="ctr" eaLnBrk="1" hangingPunct="1"/>
            <a:r>
              <a:rPr lang="en-US" u="sng" dirty="0">
                <a:latin typeface="Century" panose="02040604050505020304" pitchFamily="18" charset="0"/>
              </a:rPr>
              <a:t>Aquinas’ Second Way</a:t>
            </a:r>
          </a:p>
        </p:txBody>
      </p:sp>
      <p:sp>
        <p:nvSpPr>
          <p:cNvPr id="34819" name="Rectangle 3"/>
          <p:cNvSpPr>
            <a:spLocks noGrp="1" noChangeArrowheads="1"/>
          </p:cNvSpPr>
          <p:nvPr>
            <p:ph idx="1"/>
          </p:nvPr>
        </p:nvSpPr>
        <p:spPr>
          <a:xfrm>
            <a:off x="361949" y="1019176"/>
            <a:ext cx="11306175" cy="6000749"/>
          </a:xfrm>
        </p:spPr>
        <p:txBody>
          <a:bodyPr>
            <a:normAutofit/>
          </a:bodyPr>
          <a:lstStyle/>
          <a:p>
            <a:pPr marL="0" indent="0">
              <a:buNone/>
            </a:pPr>
            <a:r>
              <a:rPr lang="en-US" sz="3200" u="sng" dirty="0">
                <a:latin typeface="Century" panose="02040604050505020304" pitchFamily="18" charset="0"/>
              </a:rPr>
              <a:t>Temporal and sustaining causes</a:t>
            </a:r>
          </a:p>
          <a:p>
            <a:endParaRPr lang="en-US" dirty="0">
              <a:latin typeface="Century" panose="02040604050505020304" pitchFamily="18" charset="0"/>
            </a:endParaRPr>
          </a:p>
          <a:p>
            <a:r>
              <a:rPr lang="en-US" dirty="0">
                <a:latin typeface="Century" panose="02040604050505020304" pitchFamily="18" charset="0"/>
              </a:rPr>
              <a:t>Temporal cause: </a:t>
            </a:r>
            <a:r>
              <a:rPr lang="en-GB" dirty="0">
                <a:latin typeface="Century" panose="02040604050505020304" pitchFamily="18" charset="0"/>
              </a:rPr>
              <a:t>brings about its effect after it  (the effect follows the cause in time) and the effect can continue after the cause ceases</a:t>
            </a:r>
          </a:p>
          <a:p>
            <a:pPr lvl="1"/>
            <a:r>
              <a:rPr lang="en-GB" dirty="0">
                <a:latin typeface="Century" panose="02040604050505020304" pitchFamily="18" charset="0"/>
              </a:rPr>
              <a:t>My parents – me; Throwing the ball – the ball flying</a:t>
            </a:r>
          </a:p>
          <a:p>
            <a:pPr lvl="1"/>
            <a:endParaRPr lang="en-GB" dirty="0">
              <a:latin typeface="Century" panose="02040604050505020304" pitchFamily="18" charset="0"/>
            </a:endParaRPr>
          </a:p>
          <a:p>
            <a:r>
              <a:rPr lang="en-GB" dirty="0">
                <a:latin typeface="Century" panose="02040604050505020304" pitchFamily="18" charset="0"/>
              </a:rPr>
              <a:t>Sustaining cause: brings about its effect continuously (rather than at a single point in time), and the effect depends on the continued existence and operation of the cause</a:t>
            </a:r>
          </a:p>
          <a:p>
            <a:pPr lvl="1"/>
            <a:r>
              <a:rPr lang="en-GB" dirty="0">
                <a:latin typeface="Century" panose="02040604050505020304" pitchFamily="18" charset="0"/>
              </a:rPr>
              <a:t>Sitting on a chair depends on gravity and the chair’s rigidity</a:t>
            </a:r>
          </a:p>
          <a:p>
            <a:pPr lvl="1"/>
            <a:r>
              <a:rPr lang="en-GB" dirty="0">
                <a:latin typeface="Century" panose="02040604050505020304" pitchFamily="18" charset="0"/>
              </a:rPr>
              <a:t>Photosynthesis – sunlight – nuclear fusion</a:t>
            </a:r>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819">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
            <a:ext cx="12192000" cy="781050"/>
          </a:xfrm>
        </p:spPr>
        <p:txBody>
          <a:bodyPr/>
          <a:lstStyle/>
          <a:p>
            <a:pPr algn="ctr" eaLnBrk="1" hangingPunct="1"/>
            <a:r>
              <a:rPr lang="en-US" u="sng" dirty="0">
                <a:latin typeface="Century" panose="02040604050505020304" pitchFamily="18" charset="0"/>
              </a:rPr>
              <a:t>Aquinas’ Second Way</a:t>
            </a:r>
          </a:p>
        </p:txBody>
      </p:sp>
      <p:sp>
        <p:nvSpPr>
          <p:cNvPr id="34819" name="Rectangle 3"/>
          <p:cNvSpPr>
            <a:spLocks noGrp="1" noChangeArrowheads="1"/>
          </p:cNvSpPr>
          <p:nvPr>
            <p:ph idx="1"/>
          </p:nvPr>
        </p:nvSpPr>
        <p:spPr>
          <a:xfrm>
            <a:off x="361949" y="781051"/>
            <a:ext cx="11306175" cy="6000749"/>
          </a:xfrm>
        </p:spPr>
        <p:txBody>
          <a:bodyPr>
            <a:normAutofit fontScale="70000" lnSpcReduction="20000"/>
          </a:bodyPr>
          <a:lstStyle/>
          <a:p>
            <a:r>
              <a:rPr lang="en-GB" sz="2400" dirty="0">
                <a:latin typeface="Century" panose="02040604050505020304" pitchFamily="18" charset="0"/>
              </a:rPr>
              <a:t>We find, in the world, (sustaining) causes and effects.</a:t>
            </a:r>
          </a:p>
          <a:p>
            <a:pPr eaLnBrk="1" hangingPunct="1">
              <a:lnSpc>
                <a:spcPct val="90000"/>
              </a:lnSpc>
            </a:pPr>
            <a:endParaRPr lang="en-GB" sz="2400" dirty="0">
              <a:latin typeface="Century" panose="02040604050505020304" pitchFamily="18" charset="0"/>
            </a:endParaRPr>
          </a:p>
          <a:p>
            <a:r>
              <a:rPr lang="en-GB" sz="2400" dirty="0">
                <a:latin typeface="Century" panose="02040604050505020304" pitchFamily="18" charset="0"/>
              </a:rPr>
              <a:t>Nothing can be the cause of itself. (To do so, it would have to have the power to sustain its own existence, but for that, it would already have to exist.)</a:t>
            </a:r>
          </a:p>
          <a:p>
            <a:pPr>
              <a:lnSpc>
                <a:spcPct val="90000"/>
              </a:lnSpc>
            </a:pPr>
            <a:endParaRPr lang="en-GB" sz="2400" dirty="0">
              <a:latin typeface="Century" panose="02040604050505020304" pitchFamily="18" charset="0"/>
            </a:endParaRPr>
          </a:p>
          <a:p>
            <a:r>
              <a:rPr lang="en-GB" sz="2400" dirty="0">
                <a:latin typeface="Century" panose="02040604050505020304" pitchFamily="18" charset="0"/>
              </a:rPr>
              <a:t>(Sustaining) causes follow in (logical) order: the first causally sustains the second, which causally sustains the third, etc. </a:t>
            </a:r>
          </a:p>
          <a:p>
            <a:pPr lvl="1">
              <a:lnSpc>
                <a:spcPct val="90000"/>
              </a:lnSpc>
            </a:pPr>
            <a:r>
              <a:rPr lang="en-GB" sz="2000" dirty="0">
                <a:latin typeface="Century" panose="02040604050505020304" pitchFamily="18" charset="0"/>
              </a:rPr>
              <a:t>(Think of nuclear fusion sustaining sunlight sustaining plant growth.)</a:t>
            </a:r>
          </a:p>
          <a:p>
            <a:pPr lvl="1">
              <a:lnSpc>
                <a:spcPct val="90000"/>
              </a:lnSpc>
            </a:pPr>
            <a:endParaRPr lang="en-GB" sz="2000" dirty="0">
              <a:latin typeface="Century" panose="02040604050505020304" pitchFamily="18" charset="0"/>
            </a:endParaRPr>
          </a:p>
          <a:p>
            <a:r>
              <a:rPr lang="en-GB" sz="2400" dirty="0">
                <a:latin typeface="Century" panose="02040604050505020304" pitchFamily="18" charset="0"/>
              </a:rPr>
              <a:t>If you remove a cause, you remove its effect.</a:t>
            </a:r>
          </a:p>
          <a:p>
            <a:pPr eaLnBrk="1" hangingPunct="1">
              <a:lnSpc>
                <a:spcPct val="90000"/>
              </a:lnSpc>
            </a:pPr>
            <a:endParaRPr lang="en-GB" sz="2400" dirty="0">
              <a:latin typeface="Century" panose="02040604050505020304" pitchFamily="18" charset="0"/>
            </a:endParaRPr>
          </a:p>
          <a:p>
            <a:r>
              <a:rPr lang="en-GB" sz="2400" dirty="0">
                <a:latin typeface="Century" panose="02040604050505020304" pitchFamily="18" charset="0"/>
              </a:rPr>
              <a:t>Therefore, if there is no first cause, i.e. a sustaining cause that does not causally depend on any other cause, there will be no other causes.</a:t>
            </a:r>
          </a:p>
          <a:p>
            <a:pPr>
              <a:lnSpc>
                <a:spcPct val="90000"/>
              </a:lnSpc>
            </a:pPr>
            <a:endParaRPr lang="en-GB" sz="2400" dirty="0">
              <a:latin typeface="Century" panose="02040604050505020304" pitchFamily="18" charset="0"/>
            </a:endParaRPr>
          </a:p>
          <a:p>
            <a:r>
              <a:rPr lang="en-GB" sz="2400" dirty="0">
                <a:latin typeface="Century" panose="02040604050505020304" pitchFamily="18" charset="0"/>
              </a:rPr>
              <a:t>If there is an infinite regress of causes, there is no first cause. </a:t>
            </a:r>
          </a:p>
          <a:p>
            <a:endParaRPr lang="en-GB" sz="2400" dirty="0">
              <a:latin typeface="Century" panose="02040604050505020304" pitchFamily="18" charset="0"/>
            </a:endParaRPr>
          </a:p>
          <a:p>
            <a:r>
              <a:rPr lang="en-GB" sz="2400" dirty="0">
                <a:latin typeface="Century" panose="02040604050505020304" pitchFamily="18" charset="0"/>
              </a:rPr>
              <a:t>Therefore, given that there are (sustaining) causes, there cannot be an infinite regress of causes.</a:t>
            </a:r>
          </a:p>
          <a:p>
            <a:endParaRPr lang="en-GB" sz="2400" dirty="0">
              <a:latin typeface="Century" panose="02040604050505020304" pitchFamily="18" charset="0"/>
            </a:endParaRPr>
          </a:p>
          <a:p>
            <a:r>
              <a:rPr lang="en-GB" sz="2400" dirty="0">
                <a:latin typeface="Century" panose="02040604050505020304" pitchFamily="18" charset="0"/>
              </a:rPr>
              <a:t>Therefore, there must be a first cause, which is not itself caused.</a:t>
            </a:r>
          </a:p>
          <a:p>
            <a:endParaRPr lang="en-GB" sz="2400" dirty="0">
              <a:latin typeface="Century" panose="02040604050505020304" pitchFamily="18" charset="0"/>
            </a:endParaRPr>
          </a:p>
          <a:p>
            <a:r>
              <a:rPr lang="en-GB" sz="2400" dirty="0">
                <a:latin typeface="Century" panose="02040604050505020304" pitchFamily="18" charset="0"/>
              </a:rPr>
              <a:t>God is the first cause. Therefore, God exists.</a:t>
            </a:r>
          </a:p>
        </p:txBody>
      </p:sp>
    </p:spTree>
    <p:extLst>
      <p:ext uri="{BB962C8B-B14F-4D97-AF65-F5344CB8AC3E}">
        <p14:creationId xmlns:p14="http://schemas.microsoft.com/office/powerpoint/2010/main" val="63162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481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4819">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4819">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819">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4819">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
            <a:ext cx="12192000" cy="781050"/>
          </a:xfrm>
        </p:spPr>
        <p:txBody>
          <a:bodyPr/>
          <a:lstStyle/>
          <a:p>
            <a:pPr algn="ctr" eaLnBrk="1" hangingPunct="1"/>
            <a:r>
              <a:rPr lang="en-US" u="sng" dirty="0">
                <a:latin typeface="Century" panose="02040604050505020304" pitchFamily="18" charset="0"/>
              </a:rPr>
              <a:t>Aquinas’ Second Way</a:t>
            </a:r>
          </a:p>
        </p:txBody>
      </p:sp>
      <p:sp>
        <p:nvSpPr>
          <p:cNvPr id="34819" name="Rectangle 3"/>
          <p:cNvSpPr>
            <a:spLocks noGrp="1" noChangeArrowheads="1"/>
          </p:cNvSpPr>
          <p:nvPr>
            <p:ph idx="1"/>
          </p:nvPr>
        </p:nvSpPr>
        <p:spPr>
          <a:xfrm>
            <a:off x="361949" y="781051"/>
            <a:ext cx="11306175" cy="6000749"/>
          </a:xfrm>
        </p:spPr>
        <p:txBody>
          <a:bodyPr>
            <a:normAutofit/>
          </a:bodyPr>
          <a:lstStyle/>
          <a:p>
            <a:r>
              <a:rPr lang="en-US" dirty="0">
                <a:latin typeface="Century" panose="02040604050505020304" pitchFamily="18" charset="0"/>
              </a:rPr>
              <a:t>The first cause not as a first cause in time, but ‘ontologically’ first – not sustained by anything else</a:t>
            </a:r>
          </a:p>
          <a:p>
            <a:endParaRPr lang="en-US" dirty="0">
              <a:latin typeface="Century" panose="02040604050505020304" pitchFamily="18" charset="0"/>
            </a:endParaRPr>
          </a:p>
          <a:p>
            <a:r>
              <a:rPr lang="en-US" dirty="0">
                <a:latin typeface="Century" panose="02040604050505020304" pitchFamily="18" charset="0"/>
              </a:rPr>
              <a:t>Is the first cause God?</a:t>
            </a:r>
          </a:p>
          <a:p>
            <a:endParaRPr lang="en-US" dirty="0">
              <a:latin typeface="Century" panose="02040604050505020304" pitchFamily="18" charset="0"/>
            </a:endParaRPr>
          </a:p>
          <a:p>
            <a:r>
              <a:rPr lang="en-US" dirty="0">
                <a:latin typeface="Century" panose="02040604050505020304" pitchFamily="18" charset="0"/>
              </a:rPr>
              <a:t>Reply: what else could it be?</a:t>
            </a:r>
          </a:p>
          <a:p>
            <a:pPr lvl="1"/>
            <a:r>
              <a:rPr lang="en-US" dirty="0">
                <a:latin typeface="Century" panose="02040604050505020304" pitchFamily="18" charset="0"/>
              </a:rPr>
              <a:t>Natural things are causally dependent, not self-sufficient, in their existence</a:t>
            </a:r>
          </a:p>
          <a:p>
            <a:pPr lvl="1"/>
            <a:r>
              <a:rPr lang="en-US" dirty="0">
                <a:latin typeface="Century" panose="02040604050505020304" pitchFamily="18" charset="0"/>
              </a:rPr>
              <a:t>Our concept of God includes the idea that God is self-sufficient</a:t>
            </a:r>
          </a:p>
          <a:p>
            <a:pPr marL="0" indent="0" eaLnBrk="1" hangingPunct="1">
              <a:lnSpc>
                <a:spcPct val="90000"/>
              </a:lnSpc>
              <a:buNone/>
            </a:pPr>
            <a:endParaRPr lang="en-GB" sz="2400" dirty="0">
              <a:latin typeface="Century" panose="02040604050505020304" pitchFamily="18" charset="0"/>
            </a:endParaRPr>
          </a:p>
        </p:txBody>
      </p:sp>
    </p:spTree>
    <p:extLst>
      <p:ext uri="{BB962C8B-B14F-4D97-AF65-F5344CB8AC3E}">
        <p14:creationId xmlns:p14="http://schemas.microsoft.com/office/powerpoint/2010/main" val="428807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Descartes’ question</a:t>
            </a:r>
          </a:p>
        </p:txBody>
      </p:sp>
      <p:sp>
        <p:nvSpPr>
          <p:cNvPr id="3" name="Content Placeholder 2"/>
          <p:cNvSpPr>
            <a:spLocks noGrp="1"/>
          </p:cNvSpPr>
          <p:nvPr>
            <p:ph idx="1"/>
          </p:nvPr>
        </p:nvSpPr>
        <p:spPr>
          <a:xfrm>
            <a:off x="838200" y="1597025"/>
            <a:ext cx="10515600" cy="4351338"/>
          </a:xfrm>
        </p:spPr>
        <p:txBody>
          <a:bodyPr>
            <a:normAutofit lnSpcReduction="10000"/>
          </a:bodyPr>
          <a:lstStyle/>
          <a:p>
            <a:r>
              <a:rPr lang="en-US" dirty="0">
                <a:latin typeface="Century" panose="02040604050505020304" pitchFamily="18" charset="0"/>
              </a:rPr>
              <a:t>Cosmological arguments usually ask ‘why does anything exist’?</a:t>
            </a:r>
          </a:p>
          <a:p>
            <a:endParaRPr lang="en-US" dirty="0">
              <a:latin typeface="Century" panose="02040604050505020304" pitchFamily="18" charset="0"/>
            </a:endParaRPr>
          </a:p>
          <a:p>
            <a:r>
              <a:rPr lang="en-US" dirty="0">
                <a:latin typeface="Century" panose="02040604050505020304" pitchFamily="18" charset="0"/>
              </a:rPr>
              <a:t>Descartes doubts the existence of everything, and offers his cosmological argument after showing only that he exists</a:t>
            </a:r>
          </a:p>
          <a:p>
            <a:endParaRPr lang="en-US" dirty="0">
              <a:latin typeface="Century" panose="02040604050505020304" pitchFamily="18" charset="0"/>
            </a:endParaRPr>
          </a:p>
          <a:p>
            <a:r>
              <a:rPr lang="en-US" dirty="0">
                <a:latin typeface="Century" panose="02040604050505020304" pitchFamily="18" charset="0"/>
              </a:rPr>
              <a:t>So his question is: what causes his existence?</a:t>
            </a:r>
          </a:p>
          <a:p>
            <a:endParaRPr lang="en-US" dirty="0">
              <a:latin typeface="Century" panose="02040604050505020304" pitchFamily="18" charset="0"/>
            </a:endParaRPr>
          </a:p>
          <a:p>
            <a:r>
              <a:rPr lang="en-US" dirty="0">
                <a:latin typeface="Century" panose="02040604050505020304" pitchFamily="18" charset="0"/>
              </a:rPr>
              <a:t>He only knows that he exists as a mind, not whether or not he also has a body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Descartes’ argument</a:t>
            </a:r>
          </a:p>
        </p:txBody>
      </p:sp>
      <p:sp>
        <p:nvSpPr>
          <p:cNvPr id="3" name="Content Placeholder 2"/>
          <p:cNvSpPr>
            <a:spLocks noGrp="1"/>
          </p:cNvSpPr>
          <p:nvPr>
            <p:ph idx="1"/>
          </p:nvPr>
        </p:nvSpPr>
        <p:spPr>
          <a:xfrm>
            <a:off x="390524" y="1158875"/>
            <a:ext cx="11439525" cy="5537200"/>
          </a:xfrm>
        </p:spPr>
        <p:txBody>
          <a:bodyPr>
            <a:normAutofit fontScale="70000" lnSpcReduction="20000"/>
          </a:bodyPr>
          <a:lstStyle/>
          <a:p>
            <a:pPr lvl="0"/>
            <a:r>
              <a:rPr lang="en-GB" dirty="0">
                <a:latin typeface="Century" panose="02040604050505020304" pitchFamily="18" charset="0"/>
              </a:rPr>
              <a:t>If I cause my own existence, I would give myself all perfections (omnipotence, omniscience, etc.).</a:t>
            </a:r>
          </a:p>
          <a:p>
            <a:pPr lvl="0"/>
            <a:endParaRPr lang="en-GB" dirty="0">
              <a:latin typeface="Century" panose="02040604050505020304" pitchFamily="18" charset="0"/>
            </a:endParaRPr>
          </a:p>
          <a:p>
            <a:pPr lvl="0"/>
            <a:r>
              <a:rPr lang="en-GB" dirty="0">
                <a:latin typeface="Century" panose="02040604050505020304" pitchFamily="18" charset="0"/>
              </a:rPr>
              <a:t>I do not have all perfections.</a:t>
            </a:r>
          </a:p>
          <a:p>
            <a:pPr lvl="0"/>
            <a:endParaRPr lang="en-GB" dirty="0">
              <a:latin typeface="Century" panose="02040604050505020304" pitchFamily="18" charset="0"/>
            </a:endParaRPr>
          </a:p>
          <a:p>
            <a:r>
              <a:rPr lang="en-GB" dirty="0">
                <a:latin typeface="Century" panose="02040604050505020304" pitchFamily="18" charset="0"/>
              </a:rPr>
              <a:t>Therefore, I am not the cause of my existence. </a:t>
            </a:r>
          </a:p>
          <a:p>
            <a:endParaRPr lang="en-GB" dirty="0">
              <a:latin typeface="Century" panose="02040604050505020304" pitchFamily="18" charset="0"/>
            </a:endParaRPr>
          </a:p>
          <a:p>
            <a:pPr lvl="0"/>
            <a:r>
              <a:rPr lang="en-GB" dirty="0">
                <a:latin typeface="Century" panose="02040604050505020304" pitchFamily="18" charset="0"/>
              </a:rPr>
              <a:t>A lifespan is composed of independent parts, such that my existing at one time does not entail or cause my existing later.</a:t>
            </a:r>
          </a:p>
          <a:p>
            <a:pPr lvl="0"/>
            <a:endParaRPr lang="en-GB" dirty="0">
              <a:latin typeface="Century" panose="02040604050505020304" pitchFamily="18" charset="0"/>
            </a:endParaRPr>
          </a:p>
          <a:p>
            <a:pPr lvl="0"/>
            <a:r>
              <a:rPr lang="en-GB" dirty="0">
                <a:latin typeface="Century" panose="02040604050505020304" pitchFamily="18" charset="0"/>
              </a:rPr>
              <a:t>My existence is not uncaused.</a:t>
            </a:r>
          </a:p>
          <a:p>
            <a:pPr lvl="0"/>
            <a:endParaRPr lang="en-GB" dirty="0">
              <a:latin typeface="Century" panose="02040604050505020304" pitchFamily="18" charset="0"/>
            </a:endParaRPr>
          </a:p>
          <a:p>
            <a:pPr lvl="0"/>
            <a:r>
              <a:rPr lang="en-GB" dirty="0">
                <a:latin typeface="Century" panose="02040604050505020304" pitchFamily="18" charset="0"/>
              </a:rPr>
              <a:t>Therefore, some cause is needed to keep me in existence.</a:t>
            </a:r>
          </a:p>
          <a:p>
            <a:pPr lvl="0"/>
            <a:endParaRPr lang="en-GB" dirty="0">
              <a:latin typeface="Century" panose="02040604050505020304" pitchFamily="18" charset="0"/>
            </a:endParaRPr>
          </a:p>
          <a:p>
            <a:pPr lvl="0"/>
            <a:r>
              <a:rPr lang="en-GB" dirty="0">
                <a:latin typeface="Century" panose="02040604050505020304" pitchFamily="18" charset="0"/>
              </a:rPr>
              <a:t>I do not have the power to cause my continued existence through time.</a:t>
            </a:r>
          </a:p>
          <a:p>
            <a:pPr lvl="0"/>
            <a:endParaRPr lang="en-GB" dirty="0">
              <a:latin typeface="Century" panose="02040604050505020304" pitchFamily="18" charset="0"/>
            </a:endParaRPr>
          </a:p>
          <a:p>
            <a:r>
              <a:rPr lang="en-GB" dirty="0">
                <a:latin typeface="Century" panose="02040604050505020304" pitchFamily="18" charset="0"/>
              </a:rPr>
              <a:t>Therefore, I depend on something else to exist. </a:t>
            </a:r>
            <a:endParaRPr lang="en-US" dirty="0">
              <a:latin typeface="Century" panose="02040604050505020304" pitchFamily="18" charset="0"/>
            </a:endParaRPr>
          </a:p>
          <a:p>
            <a:endParaRPr lang="en-US" dirty="0">
              <a:latin typeface="Century" panose="02040604050505020304" pitchFamily="18" charset="0"/>
            </a:endParaRPr>
          </a:p>
        </p:txBody>
      </p:sp>
    </p:spTree>
    <p:extLst>
      <p:ext uri="{BB962C8B-B14F-4D97-AF65-F5344CB8AC3E}">
        <p14:creationId xmlns:p14="http://schemas.microsoft.com/office/powerpoint/2010/main" val="33393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2504</Words>
  <Application>Microsoft Office PowerPoint</Application>
  <PresentationFormat>Widescreen</PresentationFormat>
  <Paragraphs>266</Paragraphs>
  <Slides>22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Century</vt:lpstr>
      <vt:lpstr>Office Theme</vt:lpstr>
      <vt:lpstr>PowerPoint Presentation</vt:lpstr>
      <vt:lpstr>Aquinas’ First Way</vt:lpstr>
      <vt:lpstr>Aquinas’ First Way</vt:lpstr>
      <vt:lpstr>Aquinas’ First Way</vt:lpstr>
      <vt:lpstr>Aquinas’ Second Way</vt:lpstr>
      <vt:lpstr>Aquinas’ Second Way</vt:lpstr>
      <vt:lpstr>Aquinas’ Second Way</vt:lpstr>
      <vt:lpstr>Descartes’ question</vt:lpstr>
      <vt:lpstr>Descartes’ argument</vt:lpstr>
      <vt:lpstr>Descartes’ argument</vt:lpstr>
      <vt:lpstr>Descartes’ argument continued</vt:lpstr>
      <vt:lpstr>Objection to Descartes</vt:lpstr>
      <vt:lpstr>Kalam argument</vt:lpstr>
      <vt:lpstr>Objection: The causal principle</vt:lpstr>
      <vt:lpstr>Objection: Infinite series of causes</vt:lpstr>
      <vt:lpstr>Aquinas’ Third Way</vt:lpstr>
      <vt:lpstr>Objection: contingent existence</vt:lpstr>
      <vt:lpstr>Leibniz’s argument from contingent existence</vt:lpstr>
      <vt:lpstr>Leibniz’s argument from contingent existence</vt:lpstr>
      <vt:lpstr>Objection: the fallacy of composition</vt:lpstr>
      <vt:lpstr>Objections</vt:lpstr>
      <vt:lpstr>Objection: Necessary being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5</cp:revision>
  <dcterms:created xsi:type="dcterms:W3CDTF">2020-11-16T10:09:13Z</dcterms:created>
  <dcterms:modified xsi:type="dcterms:W3CDTF">2023-09-18T10:45:04Z</dcterms:modified>
</cp:coreProperties>
</file>