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56" r:id="rId5"/>
    <p:sldId id="266" r:id="rId6"/>
    <p:sldId id="280" r:id="rId7"/>
    <p:sldId id="270" r:id="rId8"/>
    <p:sldId id="274" r:id="rId9"/>
    <p:sldId id="275" r:id="rId10"/>
    <p:sldId id="278" r:id="rId11"/>
    <p:sldId id="265" r:id="rId12"/>
    <p:sldId id="261" r:id="rId13"/>
    <p:sldId id="258" r:id="rId14"/>
    <p:sldId id="279" r:id="rId15"/>
    <p:sldId id="25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9BA2B0-B2B8-4EC2-B08A-A75A17FB25D5}" v="728" dt="2023-01-17T09:26:27.6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04"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Reeves" userId="e748b5bb-59f3-4b3f-80a3-3bf8c771a8a6" providerId="ADAL" clId="{339BA2B0-B2B8-4EC2-B08A-A75A17FB25D5}"/>
    <pc:docChg chg="custSel addSld delSld modSld">
      <pc:chgData name="Daniel Reeves" userId="e748b5bb-59f3-4b3f-80a3-3bf8c771a8a6" providerId="ADAL" clId="{339BA2B0-B2B8-4EC2-B08A-A75A17FB25D5}" dt="2023-01-17T09:26:27.652" v="1397" actId="20577"/>
      <pc:docMkLst>
        <pc:docMk/>
      </pc:docMkLst>
      <pc:sldChg chg="delSp modSp add mod modAnim">
        <pc:chgData name="Daniel Reeves" userId="e748b5bb-59f3-4b3f-80a3-3bf8c771a8a6" providerId="ADAL" clId="{339BA2B0-B2B8-4EC2-B08A-A75A17FB25D5}" dt="2022-03-14T09:26:37.412" v="735" actId="313"/>
        <pc:sldMkLst>
          <pc:docMk/>
          <pc:sldMk cId="0" sldId="259"/>
        </pc:sldMkLst>
        <pc:spChg chg="mod">
          <ac:chgData name="Daniel Reeves" userId="e748b5bb-59f3-4b3f-80a3-3bf8c771a8a6" providerId="ADAL" clId="{339BA2B0-B2B8-4EC2-B08A-A75A17FB25D5}" dt="2022-03-14T09:22:20.902" v="643" actId="2711"/>
          <ac:spMkLst>
            <pc:docMk/>
            <pc:sldMk cId="0" sldId="259"/>
            <ac:spMk id="2" creationId="{00000000-0000-0000-0000-000000000000}"/>
          </ac:spMkLst>
        </pc:spChg>
        <pc:spChg chg="mod">
          <ac:chgData name="Daniel Reeves" userId="e748b5bb-59f3-4b3f-80a3-3bf8c771a8a6" providerId="ADAL" clId="{339BA2B0-B2B8-4EC2-B08A-A75A17FB25D5}" dt="2022-03-14T09:26:37.412" v="735" actId="313"/>
          <ac:spMkLst>
            <pc:docMk/>
            <pc:sldMk cId="0" sldId="259"/>
            <ac:spMk id="3" creationId="{00000000-0000-0000-0000-000000000000}"/>
          </ac:spMkLst>
        </pc:spChg>
        <pc:spChg chg="del">
          <ac:chgData name="Daniel Reeves" userId="e748b5bb-59f3-4b3f-80a3-3bf8c771a8a6" providerId="ADAL" clId="{339BA2B0-B2B8-4EC2-B08A-A75A17FB25D5}" dt="2022-03-14T09:22:27.529" v="646" actId="478"/>
          <ac:spMkLst>
            <pc:docMk/>
            <pc:sldMk cId="0" sldId="259"/>
            <ac:spMk id="4" creationId="{00000000-0000-0000-0000-000000000000}"/>
          </ac:spMkLst>
        </pc:spChg>
      </pc:sldChg>
      <pc:sldChg chg="modSp add del mod">
        <pc:chgData name="Daniel Reeves" userId="e748b5bb-59f3-4b3f-80a3-3bf8c771a8a6" providerId="ADAL" clId="{339BA2B0-B2B8-4EC2-B08A-A75A17FB25D5}" dt="2022-03-14T09:26:41.836" v="737" actId="47"/>
        <pc:sldMkLst>
          <pc:docMk/>
          <pc:sldMk cId="0" sldId="260"/>
        </pc:sldMkLst>
        <pc:spChg chg="mod">
          <ac:chgData name="Daniel Reeves" userId="e748b5bb-59f3-4b3f-80a3-3bf8c771a8a6" providerId="ADAL" clId="{339BA2B0-B2B8-4EC2-B08A-A75A17FB25D5}" dt="2022-03-14T09:21:50.808" v="625" actId="27636"/>
          <ac:spMkLst>
            <pc:docMk/>
            <pc:sldMk cId="0" sldId="260"/>
            <ac:spMk id="3" creationId="{00000000-0000-0000-0000-000000000000}"/>
          </ac:spMkLst>
        </pc:spChg>
      </pc:sldChg>
      <pc:sldChg chg="modSp mod modAnim">
        <pc:chgData name="Daniel Reeves" userId="e748b5bb-59f3-4b3f-80a3-3bf8c771a8a6" providerId="ADAL" clId="{339BA2B0-B2B8-4EC2-B08A-A75A17FB25D5}" dt="2023-01-17T09:26:27.652" v="1397" actId="20577"/>
        <pc:sldMkLst>
          <pc:docMk/>
          <pc:sldMk cId="0" sldId="266"/>
        </pc:sldMkLst>
        <pc:spChg chg="mod">
          <ac:chgData name="Daniel Reeves" userId="e748b5bb-59f3-4b3f-80a3-3bf8c771a8a6" providerId="ADAL" clId="{339BA2B0-B2B8-4EC2-B08A-A75A17FB25D5}" dt="2023-01-17T09:26:27.652" v="1397" actId="20577"/>
          <ac:spMkLst>
            <pc:docMk/>
            <pc:sldMk cId="0" sldId="266"/>
            <ac:spMk id="3" creationId="{00000000-0000-0000-0000-000000000000}"/>
          </ac:spMkLst>
        </pc:spChg>
      </pc:sldChg>
      <pc:sldChg chg="modSp mod">
        <pc:chgData name="Daniel Reeves" userId="e748b5bb-59f3-4b3f-80a3-3bf8c771a8a6" providerId="ADAL" clId="{339BA2B0-B2B8-4EC2-B08A-A75A17FB25D5}" dt="2022-03-11T12:27:28.101" v="622" actId="1076"/>
        <pc:sldMkLst>
          <pc:docMk/>
          <pc:sldMk cId="3046721616" sldId="279"/>
        </pc:sldMkLst>
        <pc:spChg chg="mod">
          <ac:chgData name="Daniel Reeves" userId="e748b5bb-59f3-4b3f-80a3-3bf8c771a8a6" providerId="ADAL" clId="{339BA2B0-B2B8-4EC2-B08A-A75A17FB25D5}" dt="2022-03-11T12:27:25.113" v="621" actId="27636"/>
          <ac:spMkLst>
            <pc:docMk/>
            <pc:sldMk cId="3046721616" sldId="279"/>
            <ac:spMk id="2" creationId="{00000000-0000-0000-0000-000000000000}"/>
          </ac:spMkLst>
        </pc:spChg>
        <pc:spChg chg="mod">
          <ac:chgData name="Daniel Reeves" userId="e748b5bb-59f3-4b3f-80a3-3bf8c771a8a6" providerId="ADAL" clId="{339BA2B0-B2B8-4EC2-B08A-A75A17FB25D5}" dt="2022-03-11T12:27:28.101" v="622" actId="1076"/>
          <ac:spMkLst>
            <pc:docMk/>
            <pc:sldMk cId="3046721616" sldId="279"/>
            <ac:spMk id="3" creationId="{00000000-0000-0000-0000-000000000000}"/>
          </ac:spMkLst>
        </pc:spChg>
      </pc:sldChg>
      <pc:sldChg chg="modSp add del mod modAnim">
        <pc:chgData name="Daniel Reeves" userId="e748b5bb-59f3-4b3f-80a3-3bf8c771a8a6" providerId="ADAL" clId="{339BA2B0-B2B8-4EC2-B08A-A75A17FB25D5}" dt="2022-03-14T09:26:40.776" v="736" actId="47"/>
        <pc:sldMkLst>
          <pc:docMk/>
          <pc:sldMk cId="2321828842" sldId="280"/>
        </pc:sldMkLst>
        <pc:spChg chg="mod">
          <ac:chgData name="Daniel Reeves" userId="e748b5bb-59f3-4b3f-80a3-3bf8c771a8a6" providerId="ADAL" clId="{339BA2B0-B2B8-4EC2-B08A-A75A17FB25D5}" dt="2022-03-14T09:25:58.096" v="671" actId="114"/>
          <ac:spMkLst>
            <pc:docMk/>
            <pc:sldMk cId="2321828842" sldId="280"/>
            <ac:spMk id="3" creationId="{00000000-0000-0000-0000-000000000000}"/>
          </ac:spMkLst>
        </pc:spChg>
      </pc:sldChg>
      <pc:sldChg chg="add">
        <pc:chgData name="Daniel Reeves" userId="e748b5bb-59f3-4b3f-80a3-3bf8c771a8a6" providerId="ADAL" clId="{339BA2B0-B2B8-4EC2-B08A-A75A17FB25D5}" dt="2023-01-17T09:23:03.981" v="738" actId="2890"/>
        <pc:sldMkLst>
          <pc:docMk/>
          <pc:sldMk cId="3255149020" sldId="280"/>
        </pc:sldMkLst>
      </pc:sldChg>
    </pc:docChg>
  </pc:docChgLst>
  <pc:docChgLst>
    <pc:chgData name="Daniel Reeves" userId="e748b5bb-59f3-4b3f-80a3-3bf8c771a8a6" providerId="ADAL" clId="{E7537FCF-0E2C-4B9A-A73D-B6ACDBB6AD52}"/>
    <pc:docChg chg="modSld">
      <pc:chgData name="Daniel Reeves" userId="e748b5bb-59f3-4b3f-80a3-3bf8c771a8a6" providerId="ADAL" clId="{E7537FCF-0E2C-4B9A-A73D-B6ACDBB6AD52}" dt="2021-05-14T08:10:06.211" v="8" actId="20577"/>
      <pc:docMkLst>
        <pc:docMk/>
      </pc:docMkLst>
      <pc:sldChg chg="modSp mod">
        <pc:chgData name="Daniel Reeves" userId="e748b5bb-59f3-4b3f-80a3-3bf8c771a8a6" providerId="ADAL" clId="{E7537FCF-0E2C-4B9A-A73D-B6ACDBB6AD52}" dt="2021-05-13T08:16:00.952" v="4" actId="20577"/>
        <pc:sldMkLst>
          <pc:docMk/>
          <pc:sldMk cId="2212288847" sldId="275"/>
        </pc:sldMkLst>
        <pc:spChg chg="mod">
          <ac:chgData name="Daniel Reeves" userId="e748b5bb-59f3-4b3f-80a3-3bf8c771a8a6" providerId="ADAL" clId="{E7537FCF-0E2C-4B9A-A73D-B6ACDBB6AD52}" dt="2021-05-13T08:16:00.952" v="4" actId="20577"/>
          <ac:spMkLst>
            <pc:docMk/>
            <pc:sldMk cId="2212288847" sldId="275"/>
            <ac:spMk id="3" creationId="{00000000-0000-0000-0000-000000000000}"/>
          </ac:spMkLst>
        </pc:spChg>
      </pc:sldChg>
      <pc:sldChg chg="modSp mod">
        <pc:chgData name="Daniel Reeves" userId="e748b5bb-59f3-4b3f-80a3-3bf8c771a8a6" providerId="ADAL" clId="{E7537FCF-0E2C-4B9A-A73D-B6ACDBB6AD52}" dt="2021-05-14T08:10:06.211" v="8" actId="20577"/>
        <pc:sldMkLst>
          <pc:docMk/>
          <pc:sldMk cId="1798279695" sldId="278"/>
        </pc:sldMkLst>
        <pc:spChg chg="mod">
          <ac:chgData name="Daniel Reeves" userId="e748b5bb-59f3-4b3f-80a3-3bf8c771a8a6" providerId="ADAL" clId="{E7537FCF-0E2C-4B9A-A73D-B6ACDBB6AD52}" dt="2021-05-14T08:10:06.211" v="8" actId="20577"/>
          <ac:spMkLst>
            <pc:docMk/>
            <pc:sldMk cId="1798279695" sldId="278"/>
            <ac:spMk id="3" creationId="{F03BCDEC-A48F-4E33-8912-CB3624BDB62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B0CD07-EF1F-483B-959F-4F500E99F7BC}" type="datetimeFigureOut">
              <a:rPr lang="en-GB" smtClean="0"/>
              <a:t>17/01/2023</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D6EB6E-93EB-487E-8E10-E4772C1E04B6}" type="slidenum">
              <a:rPr lang="en-GB" smtClean="0"/>
              <a:t>‹#›</a:t>
            </a:fld>
            <a:endParaRPr lang="en-GB" dirty="0"/>
          </a:p>
        </p:txBody>
      </p:sp>
    </p:spTree>
    <p:extLst>
      <p:ext uri="{BB962C8B-B14F-4D97-AF65-F5344CB8AC3E}">
        <p14:creationId xmlns:p14="http://schemas.microsoft.com/office/powerpoint/2010/main" val="6778991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99048-1305-41F3-88EB-DC87EA5835A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DFA3BB9-FF42-4808-B391-FBD70AE329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BD9AB9E-C940-42A9-8DAD-24707003A86F}"/>
              </a:ext>
            </a:extLst>
          </p:cNvPr>
          <p:cNvSpPr>
            <a:spLocks noGrp="1"/>
          </p:cNvSpPr>
          <p:nvPr>
            <p:ph type="dt" sz="half" idx="10"/>
          </p:nvPr>
        </p:nvSpPr>
        <p:spPr/>
        <p:txBody>
          <a:bodyPr/>
          <a:lstStyle/>
          <a:p>
            <a:fld id="{5FCA6C07-95D6-49EF-9D9C-5131BB62CBDC}" type="datetimeFigureOut">
              <a:rPr lang="en-GB" smtClean="0"/>
              <a:t>17/01/2023</a:t>
            </a:fld>
            <a:endParaRPr lang="en-GB" dirty="0"/>
          </a:p>
        </p:txBody>
      </p:sp>
      <p:sp>
        <p:nvSpPr>
          <p:cNvPr id="5" name="Footer Placeholder 4">
            <a:extLst>
              <a:ext uri="{FF2B5EF4-FFF2-40B4-BE49-F238E27FC236}">
                <a16:creationId xmlns:a16="http://schemas.microsoft.com/office/drawing/2014/main" id="{4FFB70D4-ACB0-4939-BDE9-D34EB081C47A}"/>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B5BF645-2E98-4A35-960E-FC5C3F5D49F5}"/>
              </a:ext>
            </a:extLst>
          </p:cNvPr>
          <p:cNvSpPr>
            <a:spLocks noGrp="1"/>
          </p:cNvSpPr>
          <p:nvPr>
            <p:ph type="sldNum" sz="quarter" idx="12"/>
          </p:nvPr>
        </p:nvSpPr>
        <p:spPr/>
        <p:txBody>
          <a:bodyPr/>
          <a:lstStyle/>
          <a:p>
            <a:fld id="{CCB1F5BC-195D-493E-A35E-9420931CAAFD}" type="slidenum">
              <a:rPr lang="en-GB" smtClean="0"/>
              <a:t>‹#›</a:t>
            </a:fld>
            <a:endParaRPr lang="en-GB" dirty="0"/>
          </a:p>
        </p:txBody>
      </p:sp>
    </p:spTree>
    <p:extLst>
      <p:ext uri="{BB962C8B-B14F-4D97-AF65-F5344CB8AC3E}">
        <p14:creationId xmlns:p14="http://schemas.microsoft.com/office/powerpoint/2010/main" val="1577127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0A850-72E1-4A2F-A395-6BC882884B5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49BC71E-DBBB-4910-B54E-85D9B7E401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4FC53EF-0E28-49EB-BB7C-0B9FA06FBF3C}"/>
              </a:ext>
            </a:extLst>
          </p:cNvPr>
          <p:cNvSpPr>
            <a:spLocks noGrp="1"/>
          </p:cNvSpPr>
          <p:nvPr>
            <p:ph type="dt" sz="half" idx="10"/>
          </p:nvPr>
        </p:nvSpPr>
        <p:spPr/>
        <p:txBody>
          <a:bodyPr/>
          <a:lstStyle/>
          <a:p>
            <a:fld id="{5FCA6C07-95D6-49EF-9D9C-5131BB62CBDC}" type="datetimeFigureOut">
              <a:rPr lang="en-GB" smtClean="0"/>
              <a:t>17/01/2023</a:t>
            </a:fld>
            <a:endParaRPr lang="en-GB" dirty="0"/>
          </a:p>
        </p:txBody>
      </p:sp>
      <p:sp>
        <p:nvSpPr>
          <p:cNvPr id="5" name="Footer Placeholder 4">
            <a:extLst>
              <a:ext uri="{FF2B5EF4-FFF2-40B4-BE49-F238E27FC236}">
                <a16:creationId xmlns:a16="http://schemas.microsoft.com/office/drawing/2014/main" id="{0717BB6A-E6D2-47B7-A096-980CA188F2B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7753065E-CCBC-48F0-BE7B-6CE3DC327213}"/>
              </a:ext>
            </a:extLst>
          </p:cNvPr>
          <p:cNvSpPr>
            <a:spLocks noGrp="1"/>
          </p:cNvSpPr>
          <p:nvPr>
            <p:ph type="sldNum" sz="quarter" idx="12"/>
          </p:nvPr>
        </p:nvSpPr>
        <p:spPr/>
        <p:txBody>
          <a:bodyPr/>
          <a:lstStyle/>
          <a:p>
            <a:fld id="{CCB1F5BC-195D-493E-A35E-9420931CAAFD}" type="slidenum">
              <a:rPr lang="en-GB" smtClean="0"/>
              <a:t>‹#›</a:t>
            </a:fld>
            <a:endParaRPr lang="en-GB" dirty="0"/>
          </a:p>
        </p:txBody>
      </p:sp>
    </p:spTree>
    <p:extLst>
      <p:ext uri="{BB962C8B-B14F-4D97-AF65-F5344CB8AC3E}">
        <p14:creationId xmlns:p14="http://schemas.microsoft.com/office/powerpoint/2010/main" val="3396680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8673A0-DF3A-4F95-9D07-1EE080D8C17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159F63F-763D-4D34-9FC9-775298C4495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4E49FD-B2BC-426A-94BD-B1DE7D1FF3E1}"/>
              </a:ext>
            </a:extLst>
          </p:cNvPr>
          <p:cNvSpPr>
            <a:spLocks noGrp="1"/>
          </p:cNvSpPr>
          <p:nvPr>
            <p:ph type="dt" sz="half" idx="10"/>
          </p:nvPr>
        </p:nvSpPr>
        <p:spPr/>
        <p:txBody>
          <a:bodyPr/>
          <a:lstStyle/>
          <a:p>
            <a:fld id="{5FCA6C07-95D6-49EF-9D9C-5131BB62CBDC}" type="datetimeFigureOut">
              <a:rPr lang="en-GB" smtClean="0"/>
              <a:t>17/01/2023</a:t>
            </a:fld>
            <a:endParaRPr lang="en-GB" dirty="0"/>
          </a:p>
        </p:txBody>
      </p:sp>
      <p:sp>
        <p:nvSpPr>
          <p:cNvPr id="5" name="Footer Placeholder 4">
            <a:extLst>
              <a:ext uri="{FF2B5EF4-FFF2-40B4-BE49-F238E27FC236}">
                <a16:creationId xmlns:a16="http://schemas.microsoft.com/office/drawing/2014/main" id="{E801B0A2-A865-4198-ACB5-F606FFF8EB93}"/>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C4678610-F641-4CDD-AFDF-E325CEF279C5}"/>
              </a:ext>
            </a:extLst>
          </p:cNvPr>
          <p:cNvSpPr>
            <a:spLocks noGrp="1"/>
          </p:cNvSpPr>
          <p:nvPr>
            <p:ph type="sldNum" sz="quarter" idx="12"/>
          </p:nvPr>
        </p:nvSpPr>
        <p:spPr/>
        <p:txBody>
          <a:bodyPr/>
          <a:lstStyle/>
          <a:p>
            <a:fld id="{CCB1F5BC-195D-493E-A35E-9420931CAAFD}" type="slidenum">
              <a:rPr lang="en-GB" smtClean="0"/>
              <a:t>‹#›</a:t>
            </a:fld>
            <a:endParaRPr lang="en-GB" dirty="0"/>
          </a:p>
        </p:txBody>
      </p:sp>
    </p:spTree>
    <p:extLst>
      <p:ext uri="{BB962C8B-B14F-4D97-AF65-F5344CB8AC3E}">
        <p14:creationId xmlns:p14="http://schemas.microsoft.com/office/powerpoint/2010/main" val="881130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539EE-A0B8-4C3B-843C-F78E29ADA72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CCD901-8A8C-4D95-9690-30BF4129E26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22FB68F-F73A-4FBE-88E3-F51AF49A8747}"/>
              </a:ext>
            </a:extLst>
          </p:cNvPr>
          <p:cNvSpPr>
            <a:spLocks noGrp="1"/>
          </p:cNvSpPr>
          <p:nvPr>
            <p:ph type="dt" sz="half" idx="10"/>
          </p:nvPr>
        </p:nvSpPr>
        <p:spPr/>
        <p:txBody>
          <a:bodyPr/>
          <a:lstStyle/>
          <a:p>
            <a:fld id="{5FCA6C07-95D6-49EF-9D9C-5131BB62CBDC}" type="datetimeFigureOut">
              <a:rPr lang="en-GB" smtClean="0"/>
              <a:t>17/01/2023</a:t>
            </a:fld>
            <a:endParaRPr lang="en-GB" dirty="0"/>
          </a:p>
        </p:txBody>
      </p:sp>
      <p:sp>
        <p:nvSpPr>
          <p:cNvPr id="5" name="Footer Placeholder 4">
            <a:extLst>
              <a:ext uri="{FF2B5EF4-FFF2-40B4-BE49-F238E27FC236}">
                <a16:creationId xmlns:a16="http://schemas.microsoft.com/office/drawing/2014/main" id="{4E59900F-DBB9-455A-821A-7A76F2ECAE0C}"/>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9C4A67A-0F60-4287-AC52-58F3BB861351}"/>
              </a:ext>
            </a:extLst>
          </p:cNvPr>
          <p:cNvSpPr>
            <a:spLocks noGrp="1"/>
          </p:cNvSpPr>
          <p:nvPr>
            <p:ph type="sldNum" sz="quarter" idx="12"/>
          </p:nvPr>
        </p:nvSpPr>
        <p:spPr/>
        <p:txBody>
          <a:bodyPr/>
          <a:lstStyle/>
          <a:p>
            <a:fld id="{CCB1F5BC-195D-493E-A35E-9420931CAAFD}" type="slidenum">
              <a:rPr lang="en-GB" smtClean="0"/>
              <a:t>‹#›</a:t>
            </a:fld>
            <a:endParaRPr lang="en-GB" dirty="0"/>
          </a:p>
        </p:txBody>
      </p:sp>
    </p:spTree>
    <p:extLst>
      <p:ext uri="{BB962C8B-B14F-4D97-AF65-F5344CB8AC3E}">
        <p14:creationId xmlns:p14="http://schemas.microsoft.com/office/powerpoint/2010/main" val="1603665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25496-33DF-4782-AB7C-C09EC0A00B1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4030D9F-9339-467F-81EA-76DC52E0FA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11ED2B2-1023-42C1-9C76-DF07F7392B33}"/>
              </a:ext>
            </a:extLst>
          </p:cNvPr>
          <p:cNvSpPr>
            <a:spLocks noGrp="1"/>
          </p:cNvSpPr>
          <p:nvPr>
            <p:ph type="dt" sz="half" idx="10"/>
          </p:nvPr>
        </p:nvSpPr>
        <p:spPr/>
        <p:txBody>
          <a:bodyPr/>
          <a:lstStyle/>
          <a:p>
            <a:fld id="{5FCA6C07-95D6-49EF-9D9C-5131BB62CBDC}" type="datetimeFigureOut">
              <a:rPr lang="en-GB" smtClean="0"/>
              <a:t>17/01/2023</a:t>
            </a:fld>
            <a:endParaRPr lang="en-GB" dirty="0"/>
          </a:p>
        </p:txBody>
      </p:sp>
      <p:sp>
        <p:nvSpPr>
          <p:cNvPr id="5" name="Footer Placeholder 4">
            <a:extLst>
              <a:ext uri="{FF2B5EF4-FFF2-40B4-BE49-F238E27FC236}">
                <a16:creationId xmlns:a16="http://schemas.microsoft.com/office/drawing/2014/main" id="{EEB30B11-367A-43E9-AB21-5B9A96EA6A0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8D856DD-9405-41FC-84EF-8F2D5C511361}"/>
              </a:ext>
            </a:extLst>
          </p:cNvPr>
          <p:cNvSpPr>
            <a:spLocks noGrp="1"/>
          </p:cNvSpPr>
          <p:nvPr>
            <p:ph type="sldNum" sz="quarter" idx="12"/>
          </p:nvPr>
        </p:nvSpPr>
        <p:spPr/>
        <p:txBody>
          <a:bodyPr/>
          <a:lstStyle/>
          <a:p>
            <a:fld id="{CCB1F5BC-195D-493E-A35E-9420931CAAFD}" type="slidenum">
              <a:rPr lang="en-GB" smtClean="0"/>
              <a:t>‹#›</a:t>
            </a:fld>
            <a:endParaRPr lang="en-GB" dirty="0"/>
          </a:p>
        </p:txBody>
      </p:sp>
    </p:spTree>
    <p:extLst>
      <p:ext uri="{BB962C8B-B14F-4D97-AF65-F5344CB8AC3E}">
        <p14:creationId xmlns:p14="http://schemas.microsoft.com/office/powerpoint/2010/main" val="2720652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9990D-7707-4323-AB4B-6EC2CFD06EB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9F6D1D6-B5FE-49E7-B818-890FCBC026B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B5D8662-4894-4D77-AA90-E422894F3C0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9E85B96-6F2F-444E-AD7F-88040745B292}"/>
              </a:ext>
            </a:extLst>
          </p:cNvPr>
          <p:cNvSpPr>
            <a:spLocks noGrp="1"/>
          </p:cNvSpPr>
          <p:nvPr>
            <p:ph type="dt" sz="half" idx="10"/>
          </p:nvPr>
        </p:nvSpPr>
        <p:spPr/>
        <p:txBody>
          <a:bodyPr/>
          <a:lstStyle/>
          <a:p>
            <a:fld id="{5FCA6C07-95D6-49EF-9D9C-5131BB62CBDC}" type="datetimeFigureOut">
              <a:rPr lang="en-GB" smtClean="0"/>
              <a:t>17/01/2023</a:t>
            </a:fld>
            <a:endParaRPr lang="en-GB" dirty="0"/>
          </a:p>
        </p:txBody>
      </p:sp>
      <p:sp>
        <p:nvSpPr>
          <p:cNvPr id="6" name="Footer Placeholder 5">
            <a:extLst>
              <a:ext uri="{FF2B5EF4-FFF2-40B4-BE49-F238E27FC236}">
                <a16:creationId xmlns:a16="http://schemas.microsoft.com/office/drawing/2014/main" id="{87E4E223-02AF-4AAA-A485-DEBC44D0472D}"/>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086F2138-0AB3-4B44-9C66-34609C85251F}"/>
              </a:ext>
            </a:extLst>
          </p:cNvPr>
          <p:cNvSpPr>
            <a:spLocks noGrp="1"/>
          </p:cNvSpPr>
          <p:nvPr>
            <p:ph type="sldNum" sz="quarter" idx="12"/>
          </p:nvPr>
        </p:nvSpPr>
        <p:spPr/>
        <p:txBody>
          <a:bodyPr/>
          <a:lstStyle/>
          <a:p>
            <a:fld id="{CCB1F5BC-195D-493E-A35E-9420931CAAFD}" type="slidenum">
              <a:rPr lang="en-GB" smtClean="0"/>
              <a:t>‹#›</a:t>
            </a:fld>
            <a:endParaRPr lang="en-GB" dirty="0"/>
          </a:p>
        </p:txBody>
      </p:sp>
    </p:spTree>
    <p:extLst>
      <p:ext uri="{BB962C8B-B14F-4D97-AF65-F5344CB8AC3E}">
        <p14:creationId xmlns:p14="http://schemas.microsoft.com/office/powerpoint/2010/main" val="2235365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1BBC7-A58F-4B4F-8BA0-7813C9E2056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20B30B4-4478-4E6C-AD5D-6FA59824F9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8A24A4-7FFE-4AE9-8472-516C177DD3E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B306A28-09CF-415F-8D7F-B65EC4AC16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DE9237E-B8F1-4488-8960-0664A19397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BAC0006-78AF-4AFD-A8A7-73B81BFD7B08}"/>
              </a:ext>
            </a:extLst>
          </p:cNvPr>
          <p:cNvSpPr>
            <a:spLocks noGrp="1"/>
          </p:cNvSpPr>
          <p:nvPr>
            <p:ph type="dt" sz="half" idx="10"/>
          </p:nvPr>
        </p:nvSpPr>
        <p:spPr/>
        <p:txBody>
          <a:bodyPr/>
          <a:lstStyle/>
          <a:p>
            <a:fld id="{5FCA6C07-95D6-49EF-9D9C-5131BB62CBDC}" type="datetimeFigureOut">
              <a:rPr lang="en-GB" smtClean="0"/>
              <a:t>17/01/2023</a:t>
            </a:fld>
            <a:endParaRPr lang="en-GB" dirty="0"/>
          </a:p>
        </p:txBody>
      </p:sp>
      <p:sp>
        <p:nvSpPr>
          <p:cNvPr id="8" name="Footer Placeholder 7">
            <a:extLst>
              <a:ext uri="{FF2B5EF4-FFF2-40B4-BE49-F238E27FC236}">
                <a16:creationId xmlns:a16="http://schemas.microsoft.com/office/drawing/2014/main" id="{37FAB08F-5EBA-4BB8-9296-2F6CB8D96B61}"/>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F2D89EB8-8AEC-45C6-A889-6C2EFFA26A8F}"/>
              </a:ext>
            </a:extLst>
          </p:cNvPr>
          <p:cNvSpPr>
            <a:spLocks noGrp="1"/>
          </p:cNvSpPr>
          <p:nvPr>
            <p:ph type="sldNum" sz="quarter" idx="12"/>
          </p:nvPr>
        </p:nvSpPr>
        <p:spPr/>
        <p:txBody>
          <a:bodyPr/>
          <a:lstStyle/>
          <a:p>
            <a:fld id="{CCB1F5BC-195D-493E-A35E-9420931CAAFD}" type="slidenum">
              <a:rPr lang="en-GB" smtClean="0"/>
              <a:t>‹#›</a:t>
            </a:fld>
            <a:endParaRPr lang="en-GB" dirty="0"/>
          </a:p>
        </p:txBody>
      </p:sp>
    </p:spTree>
    <p:extLst>
      <p:ext uri="{BB962C8B-B14F-4D97-AF65-F5344CB8AC3E}">
        <p14:creationId xmlns:p14="http://schemas.microsoft.com/office/powerpoint/2010/main" val="1780052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55048-3145-40BC-B5A1-1BB7F905F14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4134DB4-5405-40E6-B227-040F982440FB}"/>
              </a:ext>
            </a:extLst>
          </p:cNvPr>
          <p:cNvSpPr>
            <a:spLocks noGrp="1"/>
          </p:cNvSpPr>
          <p:nvPr>
            <p:ph type="dt" sz="half" idx="10"/>
          </p:nvPr>
        </p:nvSpPr>
        <p:spPr/>
        <p:txBody>
          <a:bodyPr/>
          <a:lstStyle/>
          <a:p>
            <a:fld id="{5FCA6C07-95D6-49EF-9D9C-5131BB62CBDC}" type="datetimeFigureOut">
              <a:rPr lang="en-GB" smtClean="0"/>
              <a:t>17/01/2023</a:t>
            </a:fld>
            <a:endParaRPr lang="en-GB" dirty="0"/>
          </a:p>
        </p:txBody>
      </p:sp>
      <p:sp>
        <p:nvSpPr>
          <p:cNvPr id="4" name="Footer Placeholder 3">
            <a:extLst>
              <a:ext uri="{FF2B5EF4-FFF2-40B4-BE49-F238E27FC236}">
                <a16:creationId xmlns:a16="http://schemas.microsoft.com/office/drawing/2014/main" id="{8229C7C1-D8B7-40D8-B747-951BBDAB6673}"/>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42CFCD5-586D-4908-A5F1-1B7379BE6C68}"/>
              </a:ext>
            </a:extLst>
          </p:cNvPr>
          <p:cNvSpPr>
            <a:spLocks noGrp="1"/>
          </p:cNvSpPr>
          <p:nvPr>
            <p:ph type="sldNum" sz="quarter" idx="12"/>
          </p:nvPr>
        </p:nvSpPr>
        <p:spPr/>
        <p:txBody>
          <a:bodyPr/>
          <a:lstStyle/>
          <a:p>
            <a:fld id="{CCB1F5BC-195D-493E-A35E-9420931CAAFD}" type="slidenum">
              <a:rPr lang="en-GB" smtClean="0"/>
              <a:t>‹#›</a:t>
            </a:fld>
            <a:endParaRPr lang="en-GB" dirty="0"/>
          </a:p>
        </p:txBody>
      </p:sp>
    </p:spTree>
    <p:extLst>
      <p:ext uri="{BB962C8B-B14F-4D97-AF65-F5344CB8AC3E}">
        <p14:creationId xmlns:p14="http://schemas.microsoft.com/office/powerpoint/2010/main" val="1758753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2B95A4-FE56-4173-986C-077712ECC910}"/>
              </a:ext>
            </a:extLst>
          </p:cNvPr>
          <p:cNvSpPr>
            <a:spLocks noGrp="1"/>
          </p:cNvSpPr>
          <p:nvPr>
            <p:ph type="dt" sz="half" idx="10"/>
          </p:nvPr>
        </p:nvSpPr>
        <p:spPr/>
        <p:txBody>
          <a:bodyPr/>
          <a:lstStyle/>
          <a:p>
            <a:fld id="{5FCA6C07-95D6-49EF-9D9C-5131BB62CBDC}" type="datetimeFigureOut">
              <a:rPr lang="en-GB" smtClean="0"/>
              <a:t>17/01/2023</a:t>
            </a:fld>
            <a:endParaRPr lang="en-GB" dirty="0"/>
          </a:p>
        </p:txBody>
      </p:sp>
      <p:sp>
        <p:nvSpPr>
          <p:cNvPr id="3" name="Footer Placeholder 2">
            <a:extLst>
              <a:ext uri="{FF2B5EF4-FFF2-40B4-BE49-F238E27FC236}">
                <a16:creationId xmlns:a16="http://schemas.microsoft.com/office/drawing/2014/main" id="{E733F41F-494F-4A1A-BE36-0541E87533BE}"/>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42098D0C-C7FD-4425-B9DF-618DC0A567DB}"/>
              </a:ext>
            </a:extLst>
          </p:cNvPr>
          <p:cNvSpPr>
            <a:spLocks noGrp="1"/>
          </p:cNvSpPr>
          <p:nvPr>
            <p:ph type="sldNum" sz="quarter" idx="12"/>
          </p:nvPr>
        </p:nvSpPr>
        <p:spPr/>
        <p:txBody>
          <a:bodyPr/>
          <a:lstStyle/>
          <a:p>
            <a:fld id="{CCB1F5BC-195D-493E-A35E-9420931CAAFD}" type="slidenum">
              <a:rPr lang="en-GB" smtClean="0"/>
              <a:t>‹#›</a:t>
            </a:fld>
            <a:endParaRPr lang="en-GB" dirty="0"/>
          </a:p>
        </p:txBody>
      </p:sp>
    </p:spTree>
    <p:extLst>
      <p:ext uri="{BB962C8B-B14F-4D97-AF65-F5344CB8AC3E}">
        <p14:creationId xmlns:p14="http://schemas.microsoft.com/office/powerpoint/2010/main" val="2634949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90F28-EEB3-4A17-897F-D4724186E8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9157B0B-AC4A-4D67-B249-E191681876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5B115AC-3482-43BB-9750-C4E8FC3378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75F650-EED4-40CB-90F9-1636BBE84670}"/>
              </a:ext>
            </a:extLst>
          </p:cNvPr>
          <p:cNvSpPr>
            <a:spLocks noGrp="1"/>
          </p:cNvSpPr>
          <p:nvPr>
            <p:ph type="dt" sz="half" idx="10"/>
          </p:nvPr>
        </p:nvSpPr>
        <p:spPr/>
        <p:txBody>
          <a:bodyPr/>
          <a:lstStyle/>
          <a:p>
            <a:fld id="{5FCA6C07-95D6-49EF-9D9C-5131BB62CBDC}" type="datetimeFigureOut">
              <a:rPr lang="en-GB" smtClean="0"/>
              <a:t>17/01/2023</a:t>
            </a:fld>
            <a:endParaRPr lang="en-GB" dirty="0"/>
          </a:p>
        </p:txBody>
      </p:sp>
      <p:sp>
        <p:nvSpPr>
          <p:cNvPr id="6" name="Footer Placeholder 5">
            <a:extLst>
              <a:ext uri="{FF2B5EF4-FFF2-40B4-BE49-F238E27FC236}">
                <a16:creationId xmlns:a16="http://schemas.microsoft.com/office/drawing/2014/main" id="{2689D529-F7DC-4906-887F-651D8627977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06515A41-762D-4FC7-A25D-A07A9407C330}"/>
              </a:ext>
            </a:extLst>
          </p:cNvPr>
          <p:cNvSpPr>
            <a:spLocks noGrp="1"/>
          </p:cNvSpPr>
          <p:nvPr>
            <p:ph type="sldNum" sz="quarter" idx="12"/>
          </p:nvPr>
        </p:nvSpPr>
        <p:spPr/>
        <p:txBody>
          <a:bodyPr/>
          <a:lstStyle/>
          <a:p>
            <a:fld id="{CCB1F5BC-195D-493E-A35E-9420931CAAFD}" type="slidenum">
              <a:rPr lang="en-GB" smtClean="0"/>
              <a:t>‹#›</a:t>
            </a:fld>
            <a:endParaRPr lang="en-GB" dirty="0"/>
          </a:p>
        </p:txBody>
      </p:sp>
    </p:spTree>
    <p:extLst>
      <p:ext uri="{BB962C8B-B14F-4D97-AF65-F5344CB8AC3E}">
        <p14:creationId xmlns:p14="http://schemas.microsoft.com/office/powerpoint/2010/main" val="3153415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623B8-5A55-4E23-9259-BD0431A18B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791293F-DDA0-44D6-94BE-D5D2CA636A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CD624A8A-3CFD-4DC1-8759-C8679040A8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102688-617F-4F2A-8DB0-5877E328343D}"/>
              </a:ext>
            </a:extLst>
          </p:cNvPr>
          <p:cNvSpPr>
            <a:spLocks noGrp="1"/>
          </p:cNvSpPr>
          <p:nvPr>
            <p:ph type="dt" sz="half" idx="10"/>
          </p:nvPr>
        </p:nvSpPr>
        <p:spPr/>
        <p:txBody>
          <a:bodyPr/>
          <a:lstStyle/>
          <a:p>
            <a:fld id="{5FCA6C07-95D6-49EF-9D9C-5131BB62CBDC}" type="datetimeFigureOut">
              <a:rPr lang="en-GB" smtClean="0"/>
              <a:t>17/01/2023</a:t>
            </a:fld>
            <a:endParaRPr lang="en-GB" dirty="0"/>
          </a:p>
        </p:txBody>
      </p:sp>
      <p:sp>
        <p:nvSpPr>
          <p:cNvPr id="6" name="Footer Placeholder 5">
            <a:extLst>
              <a:ext uri="{FF2B5EF4-FFF2-40B4-BE49-F238E27FC236}">
                <a16:creationId xmlns:a16="http://schemas.microsoft.com/office/drawing/2014/main" id="{04B65480-45F9-4FAA-9386-01CA81A391E6}"/>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0637D42A-2D80-4DA3-A26D-FBBB96DE9083}"/>
              </a:ext>
            </a:extLst>
          </p:cNvPr>
          <p:cNvSpPr>
            <a:spLocks noGrp="1"/>
          </p:cNvSpPr>
          <p:nvPr>
            <p:ph type="sldNum" sz="quarter" idx="12"/>
          </p:nvPr>
        </p:nvSpPr>
        <p:spPr/>
        <p:txBody>
          <a:bodyPr/>
          <a:lstStyle/>
          <a:p>
            <a:fld id="{CCB1F5BC-195D-493E-A35E-9420931CAAFD}" type="slidenum">
              <a:rPr lang="en-GB" smtClean="0"/>
              <a:t>‹#›</a:t>
            </a:fld>
            <a:endParaRPr lang="en-GB" dirty="0"/>
          </a:p>
        </p:txBody>
      </p:sp>
    </p:spTree>
    <p:extLst>
      <p:ext uri="{BB962C8B-B14F-4D97-AF65-F5344CB8AC3E}">
        <p14:creationId xmlns:p14="http://schemas.microsoft.com/office/powerpoint/2010/main" val="1006336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624BBD-ECD6-417B-AE9F-F409C4EDEE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5947BDC-583B-4842-BBDF-3EDCC2734C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310286F-A5EA-45F1-AE7E-AD932F2087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CA6C07-95D6-49EF-9D9C-5131BB62CBDC}" type="datetimeFigureOut">
              <a:rPr lang="en-GB" smtClean="0"/>
              <a:t>17/01/2023</a:t>
            </a:fld>
            <a:endParaRPr lang="en-GB" dirty="0"/>
          </a:p>
        </p:txBody>
      </p:sp>
      <p:sp>
        <p:nvSpPr>
          <p:cNvPr id="5" name="Footer Placeholder 4">
            <a:extLst>
              <a:ext uri="{FF2B5EF4-FFF2-40B4-BE49-F238E27FC236}">
                <a16:creationId xmlns:a16="http://schemas.microsoft.com/office/drawing/2014/main" id="{039EED5E-58C6-4ECD-A766-B45F866B05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E944AEDD-6D12-4CD0-AD26-BCAB889D2B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B1F5BC-195D-493E-A35E-9420931CAAFD}" type="slidenum">
              <a:rPr lang="en-GB" smtClean="0"/>
              <a:t>‹#›</a:t>
            </a:fld>
            <a:endParaRPr lang="en-GB" dirty="0"/>
          </a:p>
        </p:txBody>
      </p:sp>
    </p:spTree>
    <p:extLst>
      <p:ext uri="{BB962C8B-B14F-4D97-AF65-F5344CB8AC3E}">
        <p14:creationId xmlns:p14="http://schemas.microsoft.com/office/powerpoint/2010/main" val="35249980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16CA9DD-4F24-46F6-893B-485BBDCD6B15}"/>
              </a:ext>
            </a:extLst>
          </p:cNvPr>
          <p:cNvSpPr txBox="1"/>
          <p:nvPr/>
        </p:nvSpPr>
        <p:spPr>
          <a:xfrm>
            <a:off x="193040" y="162560"/>
            <a:ext cx="11856720" cy="1015663"/>
          </a:xfrm>
          <a:prstGeom prst="rect">
            <a:avLst/>
          </a:prstGeom>
          <a:noFill/>
        </p:spPr>
        <p:txBody>
          <a:bodyPr wrap="square" rtlCol="0">
            <a:spAutoFit/>
          </a:bodyPr>
          <a:lstStyle/>
          <a:p>
            <a:pPr algn="ctr"/>
            <a:r>
              <a:rPr lang="en-US" sz="6000" u="sng" dirty="0">
                <a:latin typeface="Century Schoolbook" panose="02040604050505020304" pitchFamily="18" charset="0"/>
              </a:rPr>
              <a:t>Kantian Deontological Ethics</a:t>
            </a:r>
            <a:endParaRPr lang="en-GB" sz="6000" u="sng" dirty="0">
              <a:latin typeface="Century Schoolbook" panose="02040604050505020304" pitchFamily="18" charset="0"/>
            </a:endParaRPr>
          </a:p>
        </p:txBody>
      </p:sp>
      <p:pic>
        <p:nvPicPr>
          <p:cNvPr id="7" name="Picture 6">
            <a:extLst>
              <a:ext uri="{FF2B5EF4-FFF2-40B4-BE49-F238E27FC236}">
                <a16:creationId xmlns:a16="http://schemas.microsoft.com/office/drawing/2014/main" id="{E981C0F9-909A-42AD-BD57-94E79D61A1E9}"/>
              </a:ext>
            </a:extLst>
          </p:cNvPr>
          <p:cNvPicPr>
            <a:picLocks noChangeAspect="1"/>
          </p:cNvPicPr>
          <p:nvPr/>
        </p:nvPicPr>
        <p:blipFill rotWithShape="1">
          <a:blip r:embed="rId2"/>
          <a:srcRect t="8725"/>
          <a:stretch/>
        </p:blipFill>
        <p:spPr>
          <a:xfrm>
            <a:off x="641985" y="1340783"/>
            <a:ext cx="10958830" cy="4833947"/>
          </a:xfrm>
          <a:prstGeom prst="rect">
            <a:avLst/>
          </a:prstGeom>
        </p:spPr>
      </p:pic>
    </p:spTree>
    <p:extLst>
      <p:ext uri="{BB962C8B-B14F-4D97-AF65-F5344CB8AC3E}">
        <p14:creationId xmlns:p14="http://schemas.microsoft.com/office/powerpoint/2010/main" val="5083489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55"/>
            <a:ext cx="12192001" cy="1325563"/>
          </a:xfrm>
        </p:spPr>
        <p:txBody>
          <a:bodyPr>
            <a:normAutofit/>
          </a:bodyPr>
          <a:lstStyle/>
          <a:p>
            <a:pPr algn="ctr"/>
            <a:r>
              <a:rPr lang="en-US" sz="3200" u="sng" dirty="0">
                <a:latin typeface="Century Schoolbook" panose="02040604050505020304" pitchFamily="18" charset="0"/>
              </a:rPr>
              <a:t>Objection 4: Kant ignores the importance of consequences</a:t>
            </a:r>
          </a:p>
        </p:txBody>
      </p:sp>
      <p:sp>
        <p:nvSpPr>
          <p:cNvPr id="3" name="Content Placeholder 2"/>
          <p:cNvSpPr>
            <a:spLocks noGrp="1"/>
          </p:cNvSpPr>
          <p:nvPr>
            <p:ph idx="1"/>
          </p:nvPr>
        </p:nvSpPr>
        <p:spPr>
          <a:xfrm>
            <a:off x="400051" y="1253331"/>
            <a:ext cx="11401424" cy="5385594"/>
          </a:xfrm>
        </p:spPr>
        <p:txBody>
          <a:bodyPr>
            <a:normAutofit fontScale="85000" lnSpcReduction="10000"/>
          </a:bodyPr>
          <a:lstStyle/>
          <a:p>
            <a:r>
              <a:rPr lang="en-US" dirty="0">
                <a:latin typeface="Century Schoolbook" panose="02040604050505020304" pitchFamily="18" charset="0"/>
              </a:rPr>
              <a:t>It seems strange to divorce morality from consequences. </a:t>
            </a:r>
            <a:r>
              <a:rPr lang="en-US" dirty="0" err="1">
                <a:latin typeface="Century Schoolbook" panose="02040604050505020304" pitchFamily="18" charset="0"/>
              </a:rPr>
              <a:t>Utilitarians</a:t>
            </a:r>
            <a:r>
              <a:rPr lang="en-US" dirty="0">
                <a:latin typeface="Century Schoolbook" panose="02040604050505020304" pitchFamily="18" charset="0"/>
              </a:rPr>
              <a:t> for example have a very different concept of ‘the good’.</a:t>
            </a:r>
          </a:p>
          <a:p>
            <a:pPr lvl="1"/>
            <a:r>
              <a:rPr lang="en-US" dirty="0">
                <a:latin typeface="Century Schoolbook" panose="02040604050505020304" pitchFamily="18" charset="0"/>
              </a:rPr>
              <a:t>If </a:t>
            </a:r>
            <a:r>
              <a:rPr lang="en-GB" dirty="0">
                <a:latin typeface="Century Schoolbook" panose="02040604050505020304" pitchFamily="18" charset="0"/>
              </a:rPr>
              <a:t>it is my duty not to murder, this must be because there is something bad about murder. Because murder is bad, we should try to ensure that there are as few murders as possible, even if this means murdering someone.</a:t>
            </a:r>
          </a:p>
          <a:p>
            <a:endParaRPr lang="en-GB" dirty="0">
              <a:latin typeface="Century Schoolbook" panose="02040604050505020304" pitchFamily="18" charset="0"/>
            </a:endParaRPr>
          </a:p>
          <a:p>
            <a:pPr lvl="2"/>
            <a:r>
              <a:rPr lang="en-GB" sz="2800" dirty="0">
                <a:latin typeface="Century Schoolbook" panose="02040604050505020304" pitchFamily="18" charset="0"/>
              </a:rPr>
              <a:t>Reply: a good will is not to be analysed as a will that wills good ends.</a:t>
            </a:r>
          </a:p>
          <a:p>
            <a:pPr lvl="3"/>
            <a:r>
              <a:rPr lang="en-GB" sz="2400" dirty="0">
                <a:latin typeface="Century Schoolbook" panose="02040604050505020304" pitchFamily="18" charset="0"/>
              </a:rPr>
              <a:t>Even happiness can sometimes be bad, e.g. getting happiness from hurting others</a:t>
            </a:r>
          </a:p>
          <a:p>
            <a:pPr lvl="1"/>
            <a:endParaRPr lang="en-GB" dirty="0">
              <a:latin typeface="Century Schoolbook" panose="02040604050505020304" pitchFamily="18" charset="0"/>
            </a:endParaRPr>
          </a:p>
          <a:p>
            <a:r>
              <a:rPr lang="en-US" dirty="0">
                <a:latin typeface="Century Schoolbook" panose="02040604050505020304" pitchFamily="18" charset="0"/>
              </a:rPr>
              <a:t>Utilitarianism understands all practical reasoning as means-end reasoning</a:t>
            </a:r>
          </a:p>
          <a:p>
            <a:pPr lvl="1"/>
            <a:r>
              <a:rPr lang="en-US" dirty="0">
                <a:latin typeface="Century Schoolbook" panose="02040604050505020304" pitchFamily="18" charset="0"/>
              </a:rPr>
              <a:t>It is right to do (means) what is good (end)</a:t>
            </a:r>
          </a:p>
          <a:p>
            <a:pPr lvl="1"/>
            <a:endParaRPr lang="en-US" dirty="0">
              <a:latin typeface="Century Schoolbook" panose="02040604050505020304" pitchFamily="18" charset="0"/>
            </a:endParaRPr>
          </a:p>
          <a:p>
            <a:r>
              <a:rPr lang="en-US" dirty="0">
                <a:latin typeface="Century Schoolbook" panose="02040604050505020304" pitchFamily="18" charset="0"/>
              </a:rPr>
              <a:t>But then how do we establish which ends are </a:t>
            </a:r>
            <a:r>
              <a:rPr lang="en-US" i="1" dirty="0">
                <a:latin typeface="Century Schoolbook" panose="02040604050505020304" pitchFamily="18" charset="0"/>
              </a:rPr>
              <a:t>obligatory</a:t>
            </a:r>
            <a:r>
              <a:rPr lang="en-US" dirty="0">
                <a:latin typeface="Century Schoolbook" panose="02040604050505020304" pitchFamily="18" charset="0"/>
              </a:rPr>
              <a:t>?</a:t>
            </a:r>
          </a:p>
          <a:p>
            <a:endParaRPr lang="en-US" dirty="0">
              <a:latin typeface="Century Schoolbook" panose="02040604050505020304" pitchFamily="18" charset="0"/>
            </a:endParaRPr>
          </a:p>
          <a:p>
            <a:pPr lvl="2"/>
            <a:r>
              <a:rPr lang="en-US" sz="2800" dirty="0">
                <a:latin typeface="Century Schoolbook" panose="02040604050505020304" pitchFamily="18" charset="0"/>
              </a:rPr>
              <a:t>Reply: Kant’s two tests (of contradiction in conception and in will) offer an alternative account of practical reasoning</a:t>
            </a:r>
          </a:p>
          <a:p>
            <a:pPr lvl="1"/>
            <a:endParaRPr lang="en-US"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55"/>
            <a:ext cx="12192001" cy="1325563"/>
          </a:xfrm>
        </p:spPr>
        <p:txBody>
          <a:bodyPr>
            <a:normAutofit/>
          </a:bodyPr>
          <a:lstStyle/>
          <a:p>
            <a:pPr algn="ctr"/>
            <a:r>
              <a:rPr lang="en-US" sz="3200" u="sng" dirty="0">
                <a:latin typeface="Century Schoolbook" panose="02040604050505020304" pitchFamily="18" charset="0"/>
              </a:rPr>
              <a:t>Objection 5: Kant ignores the value of certain motives</a:t>
            </a:r>
          </a:p>
        </p:txBody>
      </p:sp>
      <p:sp>
        <p:nvSpPr>
          <p:cNvPr id="3" name="Content Placeholder 2"/>
          <p:cNvSpPr>
            <a:spLocks noGrp="1"/>
          </p:cNvSpPr>
          <p:nvPr>
            <p:ph idx="1"/>
          </p:nvPr>
        </p:nvSpPr>
        <p:spPr>
          <a:xfrm>
            <a:off x="395288" y="1514475"/>
            <a:ext cx="11401424" cy="4448175"/>
          </a:xfrm>
        </p:spPr>
        <p:txBody>
          <a:bodyPr>
            <a:normAutofit fontScale="92500" lnSpcReduction="10000"/>
          </a:bodyPr>
          <a:lstStyle/>
          <a:p>
            <a:r>
              <a:rPr lang="en-US" sz="2600" dirty="0">
                <a:latin typeface="Century Schoolbook" panose="02040604050505020304" pitchFamily="18" charset="0"/>
              </a:rPr>
              <a:t>Kant’s insistence that the truly good act is the one which is done out of duty seems to miss something important about morality.</a:t>
            </a:r>
          </a:p>
          <a:p>
            <a:endParaRPr lang="en-US" sz="2600" dirty="0">
              <a:latin typeface="Century Schoolbook" panose="02040604050505020304" pitchFamily="18" charset="0"/>
            </a:endParaRPr>
          </a:p>
          <a:p>
            <a:r>
              <a:rPr lang="en-US" sz="2600" dirty="0">
                <a:latin typeface="Century Schoolbook" panose="02040604050505020304" pitchFamily="18" charset="0"/>
              </a:rPr>
              <a:t>Is it good to do something right because you want to?</a:t>
            </a:r>
          </a:p>
          <a:p>
            <a:pPr lvl="1"/>
            <a:r>
              <a:rPr lang="en-US" sz="2200" dirty="0">
                <a:latin typeface="Century Schoolbook" panose="02040604050505020304" pitchFamily="18" charset="0"/>
              </a:rPr>
              <a:t>E.g. what if you visit a friend in hospital because it is your </a:t>
            </a:r>
            <a:r>
              <a:rPr lang="en-US" sz="2200" i="1" dirty="0">
                <a:latin typeface="Century Schoolbook" panose="02040604050505020304" pitchFamily="18" charset="0"/>
              </a:rPr>
              <a:t>duty</a:t>
            </a:r>
            <a:r>
              <a:rPr lang="en-US" sz="2200" dirty="0">
                <a:latin typeface="Century Schoolbook" panose="02040604050505020304" pitchFamily="18" charset="0"/>
              </a:rPr>
              <a:t>?</a:t>
            </a:r>
          </a:p>
          <a:p>
            <a:pPr lvl="1"/>
            <a:endParaRPr lang="en-US" sz="2200" dirty="0">
              <a:latin typeface="Century Schoolbook" panose="02040604050505020304" pitchFamily="18" charset="0"/>
            </a:endParaRPr>
          </a:p>
          <a:p>
            <a:pPr lvl="2"/>
            <a:r>
              <a:rPr lang="en-US" sz="2800" dirty="0">
                <a:latin typeface="Century Schoolbook" panose="02040604050505020304" pitchFamily="18" charset="0"/>
              </a:rPr>
              <a:t>Reply: we may be motivated by personal feelings, but this should not </a:t>
            </a:r>
            <a:r>
              <a:rPr lang="en-US" sz="2800" i="1" dirty="0">
                <a:latin typeface="Century Schoolbook" panose="02040604050505020304" pitchFamily="18" charset="0"/>
              </a:rPr>
              <a:t>decide</a:t>
            </a:r>
            <a:r>
              <a:rPr lang="en-US" sz="2800" dirty="0">
                <a:latin typeface="Century Schoolbook" panose="02040604050505020304" pitchFamily="18" charset="0"/>
              </a:rPr>
              <a:t> what we do</a:t>
            </a:r>
          </a:p>
          <a:p>
            <a:endParaRPr lang="en-US" sz="2600" dirty="0">
              <a:latin typeface="Century Schoolbook" panose="02040604050505020304" pitchFamily="18" charset="0"/>
            </a:endParaRPr>
          </a:p>
          <a:p>
            <a:r>
              <a:rPr lang="en-US" sz="2600" dirty="0">
                <a:latin typeface="Century Schoolbook" panose="02040604050505020304" pitchFamily="18" charset="0"/>
              </a:rPr>
              <a:t>Objection continued: if we do something because we love someone </a:t>
            </a:r>
            <a:r>
              <a:rPr lang="en-US" sz="2600" i="1" dirty="0">
                <a:latin typeface="Century Schoolbook" panose="02040604050505020304" pitchFamily="18" charset="0"/>
              </a:rPr>
              <a:t>and</a:t>
            </a:r>
            <a:r>
              <a:rPr lang="en-US" sz="2600" dirty="0">
                <a:latin typeface="Century Schoolbook" panose="02040604050505020304" pitchFamily="18" charset="0"/>
              </a:rPr>
              <a:t> because it is our duty, is that ‘one thought too many’?</a:t>
            </a:r>
          </a:p>
          <a:p>
            <a:pPr lvl="1"/>
            <a:r>
              <a:rPr lang="en-US" sz="2200" dirty="0">
                <a:latin typeface="Century Schoolbook" panose="02040604050505020304" pitchFamily="18" charset="0"/>
              </a:rPr>
              <a:t>E.g. saving one’s wife because she is one’s wife and it is morally permissible to do so</a:t>
            </a:r>
          </a:p>
          <a:p>
            <a:pPr lvl="1"/>
            <a:endParaRPr lang="en-US" dirty="0">
              <a:latin typeface="Century Schoolbook" panose="02040604050505020304" pitchFamily="18" charset="0"/>
            </a:endParaRPr>
          </a:p>
        </p:txBody>
      </p:sp>
    </p:spTree>
    <p:extLst>
      <p:ext uri="{BB962C8B-B14F-4D97-AF65-F5344CB8AC3E}">
        <p14:creationId xmlns:p14="http://schemas.microsoft.com/office/powerpoint/2010/main" val="3046721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19162"/>
          </a:xfrm>
        </p:spPr>
        <p:txBody>
          <a:bodyPr/>
          <a:lstStyle/>
          <a:p>
            <a:pPr algn="ctr"/>
            <a:r>
              <a:rPr lang="en-US" u="sng" dirty="0">
                <a:latin typeface="Century Schoolbook" panose="02040604050505020304" pitchFamily="18" charset="0"/>
              </a:rPr>
              <a:t>Kant on Lying</a:t>
            </a:r>
          </a:p>
        </p:txBody>
      </p:sp>
      <p:sp>
        <p:nvSpPr>
          <p:cNvPr id="3" name="Content Placeholder 2"/>
          <p:cNvSpPr>
            <a:spLocks noGrp="1"/>
          </p:cNvSpPr>
          <p:nvPr>
            <p:ph idx="1"/>
          </p:nvPr>
        </p:nvSpPr>
        <p:spPr>
          <a:xfrm>
            <a:off x="333374" y="1130299"/>
            <a:ext cx="11458575" cy="5356225"/>
          </a:xfrm>
        </p:spPr>
        <p:txBody>
          <a:bodyPr>
            <a:normAutofit fontScale="70000" lnSpcReduction="20000"/>
          </a:bodyPr>
          <a:lstStyle/>
          <a:p>
            <a:r>
              <a:rPr lang="en-US" dirty="0">
                <a:latin typeface="Century Schoolbook" panose="02040604050505020304" pitchFamily="18" charset="0"/>
              </a:rPr>
              <a:t>First formulation: </a:t>
            </a:r>
            <a:r>
              <a:rPr lang="en-US" i="1" dirty="0">
                <a:latin typeface="Century Schoolbook" panose="02040604050505020304" pitchFamily="18" charset="0"/>
              </a:rPr>
              <a:t>‘Act only on that maxim through which you can at the same time will that it should become a universal law’</a:t>
            </a:r>
            <a:r>
              <a:rPr lang="en-GB" i="1" dirty="0">
                <a:latin typeface="Century Schoolbook" panose="02040604050505020304" pitchFamily="18" charset="0"/>
              </a:rPr>
              <a:t> </a:t>
            </a:r>
          </a:p>
          <a:p>
            <a:endParaRPr lang="en-GB" dirty="0">
              <a:latin typeface="Century Schoolbook" panose="02040604050505020304" pitchFamily="18" charset="0"/>
            </a:endParaRPr>
          </a:p>
          <a:p>
            <a:r>
              <a:rPr lang="en-US" dirty="0">
                <a:latin typeface="Century Schoolbook" panose="02040604050505020304" pitchFamily="18" charset="0"/>
              </a:rPr>
              <a:t>Lying violates the Categorical Imperative:</a:t>
            </a:r>
          </a:p>
          <a:p>
            <a:pPr lvl="1"/>
            <a:r>
              <a:rPr lang="en-US" dirty="0">
                <a:latin typeface="Century Schoolbook" panose="02040604050505020304" pitchFamily="18" charset="0"/>
              </a:rPr>
              <a:t>Deceiving another requires that they believe us, which requires that deceiving is not universal</a:t>
            </a:r>
          </a:p>
          <a:p>
            <a:pPr lvl="1"/>
            <a:endParaRPr lang="en-US" dirty="0">
              <a:latin typeface="Century Schoolbook" panose="02040604050505020304" pitchFamily="18" charset="0"/>
            </a:endParaRPr>
          </a:p>
          <a:p>
            <a:r>
              <a:rPr lang="en-US" dirty="0">
                <a:latin typeface="Century Schoolbook" panose="02040604050505020304" pitchFamily="18" charset="0"/>
              </a:rPr>
              <a:t>Kant argues that lying is always wrong</a:t>
            </a:r>
          </a:p>
          <a:p>
            <a:pPr lvl="1"/>
            <a:r>
              <a:rPr lang="en-US" dirty="0">
                <a:latin typeface="Century Schoolbook" panose="02040604050505020304" pitchFamily="18" charset="0"/>
              </a:rPr>
              <a:t>The axe murderer</a:t>
            </a:r>
          </a:p>
          <a:p>
            <a:pPr lvl="1"/>
            <a:endParaRPr lang="en-US" dirty="0">
              <a:latin typeface="Century Schoolbook" panose="02040604050505020304" pitchFamily="18" charset="0"/>
            </a:endParaRPr>
          </a:p>
          <a:p>
            <a:r>
              <a:rPr lang="en-US" dirty="0">
                <a:latin typeface="Century Schoolbook" panose="02040604050505020304" pitchFamily="18" charset="0"/>
              </a:rPr>
              <a:t>But one’s maxim might be more specific, and so pass the Categorical Imperative, e.g. ‘lie to save a life’</a:t>
            </a:r>
          </a:p>
          <a:p>
            <a:pPr lvl="1"/>
            <a:r>
              <a:rPr lang="en-US" dirty="0">
                <a:latin typeface="Century Schoolbook" panose="02040604050505020304" pitchFamily="18" charset="0"/>
              </a:rPr>
              <a:t>But could we still deceive the axe murderer if this was universal?</a:t>
            </a:r>
          </a:p>
          <a:p>
            <a:pPr lvl="1"/>
            <a:endParaRPr lang="en-US" dirty="0">
              <a:latin typeface="Century Schoolbook" panose="02040604050505020304" pitchFamily="18" charset="0"/>
            </a:endParaRPr>
          </a:p>
          <a:p>
            <a:r>
              <a:rPr lang="en-US" dirty="0">
                <a:latin typeface="Century Schoolbook" panose="02040604050505020304" pitchFamily="18" charset="0"/>
              </a:rPr>
              <a:t>Second Formulation: ‘</a:t>
            </a:r>
            <a:r>
              <a:rPr lang="en-US" i="1" dirty="0">
                <a:latin typeface="Century Schoolbook" panose="02040604050505020304" pitchFamily="18" charset="0"/>
              </a:rPr>
              <a:t>Act in such a way that you always treat humanity, whether in your own person or in the person of any other, never simply as a means, but always at the same time as an end’</a:t>
            </a:r>
            <a:r>
              <a:rPr lang="en-GB" i="1" dirty="0">
                <a:latin typeface="Century Schoolbook" panose="02040604050505020304" pitchFamily="18" charset="0"/>
              </a:rPr>
              <a:t> </a:t>
            </a:r>
          </a:p>
          <a:p>
            <a:endParaRPr lang="en-GB" dirty="0">
              <a:latin typeface="Century Schoolbook" panose="02040604050505020304" pitchFamily="18" charset="0"/>
            </a:endParaRPr>
          </a:p>
          <a:p>
            <a:r>
              <a:rPr lang="en-US" dirty="0">
                <a:latin typeface="Century Schoolbook" panose="02040604050505020304" pitchFamily="18" charset="0"/>
              </a:rPr>
              <a:t>Lying violates the formula of humanity</a:t>
            </a:r>
          </a:p>
          <a:p>
            <a:pPr lvl="1"/>
            <a:r>
              <a:rPr lang="en-US" dirty="0">
                <a:latin typeface="Century Schoolbook" panose="02040604050505020304" pitchFamily="18" charset="0"/>
              </a:rPr>
              <a:t>The deceived person can’t freely choose whether to adopt our end</a:t>
            </a:r>
          </a:p>
          <a:p>
            <a:pPr lvl="1"/>
            <a:endParaRPr lang="en-US"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0" y="-209550"/>
            <a:ext cx="12192000" cy="1325563"/>
          </a:xfrm>
        </p:spPr>
        <p:txBody>
          <a:bodyPr/>
          <a:lstStyle/>
          <a:p>
            <a:pPr algn="ctr"/>
            <a:r>
              <a:rPr lang="en-US" u="sng" dirty="0">
                <a:latin typeface="Century Schoolbook" panose="02040604050505020304" pitchFamily="18" charset="0"/>
              </a:rPr>
              <a:t>Kant: starting points</a:t>
            </a:r>
          </a:p>
        </p:txBody>
      </p:sp>
      <p:sp>
        <p:nvSpPr>
          <p:cNvPr id="3" name="Content Placeholder 2"/>
          <p:cNvSpPr>
            <a:spLocks noGrp="1"/>
          </p:cNvSpPr>
          <p:nvPr>
            <p:ph idx="1"/>
          </p:nvPr>
        </p:nvSpPr>
        <p:spPr>
          <a:xfrm>
            <a:off x="276225" y="986631"/>
            <a:ext cx="11658600" cy="5595144"/>
          </a:xfrm>
        </p:spPr>
        <p:txBody>
          <a:bodyPr>
            <a:normAutofit lnSpcReduction="10000"/>
          </a:bodyPr>
          <a:lstStyle/>
          <a:p>
            <a:pPr marL="285750" indent="-285750"/>
            <a:r>
              <a:rPr lang="en-US" dirty="0">
                <a:latin typeface="Century Schoolbook" panose="02040604050505020304" pitchFamily="18" charset="0"/>
              </a:rPr>
              <a:t>Bentham/utilitarianism: </a:t>
            </a:r>
            <a:r>
              <a:rPr lang="en-US" i="1" dirty="0">
                <a:latin typeface="Century Schoolbook" panose="02040604050505020304" pitchFamily="18" charset="0"/>
              </a:rPr>
              <a:t>“Nature has placed mankind under the governance of two sovereign masters, </a:t>
            </a:r>
            <a:r>
              <a:rPr lang="en-US" b="1" i="1" dirty="0">
                <a:latin typeface="Century Schoolbook" panose="02040604050505020304" pitchFamily="18" charset="0"/>
              </a:rPr>
              <a:t>pain and pleasure</a:t>
            </a:r>
            <a:r>
              <a:rPr lang="en-US" i="1" dirty="0">
                <a:latin typeface="Century Schoolbook" panose="02040604050505020304" pitchFamily="18" charset="0"/>
              </a:rPr>
              <a:t>. It is for them alone to point out what we ought to do, as well as to determine what we shall do.”</a:t>
            </a:r>
          </a:p>
          <a:p>
            <a:pPr lvl="1"/>
            <a:endParaRPr lang="en-GB" dirty="0">
              <a:latin typeface="Century Schoolbook" panose="02040604050505020304" pitchFamily="18" charset="0"/>
            </a:endParaRPr>
          </a:p>
          <a:p>
            <a:r>
              <a:rPr lang="en-GB" dirty="0">
                <a:latin typeface="Century Schoolbook" panose="02040604050505020304" pitchFamily="18" charset="0"/>
              </a:rPr>
              <a:t>Kant believes that this is only half right – as humans, we have the capacity to be autonomous (free) from these masters because we have the capacity for reason (the capacity to choose).</a:t>
            </a:r>
          </a:p>
          <a:p>
            <a:endParaRPr lang="en-GB" dirty="0">
              <a:latin typeface="Century Schoolbook" panose="02040604050505020304" pitchFamily="18" charset="0"/>
            </a:endParaRPr>
          </a:p>
          <a:p>
            <a:r>
              <a:rPr lang="en-GB" dirty="0">
                <a:latin typeface="Century Schoolbook" panose="02040604050505020304" pitchFamily="18" charset="0"/>
              </a:rPr>
              <a:t>This is why animals and young children do not have moral responsibilities – they do not have the capacity for reason.</a:t>
            </a:r>
          </a:p>
          <a:p>
            <a:endParaRPr lang="en-GB" dirty="0">
              <a:latin typeface="Century Schoolbook" panose="02040604050505020304" pitchFamily="18" charset="0"/>
            </a:endParaRPr>
          </a:p>
          <a:p>
            <a:r>
              <a:rPr lang="en-GB" dirty="0">
                <a:latin typeface="Century Schoolbook" panose="02040604050505020304" pitchFamily="18" charset="0"/>
              </a:rPr>
              <a:t>Reason therefore, is what makes us free. We can </a:t>
            </a:r>
            <a:r>
              <a:rPr lang="en-GB" b="1" i="1" dirty="0">
                <a:latin typeface="Century Schoolbook" panose="02040604050505020304" pitchFamily="18" charset="0"/>
              </a:rPr>
              <a:t>choose</a:t>
            </a:r>
            <a:r>
              <a:rPr lang="en-GB" dirty="0">
                <a:latin typeface="Century Schoolbook" panose="02040604050505020304" pitchFamily="18" charset="0"/>
              </a:rPr>
              <a:t> and act according to a law we give ourselves, NOT a law that governs us.</a:t>
            </a:r>
          </a:p>
          <a:p>
            <a:endParaRPr lang="en-US" dirty="0">
              <a:latin typeface="Century Schoolbook" panose="02040604050505020304" pitchFamily="18" charset="0"/>
            </a:endParaRPr>
          </a:p>
          <a:p>
            <a:endParaRPr lang="en-GB" dirty="0">
              <a:latin typeface="Century Schoolbook" panose="02040604050505020304" pitchFamily="18" charset="0"/>
            </a:endParaRPr>
          </a:p>
          <a:p>
            <a:endParaRPr lang="en-GB"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0" y="-209550"/>
            <a:ext cx="12192000" cy="1325563"/>
          </a:xfrm>
        </p:spPr>
        <p:txBody>
          <a:bodyPr/>
          <a:lstStyle/>
          <a:p>
            <a:pPr algn="ctr"/>
            <a:r>
              <a:rPr lang="en-US" u="sng" dirty="0">
                <a:latin typeface="Century Schoolbook" panose="02040604050505020304" pitchFamily="18" charset="0"/>
              </a:rPr>
              <a:t>Kant: starting points</a:t>
            </a:r>
          </a:p>
        </p:txBody>
      </p:sp>
      <p:sp>
        <p:nvSpPr>
          <p:cNvPr id="3" name="Content Placeholder 2"/>
          <p:cNvSpPr>
            <a:spLocks noGrp="1"/>
          </p:cNvSpPr>
          <p:nvPr>
            <p:ph idx="1"/>
          </p:nvPr>
        </p:nvSpPr>
        <p:spPr>
          <a:xfrm>
            <a:off x="276225" y="986631"/>
            <a:ext cx="11658600" cy="5595144"/>
          </a:xfrm>
        </p:spPr>
        <p:txBody>
          <a:bodyPr>
            <a:normAutofit fontScale="62500" lnSpcReduction="20000"/>
          </a:bodyPr>
          <a:lstStyle/>
          <a:p>
            <a:pPr marL="285750" indent="-285750"/>
            <a:r>
              <a:rPr lang="en-US" dirty="0">
                <a:latin typeface="Century Schoolbook" panose="02040604050505020304" pitchFamily="18" charset="0"/>
              </a:rPr>
              <a:t>Deontology: Morality is a matter of duty. </a:t>
            </a:r>
            <a:r>
              <a:rPr lang="en-GB" dirty="0">
                <a:latin typeface="Century Schoolbook" panose="02040604050505020304" pitchFamily="18" charset="0"/>
              </a:rPr>
              <a:t>Whether something is right or wrong doesn’t depend on its consequences. Actions are right or wrong in themselves.</a:t>
            </a:r>
            <a:endParaRPr lang="en-US" dirty="0">
              <a:latin typeface="Century Schoolbook" panose="02040604050505020304" pitchFamily="18" charset="0"/>
            </a:endParaRPr>
          </a:p>
          <a:p>
            <a:endParaRPr lang="en-US" dirty="0">
              <a:latin typeface="Century Schoolbook" panose="02040604050505020304" pitchFamily="18" charset="0"/>
            </a:endParaRPr>
          </a:p>
          <a:p>
            <a:r>
              <a:rPr lang="en-US" dirty="0">
                <a:latin typeface="Century Schoolbook" panose="02040604050505020304" pitchFamily="18" charset="0"/>
              </a:rPr>
              <a:t>Maxim = principle (rule) that guides decisions</a:t>
            </a:r>
          </a:p>
          <a:p>
            <a:endParaRPr lang="en-US" dirty="0">
              <a:latin typeface="Century Schoolbook" panose="02040604050505020304" pitchFamily="18" charset="0"/>
            </a:endParaRPr>
          </a:p>
          <a:p>
            <a:r>
              <a:rPr lang="en-US" dirty="0">
                <a:latin typeface="Century Schoolbook" panose="02040604050505020304" pitchFamily="18" charset="0"/>
              </a:rPr>
              <a:t>Morality = </a:t>
            </a:r>
            <a:r>
              <a:rPr lang="en-GB" dirty="0">
                <a:latin typeface="Century Schoolbook" panose="02040604050505020304" pitchFamily="18" charset="0"/>
              </a:rPr>
              <a:t>a set of principles that are the same for everyone and that apply to everyone</a:t>
            </a:r>
          </a:p>
          <a:p>
            <a:endParaRPr lang="en-GB" dirty="0">
              <a:latin typeface="Century Schoolbook" panose="02040604050505020304" pitchFamily="18" charset="0"/>
            </a:endParaRPr>
          </a:p>
          <a:p>
            <a:r>
              <a:rPr lang="en-GB" dirty="0">
                <a:latin typeface="Century Schoolbook" panose="02040604050505020304" pitchFamily="18" charset="0"/>
              </a:rPr>
              <a:t>The will: our ability to make choices and decisions. We can make choices on the basis of reasons, so our wills are rational.</a:t>
            </a:r>
          </a:p>
          <a:p>
            <a:endParaRPr lang="en-GB" dirty="0">
              <a:latin typeface="Century Schoolbook" panose="02040604050505020304" pitchFamily="18" charset="0"/>
            </a:endParaRPr>
          </a:p>
          <a:p>
            <a:r>
              <a:rPr lang="en-US" dirty="0">
                <a:latin typeface="Century Schoolbook" panose="02040604050505020304" pitchFamily="18" charset="0"/>
              </a:rPr>
              <a:t>Only the good will is morally good ‘without qualification’</a:t>
            </a:r>
          </a:p>
          <a:p>
            <a:pPr lvl="1"/>
            <a:r>
              <a:rPr lang="en-US" dirty="0">
                <a:latin typeface="Century Schoolbook" panose="02040604050505020304" pitchFamily="18" charset="0"/>
              </a:rPr>
              <a:t>Anything else (intelligence, power, happiness) can be bad or contribute to what is bad</a:t>
            </a:r>
          </a:p>
          <a:p>
            <a:endParaRPr lang="en-US" dirty="0">
              <a:latin typeface="Century Schoolbook" panose="02040604050505020304" pitchFamily="18" charset="0"/>
            </a:endParaRPr>
          </a:p>
          <a:p>
            <a:r>
              <a:rPr lang="en-US" dirty="0">
                <a:latin typeface="Century Schoolbook" panose="02040604050505020304" pitchFamily="18" charset="0"/>
              </a:rPr>
              <a:t>A good will is not good because it does good acts. </a:t>
            </a:r>
            <a:r>
              <a:rPr lang="en-GB" dirty="0">
                <a:latin typeface="Century Schoolbook" panose="02040604050505020304" pitchFamily="18" charset="0"/>
              </a:rPr>
              <a:t>To have a good will is to be motivated by duty</a:t>
            </a:r>
          </a:p>
          <a:p>
            <a:pPr lvl="1"/>
            <a:r>
              <a:rPr lang="en-GB" dirty="0">
                <a:latin typeface="Century Schoolbook" panose="02040604050505020304" pitchFamily="18" charset="0"/>
              </a:rPr>
              <a:t>To act in accordance with duty is not necessarily acting out of (motivated by) duty</a:t>
            </a:r>
          </a:p>
          <a:p>
            <a:pPr lvl="1"/>
            <a:endParaRPr lang="en-GB" dirty="0">
              <a:latin typeface="Century Schoolbook" panose="02040604050505020304" pitchFamily="18" charset="0"/>
            </a:endParaRPr>
          </a:p>
          <a:p>
            <a:r>
              <a:rPr lang="en-GB" b="1" dirty="0">
                <a:latin typeface="Century Schoolbook" panose="02040604050505020304" pitchFamily="18" charset="0"/>
              </a:rPr>
              <a:t>Reason </a:t>
            </a:r>
            <a:r>
              <a:rPr lang="en-GB" dirty="0">
                <a:latin typeface="Century Schoolbook" panose="02040604050505020304" pitchFamily="18" charset="0"/>
              </a:rPr>
              <a:t>determines what our duties are and gives us the means to discover them </a:t>
            </a:r>
          </a:p>
          <a:p>
            <a:pPr lvl="1"/>
            <a:r>
              <a:rPr lang="en-GB" dirty="0">
                <a:latin typeface="Century Schoolbook" panose="02040604050505020304" pitchFamily="18" charset="0"/>
              </a:rPr>
              <a:t>Morality applies to all rational beings</a:t>
            </a:r>
          </a:p>
          <a:p>
            <a:pPr lvl="1"/>
            <a:r>
              <a:rPr lang="en-GB" dirty="0">
                <a:latin typeface="Century Schoolbook" panose="02040604050505020304" pitchFamily="18" charset="0"/>
              </a:rPr>
              <a:t>Morality is universal and categorical - so is reason.</a:t>
            </a:r>
            <a:endParaRPr lang="en-US" dirty="0">
              <a:latin typeface="Century Schoolbook" panose="02040604050505020304" pitchFamily="18" charset="0"/>
            </a:endParaRPr>
          </a:p>
          <a:p>
            <a:pPr lvl="1"/>
            <a:endParaRPr lang="en-GB" dirty="0">
              <a:latin typeface="Century Schoolbook" panose="02040604050505020304" pitchFamily="18" charset="0"/>
            </a:endParaRPr>
          </a:p>
          <a:p>
            <a:endParaRPr lang="en-US" dirty="0">
              <a:latin typeface="Century Schoolbook" panose="02040604050505020304" pitchFamily="18" charset="0"/>
            </a:endParaRPr>
          </a:p>
          <a:p>
            <a:endParaRPr lang="en-GB" dirty="0">
              <a:latin typeface="Century Schoolbook" panose="02040604050505020304" pitchFamily="18" charset="0"/>
            </a:endParaRPr>
          </a:p>
          <a:p>
            <a:endParaRPr lang="en-GB" dirty="0">
              <a:latin typeface="Century Schoolbook" panose="02040604050505020304" pitchFamily="18" charset="0"/>
            </a:endParaRPr>
          </a:p>
        </p:txBody>
      </p:sp>
    </p:spTree>
    <p:extLst>
      <p:ext uri="{BB962C8B-B14F-4D97-AF65-F5344CB8AC3E}">
        <p14:creationId xmlns:p14="http://schemas.microsoft.com/office/powerpoint/2010/main" val="3255149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5" end="15"/>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0" y="0"/>
            <a:ext cx="12192000" cy="1325563"/>
          </a:xfrm>
        </p:spPr>
        <p:txBody>
          <a:bodyPr>
            <a:normAutofit/>
          </a:bodyPr>
          <a:lstStyle/>
          <a:p>
            <a:pPr algn="ctr"/>
            <a:r>
              <a:rPr lang="en-US" sz="4000" u="sng" dirty="0">
                <a:latin typeface="Century Schoolbook" panose="02040604050505020304" pitchFamily="18" charset="0"/>
              </a:rPr>
              <a:t>The Categorical Imperative: First Formulation</a:t>
            </a:r>
          </a:p>
        </p:txBody>
      </p:sp>
      <p:sp>
        <p:nvSpPr>
          <p:cNvPr id="3" name="Content Placeholder 2"/>
          <p:cNvSpPr>
            <a:spLocks noGrp="1"/>
          </p:cNvSpPr>
          <p:nvPr>
            <p:ph idx="1"/>
          </p:nvPr>
        </p:nvSpPr>
        <p:spPr>
          <a:xfrm>
            <a:off x="314325" y="1168399"/>
            <a:ext cx="11582400" cy="5546725"/>
          </a:xfrm>
        </p:spPr>
        <p:txBody>
          <a:bodyPr>
            <a:normAutofit fontScale="77500" lnSpcReduction="20000"/>
          </a:bodyPr>
          <a:lstStyle/>
          <a:p>
            <a:r>
              <a:rPr lang="en-US" dirty="0">
                <a:latin typeface="Century Schoolbook" panose="02040604050505020304" pitchFamily="18" charset="0"/>
              </a:rPr>
              <a:t>Duty = a principle (maxim) for everyone. So, to have a good will, I have to choose to act on maxims that everyone can act on. This is the ‘Categorical Imperative’:</a:t>
            </a:r>
          </a:p>
          <a:p>
            <a:pPr marL="0" indent="0">
              <a:buNone/>
            </a:pPr>
            <a:endParaRPr lang="en-US" sz="3600" i="1" dirty="0">
              <a:latin typeface="Century Schoolbook" panose="02040604050505020304" pitchFamily="18" charset="0"/>
            </a:endParaRPr>
          </a:p>
          <a:p>
            <a:pPr marL="0" indent="0" algn="ctr">
              <a:buNone/>
            </a:pPr>
            <a:r>
              <a:rPr lang="en-GB" sz="3600" i="1" dirty="0">
                <a:latin typeface="Century Schoolbook" panose="02040604050505020304" pitchFamily="18" charset="0"/>
              </a:rPr>
              <a:t>‘Act only on that maxim through which you can at the same time will that it should become a universal law’</a:t>
            </a:r>
          </a:p>
          <a:p>
            <a:pPr marL="0" indent="0" algn="ctr">
              <a:buNone/>
            </a:pPr>
            <a:endParaRPr lang="en-GB" sz="3600" i="1" dirty="0">
              <a:latin typeface="Century Schoolbook" panose="02040604050505020304" pitchFamily="18" charset="0"/>
            </a:endParaRPr>
          </a:p>
          <a:p>
            <a:r>
              <a:rPr lang="en-GB" dirty="0">
                <a:latin typeface="Century Schoolbook" panose="02040604050505020304" pitchFamily="18" charset="0"/>
              </a:rPr>
              <a:t>An imperative is just a command. </a:t>
            </a:r>
          </a:p>
          <a:p>
            <a:endParaRPr lang="en-GB" dirty="0">
              <a:latin typeface="Century Schoolbook" panose="02040604050505020304" pitchFamily="18" charset="0"/>
            </a:endParaRPr>
          </a:p>
          <a:p>
            <a:r>
              <a:rPr lang="en-GB" dirty="0">
                <a:latin typeface="Century Schoolbook" panose="02040604050505020304" pitchFamily="18" charset="0"/>
              </a:rPr>
              <a:t>A hypothetical imperative is a command that presupposes some further goal or desire.</a:t>
            </a:r>
          </a:p>
          <a:p>
            <a:pPr lvl="1"/>
            <a:r>
              <a:rPr lang="en-GB" dirty="0">
                <a:latin typeface="Century Schoolbook" panose="02040604050505020304" pitchFamily="18" charset="0"/>
              </a:rPr>
              <a:t>It specifies a means to an end.</a:t>
            </a:r>
          </a:p>
          <a:p>
            <a:pPr lvl="1"/>
            <a:r>
              <a:rPr lang="en-GB" dirty="0">
                <a:latin typeface="Century Schoolbook" panose="02040604050505020304" pitchFamily="18" charset="0"/>
              </a:rPr>
              <a:t>If you will the end, you must will the means.</a:t>
            </a:r>
          </a:p>
          <a:p>
            <a:pPr lvl="1"/>
            <a:r>
              <a:rPr lang="en-GB" dirty="0">
                <a:latin typeface="Century Schoolbook" panose="02040604050505020304" pitchFamily="18" charset="0"/>
              </a:rPr>
              <a:t>If you give up the end, then you needn’t take the means.</a:t>
            </a:r>
          </a:p>
          <a:p>
            <a:endParaRPr lang="en-GB" dirty="0">
              <a:latin typeface="Century Schoolbook" panose="02040604050505020304" pitchFamily="18" charset="0"/>
            </a:endParaRPr>
          </a:p>
          <a:p>
            <a:r>
              <a:rPr lang="en-GB" dirty="0">
                <a:latin typeface="Century Schoolbook" panose="02040604050505020304" pitchFamily="18" charset="0"/>
              </a:rPr>
              <a:t>A categorical imperative is not hypothetical.</a:t>
            </a:r>
          </a:p>
          <a:p>
            <a:pPr lvl="1"/>
            <a:r>
              <a:rPr lang="en-GB" dirty="0">
                <a:latin typeface="Century Schoolbook" panose="02040604050505020304" pitchFamily="18" charset="0"/>
              </a:rPr>
              <a:t>You can’t avoid moral duties, e.g. ‘But I don’t care about morality…’</a:t>
            </a:r>
          </a:p>
          <a:p>
            <a:pPr lvl="1"/>
            <a:r>
              <a:rPr lang="en-GB" dirty="0">
                <a:latin typeface="Century Schoolbook" panose="02040604050505020304" pitchFamily="18" charset="0"/>
              </a:rPr>
              <a:t>Moral duties are not a means to some further end.</a:t>
            </a:r>
            <a:endParaRPr lang="en-US" dirty="0">
              <a:latin typeface="Century Schoolbook" panose="02040604050505020304" pitchFamily="18" charset="0"/>
            </a:endParaRPr>
          </a:p>
          <a:p>
            <a:pPr marL="0" indent="0" algn="ctr">
              <a:buNone/>
            </a:pPr>
            <a:endParaRPr lang="en-GB" sz="3600" i="1" dirty="0">
              <a:latin typeface="Century Schoolbook" panose="02040604050505020304" pitchFamily="18" charset="0"/>
            </a:endParaRPr>
          </a:p>
          <a:p>
            <a:pPr marL="0" indent="0">
              <a:buNone/>
            </a:pPr>
            <a:endParaRPr lang="en-US"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0" y="-209550"/>
            <a:ext cx="12192000" cy="1325563"/>
          </a:xfrm>
        </p:spPr>
        <p:txBody>
          <a:bodyPr>
            <a:normAutofit/>
          </a:bodyPr>
          <a:lstStyle/>
          <a:p>
            <a:pPr algn="ctr"/>
            <a:r>
              <a:rPr lang="en-US" sz="3600" u="sng" dirty="0">
                <a:latin typeface="Century Schoolbook" panose="02040604050505020304" pitchFamily="18" charset="0"/>
              </a:rPr>
              <a:t>The Categorical Imperative: the two tests</a:t>
            </a:r>
          </a:p>
        </p:txBody>
      </p:sp>
      <p:sp>
        <p:nvSpPr>
          <p:cNvPr id="3" name="Content Placeholder 2"/>
          <p:cNvSpPr>
            <a:spLocks noGrp="1"/>
          </p:cNvSpPr>
          <p:nvPr>
            <p:ph idx="1"/>
          </p:nvPr>
        </p:nvSpPr>
        <p:spPr>
          <a:xfrm>
            <a:off x="314325" y="1168399"/>
            <a:ext cx="11582400" cy="5546725"/>
          </a:xfrm>
        </p:spPr>
        <p:txBody>
          <a:bodyPr>
            <a:normAutofit/>
          </a:bodyPr>
          <a:lstStyle/>
          <a:p>
            <a:pPr marL="0" indent="0" algn="ctr">
              <a:buNone/>
            </a:pPr>
            <a:endParaRPr lang="en-GB" sz="3600" i="1" dirty="0">
              <a:latin typeface="Century Schoolbook" panose="02040604050505020304" pitchFamily="18" charset="0"/>
            </a:endParaRPr>
          </a:p>
          <a:p>
            <a:pPr marL="0" indent="0">
              <a:buNone/>
            </a:pPr>
            <a:endParaRPr lang="en-US" dirty="0">
              <a:latin typeface="Century Schoolbook" panose="02040604050505020304" pitchFamily="18" charset="0"/>
            </a:endParaRPr>
          </a:p>
        </p:txBody>
      </p:sp>
      <p:sp>
        <p:nvSpPr>
          <p:cNvPr id="2" name="Rectangle 1">
            <a:extLst>
              <a:ext uri="{FF2B5EF4-FFF2-40B4-BE49-F238E27FC236}">
                <a16:creationId xmlns:a16="http://schemas.microsoft.com/office/drawing/2014/main" id="{BF553E38-42DC-4C7C-BF99-6518954F68DD}"/>
              </a:ext>
            </a:extLst>
          </p:cNvPr>
          <p:cNvSpPr/>
          <p:nvPr/>
        </p:nvSpPr>
        <p:spPr>
          <a:xfrm>
            <a:off x="314325" y="873124"/>
            <a:ext cx="11582400" cy="6801862"/>
          </a:xfrm>
          <a:prstGeom prst="rect">
            <a:avLst/>
          </a:prstGeom>
        </p:spPr>
        <p:txBody>
          <a:bodyPr wrap="square">
            <a:spAutoFit/>
          </a:bodyPr>
          <a:lstStyle/>
          <a:p>
            <a:r>
              <a:rPr lang="en-GB" sz="2000" b="1" u="sng" dirty="0">
                <a:latin typeface="Century Schoolbook" panose="02040604050505020304" pitchFamily="18" charset="0"/>
              </a:rPr>
              <a:t>1. </a:t>
            </a:r>
            <a:r>
              <a:rPr lang="en-GB" sz="2000" b="1" i="1" u="sng" dirty="0">
                <a:latin typeface="Century Schoolbook" panose="02040604050505020304" pitchFamily="18" charset="0"/>
              </a:rPr>
              <a:t>‘Contradiction in conception’: </a:t>
            </a:r>
          </a:p>
          <a:p>
            <a:r>
              <a:rPr lang="en-GB" sz="2000" dirty="0">
                <a:latin typeface="Century Schoolbook" panose="02040604050505020304" pitchFamily="18" charset="0"/>
              </a:rPr>
              <a:t>A maxim is wrong if the situation in which everyone acted on that maxim is somehow self-contradictory. </a:t>
            </a:r>
          </a:p>
          <a:p>
            <a:pPr marL="800100" lvl="1" indent="-342900">
              <a:buFont typeface="Arial" panose="020B0604020202020204" pitchFamily="34" charset="0"/>
              <a:buChar char="•"/>
            </a:pPr>
            <a:r>
              <a:rPr lang="en-GB" dirty="0">
                <a:latin typeface="Century Schoolbook" panose="02040604050505020304" pitchFamily="18" charset="0"/>
              </a:rPr>
              <a:t>E.g. stealing: If we could all just help ourselves to whatever we wanted, the idea of ‘owning’ things 	would disappear; but then no one would be able to steal.</a:t>
            </a:r>
          </a:p>
          <a:p>
            <a:pPr marL="800100" lvl="1" indent="-342900">
              <a:buFont typeface="Arial" panose="020B0604020202020204" pitchFamily="34" charset="0"/>
              <a:buChar char="•"/>
            </a:pPr>
            <a:endParaRPr lang="en-GB" sz="2000" dirty="0">
              <a:latin typeface="Century Schoolbook" panose="02040604050505020304" pitchFamily="18" charset="0"/>
            </a:endParaRPr>
          </a:p>
          <a:p>
            <a:r>
              <a:rPr lang="en-GB" sz="2000" b="1" u="sng" dirty="0">
                <a:latin typeface="Century Schoolbook" panose="02040604050505020304" pitchFamily="18" charset="0"/>
              </a:rPr>
              <a:t>2. </a:t>
            </a:r>
            <a:r>
              <a:rPr lang="en-GB" sz="2000" b="1" i="1" u="sng" dirty="0">
                <a:latin typeface="Century Schoolbook" panose="02040604050505020304" pitchFamily="18" charset="0"/>
              </a:rPr>
              <a:t>‘Contradiction in will’: </a:t>
            </a:r>
          </a:p>
          <a:p>
            <a:r>
              <a:rPr lang="en-GB" sz="2000" dirty="0">
                <a:latin typeface="Century Schoolbook" panose="02040604050505020304" pitchFamily="18" charset="0"/>
              </a:rPr>
              <a:t>It is logically possible to universalize the maxim, but we can’t </a:t>
            </a:r>
            <a:r>
              <a:rPr lang="en-GB" sz="2000" i="1" dirty="0">
                <a:latin typeface="Century Schoolbook" panose="02040604050505020304" pitchFamily="18" charset="0"/>
              </a:rPr>
              <a:t>will</a:t>
            </a:r>
            <a:r>
              <a:rPr lang="en-GB" sz="2000" dirty="0">
                <a:latin typeface="Century Schoolbook" panose="02040604050505020304" pitchFamily="18" charset="0"/>
              </a:rPr>
              <a:t> it</a:t>
            </a:r>
          </a:p>
          <a:p>
            <a:pPr marL="742950" lvl="1" indent="-285750">
              <a:buFont typeface="Arial" panose="020B0604020202020204" pitchFamily="34" charset="0"/>
              <a:buChar char="•"/>
            </a:pPr>
            <a:r>
              <a:rPr lang="en-GB" dirty="0">
                <a:latin typeface="Century Schoolbook" panose="02040604050505020304" pitchFamily="18" charset="0"/>
              </a:rPr>
              <a:t>A will, by definition, wills its ends (goals) </a:t>
            </a:r>
          </a:p>
          <a:p>
            <a:pPr marL="742950" lvl="1" indent="-285750">
              <a:buFont typeface="Arial" panose="020B0604020202020204" pitchFamily="34" charset="0"/>
              <a:buChar char="•"/>
            </a:pPr>
            <a:r>
              <a:rPr lang="en-GB" dirty="0">
                <a:latin typeface="Century Schoolbook" panose="02040604050505020304" pitchFamily="18" charset="0"/>
              </a:rPr>
              <a:t>To truly will the ends, one must will the necessary means. </a:t>
            </a:r>
          </a:p>
          <a:p>
            <a:pPr marL="742950" lvl="1" indent="-285750">
              <a:buFont typeface="Arial" panose="020B0604020202020204" pitchFamily="34" charset="0"/>
              <a:buChar char="•"/>
            </a:pPr>
            <a:r>
              <a:rPr lang="en-GB" dirty="0">
                <a:latin typeface="Century Schoolbook" panose="02040604050505020304" pitchFamily="18" charset="0"/>
              </a:rPr>
              <a:t>Therefore, we cannot rationally will a situation in which it would be impossible for us to achieve our ends. </a:t>
            </a:r>
          </a:p>
          <a:p>
            <a:pPr marL="742950" lvl="1" indent="-285750">
              <a:buFont typeface="Arial" panose="020B0604020202020204" pitchFamily="34" charset="0"/>
              <a:buChar char="•"/>
            </a:pPr>
            <a:r>
              <a:rPr lang="en-GB" dirty="0">
                <a:latin typeface="Century Schoolbook" panose="02040604050505020304" pitchFamily="18" charset="0"/>
              </a:rPr>
              <a:t>To do so is to cease to will the necessary means to one’s ends, which is effectively to cease to will any ends at all.</a:t>
            </a:r>
          </a:p>
          <a:p>
            <a:pPr marL="742950" lvl="1" indent="-285750">
              <a:buFont typeface="Arial" panose="020B0604020202020204" pitchFamily="34" charset="0"/>
              <a:buChar char="•"/>
            </a:pPr>
            <a:r>
              <a:rPr lang="en-GB" dirty="0">
                <a:latin typeface="Century Schoolbook" panose="02040604050505020304" pitchFamily="18" charset="0"/>
              </a:rPr>
              <a:t>This contradicts the very act of willing.</a:t>
            </a:r>
          </a:p>
          <a:p>
            <a:pPr marL="742950" lvl="1" indent="-285750">
              <a:buFont typeface="Arial" panose="020B0604020202020204" pitchFamily="34" charset="0"/>
              <a:buChar char="•"/>
            </a:pPr>
            <a:r>
              <a:rPr lang="en-GB" dirty="0">
                <a:latin typeface="Century Schoolbook" panose="02040604050505020304" pitchFamily="18" charset="0"/>
              </a:rPr>
              <a:t>E.g. we can’t will ‘not to help others in need’, because we might need help, and to will an end is to will the means.</a:t>
            </a:r>
          </a:p>
          <a:p>
            <a:pPr marL="1200150" lvl="2" indent="-285750">
              <a:buFont typeface="Arial" panose="020B0604020202020204" pitchFamily="34" charset="0"/>
              <a:buChar char="•"/>
            </a:pPr>
            <a:r>
              <a:rPr kumimoji="1" lang="en-GB" sz="1600" dirty="0">
                <a:latin typeface="Century Schoolbook" panose="02040604050505020304" pitchFamily="18" charset="0"/>
              </a:rPr>
              <a:t>That the world would be unpleasant if no one helped each other is irrelevant. Kant is not concerned with what we want, but with what we can will. Willing and wanting are different</a:t>
            </a:r>
            <a:r>
              <a:rPr kumimoji="1" lang="en-GB" sz="2000" dirty="0">
                <a:latin typeface="Century Schoolbook" panose="02040604050505020304" pitchFamily="18" charset="0"/>
              </a:rPr>
              <a:t>.</a:t>
            </a:r>
          </a:p>
          <a:p>
            <a:endParaRPr kumimoji="1" lang="en-GB" sz="2000" dirty="0">
              <a:latin typeface="Century Schoolbook" panose="02040604050505020304" pitchFamily="18" charset="0"/>
            </a:endParaRPr>
          </a:p>
          <a:p>
            <a:pPr marL="342900" indent="-342900">
              <a:buFont typeface="Arial" panose="020B0604020202020204" pitchFamily="34" charset="0"/>
              <a:buChar char="•"/>
            </a:pPr>
            <a:endParaRPr kumimoji="1" lang="en-US" sz="2000" dirty="0">
              <a:latin typeface="Century Schoolbook" panose="02040604050505020304" pitchFamily="18" charset="0"/>
            </a:endParaRPr>
          </a:p>
          <a:p>
            <a:pPr marL="342900" indent="-342900">
              <a:buFont typeface="Arial" panose="020B0604020202020204" pitchFamily="34" charset="0"/>
              <a:buChar char="•"/>
            </a:pPr>
            <a:endParaRPr lang="en-GB" sz="2000" dirty="0">
              <a:latin typeface="Century Schoolbook" panose="02040604050505020304" pitchFamily="18" charset="0"/>
            </a:endParaRPr>
          </a:p>
          <a:p>
            <a:pPr marL="800100" lvl="1" indent="-342900">
              <a:buFont typeface="Arial" panose="020B0604020202020204" pitchFamily="34" charset="0"/>
              <a:buChar char="•"/>
            </a:pPr>
            <a:endParaRPr lang="en-GB" sz="2000" dirty="0">
              <a:latin typeface="Century Schoolbook" panose="02040604050505020304" pitchFamily="18" charset="0"/>
            </a:endParaRPr>
          </a:p>
        </p:txBody>
      </p:sp>
    </p:spTree>
    <p:extLst>
      <p:ext uri="{BB962C8B-B14F-4D97-AF65-F5344CB8AC3E}">
        <p14:creationId xmlns:p14="http://schemas.microsoft.com/office/powerpoint/2010/main" val="2664037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0" y="0"/>
            <a:ext cx="12192000" cy="1325563"/>
          </a:xfrm>
        </p:spPr>
        <p:txBody>
          <a:bodyPr>
            <a:normAutofit/>
          </a:bodyPr>
          <a:lstStyle/>
          <a:p>
            <a:pPr algn="ctr"/>
            <a:r>
              <a:rPr lang="en-US" sz="4000" u="sng" dirty="0">
                <a:latin typeface="Century Schoolbook" panose="02040604050505020304" pitchFamily="18" charset="0"/>
              </a:rPr>
              <a:t>The Categorical Imperative: Second Formulation</a:t>
            </a:r>
          </a:p>
        </p:txBody>
      </p:sp>
      <p:sp>
        <p:nvSpPr>
          <p:cNvPr id="3" name="Content Placeholder 2"/>
          <p:cNvSpPr>
            <a:spLocks noGrp="1"/>
          </p:cNvSpPr>
          <p:nvPr>
            <p:ph idx="1"/>
          </p:nvPr>
        </p:nvSpPr>
        <p:spPr>
          <a:xfrm>
            <a:off x="200025" y="1168399"/>
            <a:ext cx="11753850" cy="5546725"/>
          </a:xfrm>
        </p:spPr>
        <p:txBody>
          <a:bodyPr>
            <a:noAutofit/>
          </a:bodyPr>
          <a:lstStyle/>
          <a:p>
            <a:pPr marL="0" indent="0" algn="ctr">
              <a:buNone/>
            </a:pPr>
            <a:r>
              <a:rPr lang="en-GB" sz="2200" i="1" dirty="0">
                <a:latin typeface="Century Schoolbook" panose="02040604050505020304" pitchFamily="18" charset="0"/>
              </a:rPr>
              <a:t>‘Act in such a way that you always treat humanity, whether in your own person or in the person of any other, never simply as a means, but always at the same time as an end’</a:t>
            </a:r>
          </a:p>
          <a:p>
            <a:endParaRPr lang="en-GB" sz="1600" dirty="0">
              <a:latin typeface="Century Schoolbook" panose="02040604050505020304" pitchFamily="18" charset="0"/>
            </a:endParaRPr>
          </a:p>
          <a:p>
            <a:r>
              <a:rPr lang="en-GB" sz="1800" dirty="0">
                <a:latin typeface="Century Schoolbook" panose="02040604050505020304" pitchFamily="18" charset="0"/>
              </a:rPr>
              <a:t>The good will it is the only thing of unconditional value. </a:t>
            </a:r>
          </a:p>
          <a:p>
            <a:pPr lvl="1"/>
            <a:r>
              <a:rPr lang="en-GB" sz="1400" dirty="0">
                <a:latin typeface="Century Schoolbook" panose="02040604050505020304" pitchFamily="18" charset="0"/>
              </a:rPr>
              <a:t>Everything else that is valuable depends, in some way, on the good will; we give ends their value.</a:t>
            </a:r>
          </a:p>
          <a:p>
            <a:endParaRPr lang="en-GB" sz="1600" dirty="0">
              <a:latin typeface="Century Schoolbook" panose="02040604050505020304" pitchFamily="18" charset="0"/>
            </a:endParaRPr>
          </a:p>
          <a:p>
            <a:r>
              <a:rPr lang="en-GB" sz="1800" dirty="0">
                <a:latin typeface="Century Schoolbook" panose="02040604050505020304" pitchFamily="18" charset="0"/>
              </a:rPr>
              <a:t>The value of other people is not simply their value to me (or themselves).</a:t>
            </a:r>
          </a:p>
          <a:p>
            <a:pPr lvl="1"/>
            <a:r>
              <a:rPr lang="en-GB" sz="1400" dirty="0">
                <a:latin typeface="Century Schoolbook" panose="02040604050505020304" pitchFamily="18" charset="0"/>
              </a:rPr>
              <a:t>The will has unconditional value as that which gives value to everything else.</a:t>
            </a:r>
          </a:p>
          <a:p>
            <a:pPr marL="457200" lvl="1" indent="0">
              <a:buNone/>
            </a:pPr>
            <a:endParaRPr lang="en-GB" sz="1400" dirty="0">
              <a:latin typeface="Century Schoolbook" panose="02040604050505020304" pitchFamily="18" charset="0"/>
            </a:endParaRPr>
          </a:p>
          <a:p>
            <a:pPr marL="0" indent="0">
              <a:buNone/>
            </a:pPr>
            <a:r>
              <a:rPr lang="en-GB" sz="1800" u="sng" dirty="0">
                <a:latin typeface="Century Schoolbook" panose="02040604050505020304" pitchFamily="18" charset="0"/>
              </a:rPr>
              <a:t>How do we treat people as ends and not just as means?</a:t>
            </a:r>
          </a:p>
          <a:p>
            <a:r>
              <a:rPr lang="en-GB" sz="1600" dirty="0">
                <a:latin typeface="Century Schoolbook" panose="02040604050505020304" pitchFamily="18" charset="0"/>
              </a:rPr>
              <a:t>We should not treat them in a way that undermines their power of making a rational choice themselves.</a:t>
            </a:r>
          </a:p>
          <a:p>
            <a:pPr lvl="1"/>
            <a:r>
              <a:rPr lang="en-GB" sz="1400" dirty="0">
                <a:latin typeface="Century Schoolbook" panose="02040604050505020304" pitchFamily="18" charset="0"/>
              </a:rPr>
              <a:t>E.g. Coercion, manipulation</a:t>
            </a:r>
          </a:p>
          <a:p>
            <a:pPr lvl="1"/>
            <a:endParaRPr lang="en-GB" sz="1400" dirty="0">
              <a:latin typeface="Century Schoolbook" panose="02040604050505020304" pitchFamily="18" charset="0"/>
            </a:endParaRPr>
          </a:p>
          <a:p>
            <a:r>
              <a:rPr lang="en-GB" sz="1600" dirty="0">
                <a:latin typeface="Century Schoolbook" panose="02040604050505020304" pitchFamily="18" charset="0"/>
              </a:rPr>
              <a:t>We should not treat the person in a way that doesn’t leave them free to pursue their chosen ends.</a:t>
            </a:r>
          </a:p>
          <a:p>
            <a:pPr lvl="1"/>
            <a:r>
              <a:rPr lang="en-GB" sz="1400" dirty="0">
                <a:latin typeface="Century Schoolbook" panose="02040604050505020304" pitchFamily="18" charset="0"/>
              </a:rPr>
              <a:t>E.g. harming or hindering them</a:t>
            </a:r>
          </a:p>
          <a:p>
            <a:pPr lvl="1"/>
            <a:endParaRPr lang="en-GB" sz="1400" dirty="0">
              <a:latin typeface="Century Schoolbook" panose="02040604050505020304" pitchFamily="18" charset="0"/>
            </a:endParaRPr>
          </a:p>
          <a:p>
            <a:r>
              <a:rPr lang="en-GB" sz="1800" dirty="0">
                <a:latin typeface="Century Schoolbook" panose="02040604050505020304" pitchFamily="18" charset="0"/>
              </a:rPr>
              <a:t>We should adopt their ends as our own</a:t>
            </a:r>
          </a:p>
          <a:p>
            <a:pPr lvl="1"/>
            <a:r>
              <a:rPr lang="en-GB" sz="1400" dirty="0">
                <a:latin typeface="Century Schoolbook" panose="02040604050505020304" pitchFamily="18" charset="0"/>
              </a:rPr>
              <a:t>E.g. helping them pursue their ends</a:t>
            </a:r>
            <a:endParaRPr lang="en-US" sz="1400" dirty="0">
              <a:latin typeface="Century Schoolbook" panose="02040604050505020304" pitchFamily="18" charset="0"/>
            </a:endParaRPr>
          </a:p>
          <a:p>
            <a:pPr lvl="1"/>
            <a:endParaRPr lang="en-GB" sz="1400" dirty="0">
              <a:latin typeface="Century Schoolbook" panose="02040604050505020304" pitchFamily="18" charset="0"/>
            </a:endParaRPr>
          </a:p>
          <a:p>
            <a:pPr marL="0" indent="0" algn="ctr">
              <a:buNone/>
            </a:pPr>
            <a:endParaRPr lang="en-GB" sz="2000" i="1" dirty="0">
              <a:latin typeface="Century Schoolbook" panose="02040604050505020304" pitchFamily="18" charset="0"/>
            </a:endParaRPr>
          </a:p>
          <a:p>
            <a:pPr marL="0" indent="0">
              <a:buNone/>
            </a:pPr>
            <a:endParaRPr lang="en-US" sz="1600" dirty="0">
              <a:latin typeface="Century Schoolbook" panose="02040604050505020304" pitchFamily="18" charset="0"/>
            </a:endParaRPr>
          </a:p>
        </p:txBody>
      </p:sp>
    </p:spTree>
    <p:extLst>
      <p:ext uri="{BB962C8B-B14F-4D97-AF65-F5344CB8AC3E}">
        <p14:creationId xmlns:p14="http://schemas.microsoft.com/office/powerpoint/2010/main" val="2212288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0FA8F-6212-44BE-AA80-D9F6FF9A1F64}"/>
              </a:ext>
            </a:extLst>
          </p:cNvPr>
          <p:cNvSpPr>
            <a:spLocks noGrp="1"/>
          </p:cNvSpPr>
          <p:nvPr>
            <p:ph type="title"/>
          </p:nvPr>
        </p:nvSpPr>
        <p:spPr>
          <a:xfrm>
            <a:off x="0" y="-190500"/>
            <a:ext cx="12192000" cy="1325563"/>
          </a:xfrm>
        </p:spPr>
        <p:txBody>
          <a:bodyPr>
            <a:normAutofit/>
          </a:bodyPr>
          <a:lstStyle/>
          <a:p>
            <a:pPr algn="ctr"/>
            <a:r>
              <a:rPr lang="en-US" sz="3200" u="sng" dirty="0">
                <a:latin typeface="Century Schoolbook" panose="02040604050505020304" pitchFamily="18" charset="0"/>
              </a:rPr>
              <a:t>Objection 1: </a:t>
            </a:r>
            <a:r>
              <a:rPr lang="en-US" sz="3200" u="sng" dirty="0" err="1">
                <a:latin typeface="Century Schoolbook" panose="02040604050505020304" pitchFamily="18" charset="0"/>
              </a:rPr>
              <a:t>Universalisability</a:t>
            </a:r>
            <a:r>
              <a:rPr lang="en-US" sz="3200" u="sng" dirty="0">
                <a:latin typeface="Century Schoolbook" panose="02040604050505020304" pitchFamily="18" charset="0"/>
              </a:rPr>
              <a:t> and morality are not the same</a:t>
            </a:r>
            <a:endParaRPr lang="en-GB" sz="3200" u="sng" dirty="0">
              <a:latin typeface="Century Schoolbook" panose="02040604050505020304" pitchFamily="18" charset="0"/>
            </a:endParaRPr>
          </a:p>
        </p:txBody>
      </p:sp>
      <p:sp>
        <p:nvSpPr>
          <p:cNvPr id="3" name="Content Placeholder 2">
            <a:extLst>
              <a:ext uri="{FF2B5EF4-FFF2-40B4-BE49-F238E27FC236}">
                <a16:creationId xmlns:a16="http://schemas.microsoft.com/office/drawing/2014/main" id="{F03BCDEC-A48F-4E33-8912-CB3624BDB629}"/>
              </a:ext>
            </a:extLst>
          </p:cNvPr>
          <p:cNvSpPr>
            <a:spLocks noGrp="1"/>
          </p:cNvSpPr>
          <p:nvPr>
            <p:ph idx="1"/>
          </p:nvPr>
        </p:nvSpPr>
        <p:spPr>
          <a:xfrm>
            <a:off x="142875" y="1082675"/>
            <a:ext cx="11601450" cy="5441950"/>
          </a:xfrm>
        </p:spPr>
        <p:txBody>
          <a:bodyPr>
            <a:normAutofit fontScale="85000" lnSpcReduction="20000"/>
          </a:bodyPr>
          <a:lstStyle/>
          <a:p>
            <a:pPr marL="0" indent="0">
              <a:buNone/>
            </a:pPr>
            <a:r>
              <a:rPr lang="en-US" u="sng" dirty="0">
                <a:latin typeface="Century Schoolbook" panose="02040604050505020304" pitchFamily="18" charset="0"/>
              </a:rPr>
              <a:t>a) Maxims that are </a:t>
            </a:r>
            <a:r>
              <a:rPr lang="en-US" u="sng" dirty="0" err="1">
                <a:latin typeface="Century Schoolbook" panose="02040604050505020304" pitchFamily="18" charset="0"/>
              </a:rPr>
              <a:t>universalisable</a:t>
            </a:r>
            <a:r>
              <a:rPr lang="en-US" u="sng" dirty="0">
                <a:latin typeface="Century Schoolbook" panose="02040604050505020304" pitchFamily="18" charset="0"/>
              </a:rPr>
              <a:t> but wrong</a:t>
            </a:r>
          </a:p>
          <a:p>
            <a:pPr lvl="1"/>
            <a:r>
              <a:rPr lang="en-US" dirty="0">
                <a:latin typeface="Century Schoolbook" panose="02040604050505020304" pitchFamily="18" charset="0"/>
              </a:rPr>
              <a:t>Any action</a:t>
            </a:r>
            <a:r>
              <a:rPr lang="en-GB" dirty="0">
                <a:latin typeface="Century Schoolbook" panose="02040604050505020304" pitchFamily="18" charset="0"/>
              </a:rPr>
              <a:t> can be justified, as long as we phrase the maxim cleverly.</a:t>
            </a:r>
          </a:p>
          <a:p>
            <a:pPr lvl="1"/>
            <a:r>
              <a:rPr lang="en-GB" dirty="0">
                <a:latin typeface="Century Schoolbook" panose="02040604050505020304" pitchFamily="18" charset="0"/>
              </a:rPr>
              <a:t>E.g. ‘To steal gifts from large shops and when there are six letters in my name’</a:t>
            </a:r>
          </a:p>
          <a:p>
            <a:pPr lvl="2"/>
            <a:r>
              <a:rPr lang="en-US" dirty="0">
                <a:latin typeface="Century Schoolbook" panose="02040604050505020304" pitchFamily="18" charset="0"/>
              </a:rPr>
              <a:t>Reply: we need to be honest and test what our maxim </a:t>
            </a:r>
            <a:r>
              <a:rPr lang="en-US" i="1" dirty="0">
                <a:latin typeface="Century Schoolbook" panose="02040604050505020304" pitchFamily="18" charset="0"/>
              </a:rPr>
              <a:t>really</a:t>
            </a:r>
            <a:r>
              <a:rPr lang="en-US" dirty="0">
                <a:latin typeface="Century Schoolbook" panose="02040604050505020304" pitchFamily="18" charset="0"/>
              </a:rPr>
              <a:t> is.</a:t>
            </a:r>
          </a:p>
          <a:p>
            <a:endParaRPr lang="en-US" dirty="0">
              <a:latin typeface="Century Schoolbook" panose="02040604050505020304" pitchFamily="18" charset="0"/>
            </a:endParaRPr>
          </a:p>
          <a:p>
            <a:pPr lvl="1"/>
            <a:r>
              <a:rPr lang="en-US" dirty="0">
                <a:latin typeface="Century Schoolbook" panose="02040604050505020304" pitchFamily="18" charset="0"/>
              </a:rPr>
              <a:t>Suppose I am in terrible trouble and need money to live (literally). I borrow money without intending to repay it, but only because my situation is so bad</a:t>
            </a:r>
          </a:p>
          <a:p>
            <a:pPr lvl="1"/>
            <a:r>
              <a:rPr lang="en-US" dirty="0">
                <a:latin typeface="Century Schoolbook" panose="02040604050505020304" pitchFamily="18" charset="0"/>
              </a:rPr>
              <a:t>Maxim: </a:t>
            </a:r>
            <a:r>
              <a:rPr lang="en-GB" i="1" dirty="0">
                <a:latin typeface="Century Schoolbook" panose="02040604050505020304" pitchFamily="18" charset="0"/>
              </a:rPr>
              <a:t>‘to make a promise I don’t intend to keep rather than ask for help, but only in the face of such desperate circumstances’</a:t>
            </a:r>
            <a:endParaRPr lang="en-US" i="1" dirty="0">
              <a:latin typeface="Century Schoolbook" panose="02040604050505020304" pitchFamily="18" charset="0"/>
            </a:endParaRPr>
          </a:p>
          <a:p>
            <a:pPr lvl="1"/>
            <a:r>
              <a:rPr lang="en-US" dirty="0">
                <a:latin typeface="Century Schoolbook" panose="02040604050505020304" pitchFamily="18" charset="0"/>
              </a:rPr>
              <a:t>This is wrong, but the maxim can be </a:t>
            </a:r>
            <a:r>
              <a:rPr lang="en-US" dirty="0" err="1">
                <a:latin typeface="Century Schoolbook" panose="02040604050505020304" pitchFamily="18" charset="0"/>
              </a:rPr>
              <a:t>universalised</a:t>
            </a:r>
            <a:endParaRPr lang="en-US" dirty="0">
              <a:latin typeface="Century Schoolbook" panose="02040604050505020304" pitchFamily="18" charset="0"/>
            </a:endParaRPr>
          </a:p>
          <a:p>
            <a:pPr lvl="2"/>
            <a:r>
              <a:rPr lang="en-US" dirty="0">
                <a:latin typeface="Century Schoolbook" panose="02040604050505020304" pitchFamily="18" charset="0"/>
              </a:rPr>
              <a:t>Possible reply: This isn’t wrong: not a counterexample</a:t>
            </a:r>
          </a:p>
          <a:p>
            <a:pPr lvl="2"/>
            <a:endParaRPr lang="en-US" dirty="0">
              <a:latin typeface="Century Schoolbook" panose="02040604050505020304" pitchFamily="18" charset="0"/>
            </a:endParaRPr>
          </a:p>
          <a:p>
            <a:pPr lvl="2"/>
            <a:endParaRPr lang="en-US" dirty="0">
              <a:latin typeface="Century Schoolbook" panose="02040604050505020304" pitchFamily="18" charset="0"/>
            </a:endParaRPr>
          </a:p>
          <a:p>
            <a:pPr marL="0" indent="0">
              <a:buNone/>
            </a:pPr>
            <a:r>
              <a:rPr lang="en-US" u="sng" dirty="0">
                <a:latin typeface="Century Schoolbook" panose="02040604050505020304" pitchFamily="18" charset="0"/>
              </a:rPr>
              <a:t>b</a:t>
            </a:r>
            <a:r>
              <a:rPr lang="en-US" u="sng">
                <a:latin typeface="Century Schoolbook" panose="02040604050505020304" pitchFamily="18" charset="0"/>
              </a:rPr>
              <a:t>) </a:t>
            </a:r>
            <a:r>
              <a:rPr lang="en-US" u="sng" dirty="0">
                <a:latin typeface="Century Schoolbook" panose="02040604050505020304" pitchFamily="18" charset="0"/>
              </a:rPr>
              <a:t>Some maxims are not </a:t>
            </a:r>
            <a:r>
              <a:rPr lang="en-US" u="sng" dirty="0" err="1">
                <a:latin typeface="Century Schoolbook" panose="02040604050505020304" pitchFamily="18" charset="0"/>
              </a:rPr>
              <a:t>universalisable</a:t>
            </a:r>
            <a:r>
              <a:rPr lang="en-US" u="sng" dirty="0">
                <a:latin typeface="Century Schoolbook" panose="02040604050505020304" pitchFamily="18" charset="0"/>
              </a:rPr>
              <a:t> but right</a:t>
            </a:r>
          </a:p>
          <a:p>
            <a:pPr lvl="1"/>
            <a:r>
              <a:rPr lang="en-US" dirty="0">
                <a:latin typeface="Century Schoolbook" panose="02040604050505020304" pitchFamily="18" charset="0"/>
              </a:rPr>
              <a:t>Lying to the would-be murderer</a:t>
            </a:r>
          </a:p>
          <a:p>
            <a:pPr lvl="2"/>
            <a:r>
              <a:rPr lang="en-US" dirty="0">
                <a:latin typeface="Century Schoolbook" panose="02040604050505020304" pitchFamily="18" charset="0"/>
              </a:rPr>
              <a:t>Reply 1: Kant: this is wrong, so not a counterexample</a:t>
            </a:r>
          </a:p>
          <a:p>
            <a:pPr lvl="2"/>
            <a:r>
              <a:rPr lang="en-US" dirty="0">
                <a:latin typeface="Century Schoolbook" panose="02040604050505020304" pitchFamily="18" charset="0"/>
              </a:rPr>
              <a:t>Reply 2: Lying to save a life is </a:t>
            </a:r>
            <a:r>
              <a:rPr lang="en-US" dirty="0" err="1">
                <a:latin typeface="Century Schoolbook" panose="02040604050505020304" pitchFamily="18" charset="0"/>
              </a:rPr>
              <a:t>universalisable</a:t>
            </a:r>
            <a:r>
              <a:rPr lang="en-US" dirty="0">
                <a:latin typeface="Century Schoolbook" panose="02040604050505020304" pitchFamily="18" charset="0"/>
              </a:rPr>
              <a:t>, so not a counterexample</a:t>
            </a:r>
          </a:p>
          <a:p>
            <a:pPr lvl="1"/>
            <a:endParaRPr lang="en-US" dirty="0">
              <a:latin typeface="Century Schoolbook" panose="02040604050505020304" pitchFamily="18" charset="0"/>
            </a:endParaRPr>
          </a:p>
          <a:p>
            <a:pPr lvl="1"/>
            <a:r>
              <a:rPr lang="en-US" dirty="0">
                <a:latin typeface="Century Schoolbook" panose="02040604050505020304" pitchFamily="18" charset="0"/>
              </a:rPr>
              <a:t>‘I shall never sell, but only buy’: is this wrong? It clearly would be a contradiction in conception if </a:t>
            </a:r>
            <a:r>
              <a:rPr lang="en-US" dirty="0" err="1">
                <a:latin typeface="Century Schoolbook" panose="02040604050505020304" pitchFamily="18" charset="0"/>
              </a:rPr>
              <a:t>universalised</a:t>
            </a:r>
            <a:endParaRPr lang="en-US" dirty="0">
              <a:latin typeface="Century Schoolbook" panose="02040604050505020304" pitchFamily="18" charset="0"/>
            </a:endParaRPr>
          </a:p>
          <a:p>
            <a:pPr marL="0" indent="0">
              <a:buNone/>
            </a:pPr>
            <a:endParaRPr lang="en-US" dirty="0">
              <a:latin typeface="Century Schoolbook" panose="02040604050505020304" pitchFamily="18" charset="0"/>
            </a:endParaRPr>
          </a:p>
          <a:p>
            <a:endParaRPr lang="en-GB" dirty="0"/>
          </a:p>
        </p:txBody>
      </p:sp>
    </p:spTree>
    <p:extLst>
      <p:ext uri="{BB962C8B-B14F-4D97-AF65-F5344CB8AC3E}">
        <p14:creationId xmlns:p14="http://schemas.microsoft.com/office/powerpoint/2010/main" val="1798279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12192000" cy="1325563"/>
          </a:xfrm>
        </p:spPr>
        <p:txBody>
          <a:bodyPr>
            <a:normAutofit/>
          </a:bodyPr>
          <a:lstStyle/>
          <a:p>
            <a:pPr algn="ctr"/>
            <a:r>
              <a:rPr lang="en-US" sz="3200" u="sng" dirty="0">
                <a:latin typeface="Century Schoolbook" panose="02040604050505020304" pitchFamily="18" charset="0"/>
              </a:rPr>
              <a:t>Objection 2: Morality is not based on categorical imperatives</a:t>
            </a:r>
          </a:p>
        </p:txBody>
      </p:sp>
      <p:sp>
        <p:nvSpPr>
          <p:cNvPr id="3" name="Content Placeholder 2"/>
          <p:cNvSpPr>
            <a:spLocks noGrp="1"/>
          </p:cNvSpPr>
          <p:nvPr>
            <p:ph idx="1"/>
          </p:nvPr>
        </p:nvSpPr>
        <p:spPr>
          <a:xfrm>
            <a:off x="380999" y="930275"/>
            <a:ext cx="11458575" cy="5822950"/>
          </a:xfrm>
        </p:spPr>
        <p:txBody>
          <a:bodyPr>
            <a:normAutofit fontScale="77500" lnSpcReduction="20000"/>
          </a:bodyPr>
          <a:lstStyle/>
          <a:p>
            <a:r>
              <a:rPr lang="en-US" dirty="0">
                <a:latin typeface="Century Schoolbook" panose="02040604050505020304" pitchFamily="18" charset="0"/>
              </a:rPr>
              <a:t>Imperative: something that ought to be done</a:t>
            </a:r>
          </a:p>
          <a:p>
            <a:pPr lvl="1"/>
            <a:r>
              <a:rPr lang="en-US" dirty="0">
                <a:latin typeface="Century Schoolbook" panose="02040604050505020304" pitchFamily="18" charset="0"/>
              </a:rPr>
              <a:t>Hypothetical: to fulfil some subjective desire or end</a:t>
            </a:r>
          </a:p>
          <a:p>
            <a:pPr lvl="1"/>
            <a:r>
              <a:rPr lang="en-US" dirty="0">
                <a:latin typeface="Century Schoolbook" panose="02040604050505020304" pitchFamily="18" charset="0"/>
              </a:rPr>
              <a:t>Categorical: without regard to any other end, and a matter of being rational rather than fulfilling desire</a:t>
            </a:r>
          </a:p>
          <a:p>
            <a:pPr marL="457200" lvl="1" indent="0">
              <a:buNone/>
            </a:pPr>
            <a:endParaRPr lang="en-US" dirty="0">
              <a:latin typeface="Century Schoolbook" panose="02040604050505020304" pitchFamily="18" charset="0"/>
            </a:endParaRPr>
          </a:p>
          <a:p>
            <a:r>
              <a:rPr lang="en-US" dirty="0">
                <a:latin typeface="Century Schoolbook" panose="02040604050505020304" pitchFamily="18" charset="0"/>
              </a:rPr>
              <a:t>Foot: we do use ‘should’ and ‘ought’ in a non-hypothetical way</a:t>
            </a:r>
          </a:p>
          <a:p>
            <a:pPr lvl="1"/>
            <a:r>
              <a:rPr lang="en-US" dirty="0">
                <a:latin typeface="Century Schoolbook" panose="02040604050505020304" pitchFamily="18" charset="0"/>
              </a:rPr>
              <a:t>We refuse to withdraw the statement ‘You ought to x’ even if you say you don’t care</a:t>
            </a:r>
          </a:p>
          <a:p>
            <a:pPr lvl="1"/>
            <a:r>
              <a:rPr lang="en-US" dirty="0">
                <a:latin typeface="Century Schoolbook" panose="02040604050505020304" pitchFamily="18" charset="0"/>
              </a:rPr>
              <a:t>But this applies to many rules, e.g. of a club or etiquette, e.g. ‘You should keep handshakes brief’ or ‘Do not take ladies into the smoking room’</a:t>
            </a:r>
          </a:p>
          <a:p>
            <a:endParaRPr lang="en-US" dirty="0">
              <a:latin typeface="Century Schoolbook" panose="02040604050505020304" pitchFamily="18" charset="0"/>
            </a:endParaRPr>
          </a:p>
          <a:p>
            <a:r>
              <a:rPr lang="en-US" dirty="0">
                <a:latin typeface="Century Schoolbook" panose="02040604050505020304" pitchFamily="18" charset="0"/>
              </a:rPr>
              <a:t>Rules of a club or etiquette are not hypothetical, yet they are not categorical in Kant’s sense</a:t>
            </a:r>
          </a:p>
          <a:p>
            <a:pPr lvl="1"/>
            <a:r>
              <a:rPr lang="en-US" dirty="0">
                <a:latin typeface="Century Schoolbook" panose="02040604050505020304" pitchFamily="18" charset="0"/>
              </a:rPr>
              <a:t>They don’t give us a reason in themselves (if you don’t like the rules, don’t join the club)</a:t>
            </a:r>
          </a:p>
          <a:p>
            <a:endParaRPr lang="en-US" dirty="0">
              <a:latin typeface="Century Schoolbook" panose="02040604050505020304" pitchFamily="18" charset="0"/>
            </a:endParaRPr>
          </a:p>
          <a:p>
            <a:r>
              <a:rPr lang="en-US" dirty="0">
                <a:latin typeface="Century Schoolbook" panose="02040604050505020304" pitchFamily="18" charset="0"/>
              </a:rPr>
              <a:t>Foot: moral rules are like that</a:t>
            </a:r>
          </a:p>
          <a:p>
            <a:pPr lvl="1"/>
            <a:r>
              <a:rPr lang="en-US" dirty="0">
                <a:latin typeface="Century Schoolbook" panose="02040604050505020304" pitchFamily="18" charset="0"/>
              </a:rPr>
              <a:t>Immorality isn’t irrational – it isn’t irrational to want people to act in a different way to you</a:t>
            </a:r>
          </a:p>
          <a:p>
            <a:pPr lvl="1"/>
            <a:r>
              <a:rPr lang="en-US" dirty="0">
                <a:latin typeface="Century Schoolbook" panose="02040604050505020304" pitchFamily="18" charset="0"/>
              </a:rPr>
              <a:t>It is only irrational to act in a way that defeats your own purposes</a:t>
            </a:r>
          </a:p>
          <a:p>
            <a:pPr lvl="1"/>
            <a:endParaRPr lang="en-US" dirty="0">
              <a:latin typeface="Century Schoolbook" panose="02040604050505020304" pitchFamily="18" charset="0"/>
            </a:endParaRPr>
          </a:p>
          <a:p>
            <a:r>
              <a:rPr lang="en-US" dirty="0">
                <a:latin typeface="Century Schoolbook" panose="02040604050505020304" pitchFamily="18" charset="0"/>
              </a:rPr>
              <a:t>So why do we think moral rules are categorical but the rules of etiquette are not?</a:t>
            </a:r>
          </a:p>
          <a:p>
            <a:pPr lvl="1"/>
            <a:r>
              <a:rPr lang="en-US" dirty="0">
                <a:latin typeface="Century Schoolbook" panose="02040604050505020304" pitchFamily="18" charset="0"/>
              </a:rPr>
              <a:t>Because we </a:t>
            </a:r>
            <a:r>
              <a:rPr lang="en-US" i="1" dirty="0">
                <a:latin typeface="Century Schoolbook" panose="02040604050505020304" pitchFamily="18" charset="0"/>
              </a:rPr>
              <a:t>feel</a:t>
            </a:r>
            <a:r>
              <a:rPr lang="en-US" dirty="0">
                <a:latin typeface="Century Schoolbook" panose="02040604050505020304" pitchFamily="18" charset="0"/>
              </a:rPr>
              <a:t> that moral rules are inescapable – we ‘must’ be moral, whatever our desires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12192000" cy="1325563"/>
          </a:xfrm>
        </p:spPr>
        <p:txBody>
          <a:bodyPr>
            <a:normAutofit/>
          </a:bodyPr>
          <a:lstStyle/>
          <a:p>
            <a:pPr algn="ctr"/>
            <a:r>
              <a:rPr lang="en-US" sz="3600" u="sng" dirty="0">
                <a:latin typeface="Century Schoolbook" panose="02040604050505020304" pitchFamily="18" charset="0"/>
              </a:rPr>
              <a:t>Objection 3: Conflicts between duties</a:t>
            </a:r>
          </a:p>
        </p:txBody>
      </p:sp>
      <p:sp>
        <p:nvSpPr>
          <p:cNvPr id="3" name="Content Placeholder 2"/>
          <p:cNvSpPr>
            <a:spLocks noGrp="1"/>
          </p:cNvSpPr>
          <p:nvPr>
            <p:ph idx="1"/>
          </p:nvPr>
        </p:nvSpPr>
        <p:spPr>
          <a:xfrm>
            <a:off x="333374" y="1016000"/>
            <a:ext cx="11668125" cy="4351338"/>
          </a:xfrm>
        </p:spPr>
        <p:txBody>
          <a:bodyPr>
            <a:normAutofit fontScale="92500" lnSpcReduction="20000"/>
          </a:bodyPr>
          <a:lstStyle/>
          <a:p>
            <a:r>
              <a:rPr lang="en-GB" dirty="0">
                <a:latin typeface="Century Schoolbook" panose="02040604050505020304" pitchFamily="18" charset="0"/>
              </a:rPr>
              <a:t>Kant argues that our moral duties are absolute. </a:t>
            </a:r>
          </a:p>
          <a:p>
            <a:pPr lvl="1"/>
            <a:r>
              <a:rPr lang="en-GB" dirty="0">
                <a:latin typeface="Century Schoolbook" panose="02040604050505020304" pitchFamily="18" charset="0"/>
              </a:rPr>
              <a:t>A duty is absolute if it permits no exceptions. </a:t>
            </a:r>
          </a:p>
          <a:p>
            <a:pPr lvl="1"/>
            <a:r>
              <a:rPr lang="en-GB" dirty="0">
                <a:latin typeface="Century Schoolbook" panose="02040604050505020304" pitchFamily="18" charset="0"/>
              </a:rPr>
              <a:t>Nothing can override a moral duty, because it is categorical. </a:t>
            </a:r>
          </a:p>
          <a:p>
            <a:pPr lvl="1"/>
            <a:endParaRPr lang="en-GB" dirty="0">
              <a:latin typeface="Century Schoolbook" panose="02040604050505020304" pitchFamily="18" charset="0"/>
            </a:endParaRPr>
          </a:p>
          <a:p>
            <a:r>
              <a:rPr lang="en-GB" dirty="0">
                <a:latin typeface="Century Schoolbook" panose="02040604050505020304" pitchFamily="18" charset="0"/>
              </a:rPr>
              <a:t>But two absolute duties can conflict, e.g. should I break a promise or tell a lie? This shows that they cannot both be absolute duties</a:t>
            </a:r>
          </a:p>
          <a:p>
            <a:pPr marL="0" indent="0">
              <a:buNone/>
            </a:pPr>
            <a:endParaRPr lang="en-GB" dirty="0">
              <a:latin typeface="Century Schoolbook" panose="02040604050505020304" pitchFamily="18" charset="0"/>
            </a:endParaRPr>
          </a:p>
          <a:p>
            <a:r>
              <a:rPr lang="en-GB" dirty="0">
                <a:latin typeface="Century Schoolbook" panose="02040604050505020304" pitchFamily="18" charset="0"/>
              </a:rPr>
              <a:t>Reply: there can be no real conflict of duties</a:t>
            </a:r>
          </a:p>
          <a:p>
            <a:pPr lvl="1"/>
            <a:r>
              <a:rPr lang="en-GB" dirty="0">
                <a:latin typeface="Century Schoolbook" panose="02040604050505020304" pitchFamily="18" charset="0"/>
              </a:rPr>
              <a:t>If there appears to be a conflict, we have misunderstood what at least one duty requires of us. </a:t>
            </a:r>
          </a:p>
          <a:p>
            <a:pPr lvl="1"/>
            <a:r>
              <a:rPr lang="en-GB" dirty="0">
                <a:latin typeface="Century Schoolbook" panose="02040604050505020304" pitchFamily="18" charset="0"/>
              </a:rPr>
              <a:t>If duties are absolute, we must formulate our duties very, very carefully to avoid them conflicting. </a:t>
            </a:r>
          </a:p>
          <a:p>
            <a:pPr lvl="1"/>
            <a:r>
              <a:rPr lang="en-GB" dirty="0">
                <a:latin typeface="Century Schoolbook" panose="02040604050505020304" pitchFamily="18" charset="0"/>
              </a:rPr>
              <a:t>Perhaps our duty is not ‘don’t lie’, but ‘don’t lie except to save a life’</a:t>
            </a:r>
            <a:endParaRPr lang="en-US"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8A27C2E9D1E394AAE415FCEE4F658E7" ma:contentTypeVersion="13" ma:contentTypeDescription="Create a new document." ma:contentTypeScope="" ma:versionID="a8658ab944f941480d07da6ffbf674b2">
  <xsd:schema xmlns:xsd="http://www.w3.org/2001/XMLSchema" xmlns:xs="http://www.w3.org/2001/XMLSchema" xmlns:p="http://schemas.microsoft.com/office/2006/metadata/properties" xmlns:ns3="43e08dc7-fa22-41e0-b11c-7c4dd6a2ef12" xmlns:ns4="58498328-7555-4e96-91fd-da0b1f259ef5" targetNamespace="http://schemas.microsoft.com/office/2006/metadata/properties" ma:root="true" ma:fieldsID="f8f1ce7d9ca31426b30578f0e07865a0" ns3:_="" ns4:_="">
    <xsd:import namespace="43e08dc7-fa22-41e0-b11c-7c4dd6a2ef12"/>
    <xsd:import namespace="58498328-7555-4e96-91fd-da0b1f259ef5"/>
    <xsd:element name="properties">
      <xsd:complexType>
        <xsd:sequence>
          <xsd:element name="documentManagement">
            <xsd:complexType>
              <xsd:all>
                <xsd:element ref="ns3:MediaServiceMetadata" minOccurs="0"/>
                <xsd:element ref="ns3:MediaServiceFastMetadata" minOccurs="0"/>
                <xsd:element ref="ns3:MediaServiceDateTaken" minOccurs="0"/>
                <xsd:element ref="ns4:SharedWithUsers" minOccurs="0"/>
                <xsd:element ref="ns4:SharedWithDetails" minOccurs="0"/>
                <xsd:element ref="ns4:SharingHintHash"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e08dc7-fa22-41e0-b11c-7c4dd6a2ef12"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8498328-7555-4e96-91fd-da0b1f259ef5"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description="" ma:internalName="SharedWithDetails" ma:readOnly="true">
      <xsd:simpleType>
        <xsd:restriction base="dms:Note">
          <xsd:maxLength value="255"/>
        </xsd:restriction>
      </xsd:simpleType>
    </xsd:element>
    <xsd:element name="SharingHintHash" ma:index="13"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A5EE5C3-BC0B-4186-A7CD-4F9F314C4EC6}">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58CD5DAC-3657-4FE8-A549-44DCB407BA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e08dc7-fa22-41e0-b11c-7c4dd6a2ef12"/>
    <ds:schemaRef ds:uri="58498328-7555-4e96-91fd-da0b1f259ef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CBEBBFE-0E23-4965-A975-4D9AC335423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243</TotalTime>
  <Words>1958</Words>
  <Application>Microsoft Office PowerPoint</Application>
  <PresentationFormat>Widescreen</PresentationFormat>
  <Paragraphs>166</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Century Schoolbook</vt:lpstr>
      <vt:lpstr>Office Theme</vt:lpstr>
      <vt:lpstr>PowerPoint Presentation</vt:lpstr>
      <vt:lpstr>Kant: starting points</vt:lpstr>
      <vt:lpstr>Kant: starting points</vt:lpstr>
      <vt:lpstr>The Categorical Imperative: First Formulation</vt:lpstr>
      <vt:lpstr>The Categorical Imperative: the two tests</vt:lpstr>
      <vt:lpstr>The Categorical Imperative: Second Formulation</vt:lpstr>
      <vt:lpstr>Objection 1: Universalisability and morality are not the same</vt:lpstr>
      <vt:lpstr>Objection 2: Morality is not based on categorical imperatives</vt:lpstr>
      <vt:lpstr>Objection 3: Conflicts between duties</vt:lpstr>
      <vt:lpstr>Objection 4: Kant ignores the importance of consequences</vt:lpstr>
      <vt:lpstr>Objection 5: Kant ignores the value of certain motives</vt:lpstr>
      <vt:lpstr>Kant on Lying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Reeves</dc:creator>
  <cp:lastModifiedBy>Daniel Reeves</cp:lastModifiedBy>
  <cp:revision>9</cp:revision>
  <dcterms:created xsi:type="dcterms:W3CDTF">2020-05-18T10:29:12Z</dcterms:created>
  <dcterms:modified xsi:type="dcterms:W3CDTF">2023-01-17T09:26:29Z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0x01010098A27C2E9D1E394AAE415FCEE4F658E7</vt:lpwstr>
  </property>
</Properties>
</file>