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7" r:id="rId6"/>
    <p:sldId id="257" r:id="rId7"/>
    <p:sldId id="268" r:id="rId8"/>
    <p:sldId id="272" r:id="rId9"/>
    <p:sldId id="271" r:id="rId10"/>
    <p:sldId id="269" r:id="rId11"/>
    <p:sldId id="270"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Bromley" userId="7dd9c0f9-cfb3-494f-8e11-3d9c7b646b80" providerId="ADAL" clId="{F737D201-3705-4686-88D0-105450F886C7}"/>
    <pc:docChg chg="addSld modSld">
      <pc:chgData name="Helen Bromley" userId="7dd9c0f9-cfb3-494f-8e11-3d9c7b646b80" providerId="ADAL" clId="{F737D201-3705-4686-88D0-105450F886C7}" dt="2022-04-28T11:49:15.564" v="79" actId="1076"/>
      <pc:docMkLst>
        <pc:docMk/>
      </pc:docMkLst>
      <pc:sldChg chg="addSp modSp add">
        <pc:chgData name="Helen Bromley" userId="7dd9c0f9-cfb3-494f-8e11-3d9c7b646b80" providerId="ADAL" clId="{F737D201-3705-4686-88D0-105450F886C7}" dt="2022-04-28T11:49:15.564" v="79" actId="1076"/>
        <pc:sldMkLst>
          <pc:docMk/>
          <pc:sldMk cId="30879467" sldId="272"/>
        </pc:sldMkLst>
        <pc:spChg chg="mod">
          <ac:chgData name="Helen Bromley" userId="7dd9c0f9-cfb3-494f-8e11-3d9c7b646b80" providerId="ADAL" clId="{F737D201-3705-4686-88D0-105450F886C7}" dt="2022-04-28T11:48:32.770" v="49" actId="20577"/>
          <ac:spMkLst>
            <pc:docMk/>
            <pc:sldMk cId="30879467" sldId="272"/>
            <ac:spMk id="2" creationId="{3BBC12B6-858B-409A-85EB-D9306BDF4595}"/>
          </ac:spMkLst>
        </pc:spChg>
        <pc:spChg chg="mod">
          <ac:chgData name="Helen Bromley" userId="7dd9c0f9-cfb3-494f-8e11-3d9c7b646b80" providerId="ADAL" clId="{F737D201-3705-4686-88D0-105450F886C7}" dt="2022-04-28T11:48:37.675" v="71" actId="20577"/>
          <ac:spMkLst>
            <pc:docMk/>
            <pc:sldMk cId="30879467" sldId="272"/>
            <ac:spMk id="3" creationId="{9C036195-61AE-4AE7-B1AA-1FAE6B9E198B}"/>
          </ac:spMkLst>
        </pc:spChg>
        <pc:spChg chg="add mod">
          <ac:chgData name="Helen Bromley" userId="7dd9c0f9-cfb3-494f-8e11-3d9c7b646b80" providerId="ADAL" clId="{F737D201-3705-4686-88D0-105450F886C7}" dt="2022-04-28T11:49:15.564" v="79" actId="1076"/>
          <ac:spMkLst>
            <pc:docMk/>
            <pc:sldMk cId="30879467" sldId="272"/>
            <ac:spMk id="4" creationId="{B32FD15F-BF03-4961-902D-E753337073A5}"/>
          </ac:spMkLst>
        </pc:spChg>
        <pc:spChg chg="add mod">
          <ac:chgData name="Helen Bromley" userId="7dd9c0f9-cfb3-494f-8e11-3d9c7b646b80" providerId="ADAL" clId="{F737D201-3705-4686-88D0-105450F886C7}" dt="2022-04-28T11:49:11.776" v="78" actId="1076"/>
          <ac:spMkLst>
            <pc:docMk/>
            <pc:sldMk cId="30879467" sldId="272"/>
            <ac:spMk id="5" creationId="{653A4178-F13B-4B20-9125-BE367C72C58C}"/>
          </ac:spMkLst>
        </pc:spChg>
      </pc:sldChg>
    </pc:docChg>
  </pc:docChgLst>
  <pc:docChgLst>
    <pc:chgData name="Helen Bromley" userId="7dd9c0f9-cfb3-494f-8e11-3d9c7b646b80" providerId="ADAL" clId="{557983D7-6D84-4CE7-AAA5-447CA054FB32}"/>
    <pc:docChg chg="modSld sldOrd">
      <pc:chgData name="Helen Bromley" userId="7dd9c0f9-cfb3-494f-8e11-3d9c7b646b80" providerId="ADAL" clId="{557983D7-6D84-4CE7-AAA5-447CA054FB32}" dt="2022-04-28T13:39:22.059" v="0"/>
      <pc:docMkLst>
        <pc:docMk/>
      </pc:docMkLst>
      <pc:sldChg chg="ord">
        <pc:chgData name="Helen Bromley" userId="7dd9c0f9-cfb3-494f-8e11-3d9c7b646b80" providerId="ADAL" clId="{557983D7-6D84-4CE7-AAA5-447CA054FB32}" dt="2022-04-28T13:39:22.059" v="0"/>
        <pc:sldMkLst>
          <pc:docMk/>
          <pc:sldMk cId="30879467" sldId="27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F0E5A-1A43-4708-8A73-389B4FD56E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9427C9-0363-4FBB-B0ED-646CAA886D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A1F3F6F-BABF-476D-BA30-D4A8B07AA0F9}"/>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5" name="Footer Placeholder 4">
            <a:extLst>
              <a:ext uri="{FF2B5EF4-FFF2-40B4-BE49-F238E27FC236}">
                <a16:creationId xmlns:a16="http://schemas.microsoft.com/office/drawing/2014/main" id="{645EEC68-5B6E-4B4E-9A00-C52694BF56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BF04A2-C8CD-450C-8375-A68C24A1719E}"/>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324144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F0693-94F2-4021-9CBB-CBF9350ECD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3E01D3-5B95-4AC0-83A9-2183AD2CF84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762529-BD7A-4D27-9A26-3CC33486DBB7}"/>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5" name="Footer Placeholder 4">
            <a:extLst>
              <a:ext uri="{FF2B5EF4-FFF2-40B4-BE49-F238E27FC236}">
                <a16:creationId xmlns:a16="http://schemas.microsoft.com/office/drawing/2014/main" id="{FCB39E16-702C-4037-AF3E-CB517FBF25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902250-1696-49EE-A1A3-F67F22484D7E}"/>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3612894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C182D9-7A81-488A-A0C0-000F19B572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CF0B36-ECA1-4195-8537-92BED3AD5CC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28D92F-5E96-405C-9DD6-641E2CCFACBD}"/>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5" name="Footer Placeholder 4">
            <a:extLst>
              <a:ext uri="{FF2B5EF4-FFF2-40B4-BE49-F238E27FC236}">
                <a16:creationId xmlns:a16="http://schemas.microsoft.com/office/drawing/2014/main" id="{7708B62D-CF34-443B-9192-8D56B4E702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8A9ECA-6280-493F-AA4C-A3FE7C1C9F0F}"/>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1727092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57505-0180-4B16-9EE0-3BD6654536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EC7249-779F-46BF-BE4B-FF9802E6161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C35B41-2323-4F10-B213-B4DBF67D4940}"/>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5" name="Footer Placeholder 4">
            <a:extLst>
              <a:ext uri="{FF2B5EF4-FFF2-40B4-BE49-F238E27FC236}">
                <a16:creationId xmlns:a16="http://schemas.microsoft.com/office/drawing/2014/main" id="{E067DBCF-8DAF-4738-A5FA-EB02BE34F9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A04F4E-7CD3-4DE3-BAA2-DD9DC45E6D90}"/>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1593056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2C20F-5D67-4780-9D68-8D238B3A97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B8BF01D-ED10-43CE-BA9F-3C6E622E0E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B6C8066-C15A-4C30-B974-98455926A323}"/>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5" name="Footer Placeholder 4">
            <a:extLst>
              <a:ext uri="{FF2B5EF4-FFF2-40B4-BE49-F238E27FC236}">
                <a16:creationId xmlns:a16="http://schemas.microsoft.com/office/drawing/2014/main" id="{45C964D6-E1E7-4158-B703-733041F569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FAF796-1F63-48DD-AE7A-A3F6B267E4C2}"/>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117142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0164F-C07D-4E8D-A537-98736043337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5D51E6-6312-4E4B-8108-545A8950347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7908C8-5BD9-4D56-A5F7-58BFD28D26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CE73E83-583E-44AB-BB9F-807CF949DC76}"/>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6" name="Footer Placeholder 5">
            <a:extLst>
              <a:ext uri="{FF2B5EF4-FFF2-40B4-BE49-F238E27FC236}">
                <a16:creationId xmlns:a16="http://schemas.microsoft.com/office/drawing/2014/main" id="{457C252A-63EF-4B2F-B793-94F11729BF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94931F-D6B1-4A38-B133-9B3D2A01A636}"/>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3618810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AA6E0-F80E-4E3C-A820-ADE839C745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A778FC2-55C6-4692-A974-508CE7DFBB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E5DCF26-AF50-493D-85CA-D170B68298C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1BBDB34-5FFF-431A-A269-E5E4ADE36C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747089-9A67-4BA7-B654-FE7245FA0A9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348050A-4673-4EA2-AD0F-8B8E6D548FC8}"/>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8" name="Footer Placeholder 7">
            <a:extLst>
              <a:ext uri="{FF2B5EF4-FFF2-40B4-BE49-F238E27FC236}">
                <a16:creationId xmlns:a16="http://schemas.microsoft.com/office/drawing/2014/main" id="{9BED996A-1DF0-4D2C-931D-CF1F2311379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45DD83-67A0-4839-8835-C01E2BCCE932}"/>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48231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7CAD-792C-4588-ACE6-D58ECFA1A78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D7E2750-43CD-4EB2-9F53-B1091BA8D8FE}"/>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4" name="Footer Placeholder 3">
            <a:extLst>
              <a:ext uri="{FF2B5EF4-FFF2-40B4-BE49-F238E27FC236}">
                <a16:creationId xmlns:a16="http://schemas.microsoft.com/office/drawing/2014/main" id="{BA4554D8-EDB1-4167-A1D2-39D09D721C1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821286-2429-4023-ACB0-2499DABF18B7}"/>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4077092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26280C-13AB-40B5-AEEF-02538DC51C96}"/>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3" name="Footer Placeholder 2">
            <a:extLst>
              <a:ext uri="{FF2B5EF4-FFF2-40B4-BE49-F238E27FC236}">
                <a16:creationId xmlns:a16="http://schemas.microsoft.com/office/drawing/2014/main" id="{A828EEF9-A8B9-4A77-BF79-3F8666E2B7E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7AA09EA-1BC2-4459-9BB7-0B761831E08D}"/>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3297941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6CD9B-DF0B-4A40-A2CF-8B6474203D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F0FE2F1-672C-4ED7-8B97-6C7906A568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83899BC-27EC-4305-A38A-1F52E0572D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0AC388-7B03-4951-8AAC-2E134F80636D}"/>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6" name="Footer Placeholder 5">
            <a:extLst>
              <a:ext uri="{FF2B5EF4-FFF2-40B4-BE49-F238E27FC236}">
                <a16:creationId xmlns:a16="http://schemas.microsoft.com/office/drawing/2014/main" id="{8BA7E9CF-7F70-4CC8-A224-B83F8DC5E1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86BC3B-3BAE-4668-AA98-5DC1DAE72964}"/>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473002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7BB81-0818-46AF-AA6F-553AAB3442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550433C-51AC-4250-A40C-4E5A581E4B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9DEF769-D268-4108-9260-D5E9F3A530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172BD3-146D-4DFE-8229-F9DB452D7D3A}"/>
              </a:ext>
            </a:extLst>
          </p:cNvPr>
          <p:cNvSpPr>
            <a:spLocks noGrp="1"/>
          </p:cNvSpPr>
          <p:nvPr>
            <p:ph type="dt" sz="half" idx="10"/>
          </p:nvPr>
        </p:nvSpPr>
        <p:spPr/>
        <p:txBody>
          <a:bodyPr/>
          <a:lstStyle/>
          <a:p>
            <a:fld id="{14E4A087-52A1-4455-A0C7-4591773D5503}" type="datetimeFigureOut">
              <a:rPr lang="en-GB" smtClean="0"/>
              <a:t>28/04/2022</a:t>
            </a:fld>
            <a:endParaRPr lang="en-GB"/>
          </a:p>
        </p:txBody>
      </p:sp>
      <p:sp>
        <p:nvSpPr>
          <p:cNvPr id="6" name="Footer Placeholder 5">
            <a:extLst>
              <a:ext uri="{FF2B5EF4-FFF2-40B4-BE49-F238E27FC236}">
                <a16:creationId xmlns:a16="http://schemas.microsoft.com/office/drawing/2014/main" id="{DBDA1AA0-8B7E-4D03-A53F-F5019C201C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130841A-46A6-4515-BD3B-092048D6B375}"/>
              </a:ext>
            </a:extLst>
          </p:cNvPr>
          <p:cNvSpPr>
            <a:spLocks noGrp="1"/>
          </p:cNvSpPr>
          <p:nvPr>
            <p:ph type="sldNum" sz="quarter" idx="12"/>
          </p:nvPr>
        </p:nvSpPr>
        <p:spPr/>
        <p:txBody>
          <a:bodyPr/>
          <a:lstStyle/>
          <a:p>
            <a:fld id="{01397928-598E-43D3-A7F7-899ED5BBF737}" type="slidenum">
              <a:rPr lang="en-GB" smtClean="0"/>
              <a:t>‹#›</a:t>
            </a:fld>
            <a:endParaRPr lang="en-GB"/>
          </a:p>
        </p:txBody>
      </p:sp>
    </p:spTree>
    <p:extLst>
      <p:ext uri="{BB962C8B-B14F-4D97-AF65-F5344CB8AC3E}">
        <p14:creationId xmlns:p14="http://schemas.microsoft.com/office/powerpoint/2010/main" val="2245933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F00A1D-373E-4704-9385-F09E6500EA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810DC6-5C24-4E3F-A926-8807091E27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EFF1DA-F759-4D52-B02F-A96D21E66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E4A087-52A1-4455-A0C7-4591773D5503}" type="datetimeFigureOut">
              <a:rPr lang="en-GB" smtClean="0"/>
              <a:t>28/04/2022</a:t>
            </a:fld>
            <a:endParaRPr lang="en-GB"/>
          </a:p>
        </p:txBody>
      </p:sp>
      <p:sp>
        <p:nvSpPr>
          <p:cNvPr id="5" name="Footer Placeholder 4">
            <a:extLst>
              <a:ext uri="{FF2B5EF4-FFF2-40B4-BE49-F238E27FC236}">
                <a16:creationId xmlns:a16="http://schemas.microsoft.com/office/drawing/2014/main" id="{84F0A54C-815E-4D68-9B2B-18E88B600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D97309B-1B46-4E93-8E2A-A6327AD3D8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97928-598E-43D3-A7F7-899ED5BBF737}" type="slidenum">
              <a:rPr lang="en-GB" smtClean="0"/>
              <a:t>‹#›</a:t>
            </a:fld>
            <a:endParaRPr lang="en-GB"/>
          </a:p>
        </p:txBody>
      </p:sp>
    </p:spTree>
    <p:extLst>
      <p:ext uri="{BB962C8B-B14F-4D97-AF65-F5344CB8AC3E}">
        <p14:creationId xmlns:p14="http://schemas.microsoft.com/office/powerpoint/2010/main" val="2018850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23B05-6C3C-4EFC-B944-20DE567A4D26}"/>
              </a:ext>
            </a:extLst>
          </p:cNvPr>
          <p:cNvSpPr>
            <a:spLocks noGrp="1"/>
          </p:cNvSpPr>
          <p:nvPr>
            <p:ph type="ctrTitle"/>
          </p:nvPr>
        </p:nvSpPr>
        <p:spPr/>
        <p:txBody>
          <a:bodyPr/>
          <a:lstStyle/>
          <a:p>
            <a:r>
              <a:rPr lang="en-GB" dirty="0"/>
              <a:t>Revision 28</a:t>
            </a:r>
            <a:r>
              <a:rPr lang="en-GB" baseline="30000" dirty="0"/>
              <a:t>th</a:t>
            </a:r>
            <a:r>
              <a:rPr lang="en-GB" dirty="0"/>
              <a:t> April</a:t>
            </a:r>
          </a:p>
        </p:txBody>
      </p:sp>
      <p:sp>
        <p:nvSpPr>
          <p:cNvPr id="3" name="Subtitle 2">
            <a:extLst>
              <a:ext uri="{FF2B5EF4-FFF2-40B4-BE49-F238E27FC236}">
                <a16:creationId xmlns:a16="http://schemas.microsoft.com/office/drawing/2014/main" id="{578AAA9E-7D4F-4DB4-BA1C-E9B83056FEFA}"/>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1601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CE592-27F1-46DE-88D9-C0CEF01E0AC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35A9B25-64E8-4319-ABFA-360D986AFCDE}"/>
              </a:ext>
            </a:extLst>
          </p:cNvPr>
          <p:cNvSpPr>
            <a:spLocks noGrp="1"/>
          </p:cNvSpPr>
          <p:nvPr>
            <p:ph idx="1"/>
          </p:nvPr>
        </p:nvSpPr>
        <p:spPr/>
        <p:txBody>
          <a:bodyPr>
            <a:normAutofit lnSpcReduction="10000"/>
          </a:bodyPr>
          <a:lstStyle/>
          <a:p>
            <a:pPr marL="0" indent="0">
              <a:buNone/>
            </a:pPr>
            <a:r>
              <a:rPr lang="en-GB" b="0" i="0" dirty="0">
                <a:effectLst/>
                <a:latin typeface="Arial" panose="020B0604020202020204" pitchFamily="34" charset="0"/>
              </a:rPr>
              <a:t>Some government education policies aim to introduce a market into the education system. This is done in part by creating competition among schools to attract pupils and their parents to apply for places. Supporters believe that this competition for customers will drive up educational standards. Other educational policies include selection of pupils for places and different types of school on the basis of their ability as measured through tests and examinations.</a:t>
            </a:r>
          </a:p>
          <a:p>
            <a:pPr marL="0" indent="0">
              <a:buNone/>
            </a:pPr>
            <a:r>
              <a:rPr lang="en-GB" b="0" i="0" dirty="0">
                <a:effectLst/>
                <a:latin typeface="Arial" panose="020B0604020202020204" pitchFamily="34" charset="0"/>
              </a:rPr>
              <a:t>Applying material from item A5, analyse the effects of government education policies on class differences in achievement. </a:t>
            </a:r>
            <a:endParaRPr lang="en-GB" dirty="0"/>
          </a:p>
        </p:txBody>
      </p:sp>
      <p:sp>
        <p:nvSpPr>
          <p:cNvPr id="4" name="Rectangle 3">
            <a:extLst>
              <a:ext uri="{FF2B5EF4-FFF2-40B4-BE49-F238E27FC236}">
                <a16:creationId xmlns:a16="http://schemas.microsoft.com/office/drawing/2014/main" id="{C6B85CF9-3BBB-4EEB-8FFE-6A8AC3C5B954}"/>
              </a:ext>
            </a:extLst>
          </p:cNvPr>
          <p:cNvSpPr/>
          <p:nvPr/>
        </p:nvSpPr>
        <p:spPr>
          <a:xfrm>
            <a:off x="903514" y="1807029"/>
            <a:ext cx="10325100" cy="28901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4334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618AC-BB4A-492B-AD86-EC4984980914}"/>
              </a:ext>
            </a:extLst>
          </p:cNvPr>
          <p:cNvSpPr>
            <a:spLocks noGrp="1"/>
          </p:cNvSpPr>
          <p:nvPr>
            <p:ph type="title"/>
          </p:nvPr>
        </p:nvSpPr>
        <p:spPr/>
        <p:txBody>
          <a:bodyPr/>
          <a:lstStyle/>
          <a:p>
            <a:r>
              <a:rPr lang="en-GB" dirty="0"/>
              <a:t>10 markers, can you spot the two hooks? </a:t>
            </a:r>
          </a:p>
        </p:txBody>
      </p:sp>
      <p:sp>
        <p:nvSpPr>
          <p:cNvPr id="3" name="Content Placeholder 2">
            <a:extLst>
              <a:ext uri="{FF2B5EF4-FFF2-40B4-BE49-F238E27FC236}">
                <a16:creationId xmlns:a16="http://schemas.microsoft.com/office/drawing/2014/main" id="{90E949B7-E684-4517-BB59-5861F2E944C7}"/>
              </a:ext>
            </a:extLst>
          </p:cNvPr>
          <p:cNvSpPr>
            <a:spLocks noGrp="1"/>
          </p:cNvSpPr>
          <p:nvPr>
            <p:ph idx="1"/>
          </p:nvPr>
        </p:nvSpPr>
        <p:spPr/>
        <p:txBody>
          <a:bodyPr>
            <a:normAutofit lnSpcReduction="10000"/>
          </a:bodyPr>
          <a:lstStyle/>
          <a:p>
            <a:pPr marL="0" indent="0">
              <a:buNone/>
            </a:pPr>
            <a:endParaRPr lang="en-GB" dirty="0"/>
          </a:p>
          <a:p>
            <a:pPr marL="0" indent="0">
              <a:buNone/>
            </a:pPr>
            <a:r>
              <a:rPr lang="en-GB" dirty="0"/>
              <a:t>Postmodernists argue that we live in a media saturated Society. For many people the media has become the main source of information about crime. Many sociologists have been critical of the way in which the media misrepresents crime, for example through extensive coverage of particular types of crime. Such sociologists have outlined a number of ways in which the media can have a negative impact on the behaviour of some members of the audience. </a:t>
            </a:r>
          </a:p>
          <a:p>
            <a:pPr marL="0" indent="0">
              <a:buNone/>
            </a:pPr>
            <a:endParaRPr lang="en-GB" dirty="0"/>
          </a:p>
          <a:p>
            <a:r>
              <a:rPr lang="en-GB" dirty="0"/>
              <a:t>Applying material from item A5, analyse two ways in which the media can influence crime and deviance.</a:t>
            </a:r>
          </a:p>
          <a:p>
            <a:endParaRPr lang="en-GB" dirty="0"/>
          </a:p>
        </p:txBody>
      </p:sp>
      <p:sp>
        <p:nvSpPr>
          <p:cNvPr id="4" name="Rectangle 3">
            <a:extLst>
              <a:ext uri="{FF2B5EF4-FFF2-40B4-BE49-F238E27FC236}">
                <a16:creationId xmlns:a16="http://schemas.microsoft.com/office/drawing/2014/main" id="{42A65E5F-ACEE-4594-B5CE-E0B564DDDDC6}"/>
              </a:ext>
            </a:extLst>
          </p:cNvPr>
          <p:cNvSpPr/>
          <p:nvPr/>
        </p:nvSpPr>
        <p:spPr>
          <a:xfrm>
            <a:off x="906011" y="2281806"/>
            <a:ext cx="10284903" cy="26509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56776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4197A-4050-4E67-88AE-AF45D94A222C}"/>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3D9C07CB-FC32-4289-8E3B-CC6881AA6105}"/>
              </a:ext>
            </a:extLst>
          </p:cNvPr>
          <p:cNvPicPr>
            <a:picLocks noGrp="1" noChangeAspect="1"/>
          </p:cNvPicPr>
          <p:nvPr>
            <p:ph idx="1"/>
          </p:nvPr>
        </p:nvPicPr>
        <p:blipFill>
          <a:blip r:embed="rId2"/>
          <a:stretch>
            <a:fillRect/>
          </a:stretch>
        </p:blipFill>
        <p:spPr>
          <a:xfrm>
            <a:off x="1823971" y="1027906"/>
            <a:ext cx="8544057" cy="4666689"/>
          </a:xfrm>
          <a:prstGeom prst="rect">
            <a:avLst/>
          </a:prstGeom>
        </p:spPr>
      </p:pic>
    </p:spTree>
    <p:extLst>
      <p:ext uri="{BB962C8B-B14F-4D97-AF65-F5344CB8AC3E}">
        <p14:creationId xmlns:p14="http://schemas.microsoft.com/office/powerpoint/2010/main" val="2095823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C12B6-858B-409A-85EB-D9306BDF4595}"/>
              </a:ext>
            </a:extLst>
          </p:cNvPr>
          <p:cNvSpPr>
            <a:spLocks noGrp="1"/>
          </p:cNvSpPr>
          <p:nvPr>
            <p:ph type="title"/>
          </p:nvPr>
        </p:nvSpPr>
        <p:spPr/>
        <p:txBody>
          <a:bodyPr/>
          <a:lstStyle/>
          <a:p>
            <a:r>
              <a:rPr lang="en-GB" dirty="0"/>
              <a:t>Functionalism / Marxism and crime</a:t>
            </a:r>
          </a:p>
        </p:txBody>
      </p:sp>
      <p:sp>
        <p:nvSpPr>
          <p:cNvPr id="3" name="Content Placeholder 2">
            <a:extLst>
              <a:ext uri="{FF2B5EF4-FFF2-40B4-BE49-F238E27FC236}">
                <a16:creationId xmlns:a16="http://schemas.microsoft.com/office/drawing/2014/main" id="{9C036195-61AE-4AE7-B1AA-1FAE6B9E198B}"/>
              </a:ext>
            </a:extLst>
          </p:cNvPr>
          <p:cNvSpPr>
            <a:spLocks noGrp="1"/>
          </p:cNvSpPr>
          <p:nvPr>
            <p:ph idx="1"/>
          </p:nvPr>
        </p:nvSpPr>
        <p:spPr/>
        <p:txBody>
          <a:bodyPr/>
          <a:lstStyle/>
          <a:p>
            <a:r>
              <a:rPr lang="en-GB" dirty="0"/>
              <a:t>Compare and contrast</a:t>
            </a:r>
          </a:p>
          <a:p>
            <a:endParaRPr lang="en-GB" dirty="0"/>
          </a:p>
          <a:p>
            <a:endParaRPr lang="en-GB" dirty="0"/>
          </a:p>
        </p:txBody>
      </p:sp>
      <p:sp>
        <p:nvSpPr>
          <p:cNvPr id="4" name="Oval 3">
            <a:extLst>
              <a:ext uri="{FF2B5EF4-FFF2-40B4-BE49-F238E27FC236}">
                <a16:creationId xmlns:a16="http://schemas.microsoft.com/office/drawing/2014/main" id="{B32FD15F-BF03-4961-902D-E753337073A5}"/>
              </a:ext>
            </a:extLst>
          </p:cNvPr>
          <p:cNvSpPr/>
          <p:nvPr/>
        </p:nvSpPr>
        <p:spPr>
          <a:xfrm>
            <a:off x="2432808" y="2327129"/>
            <a:ext cx="4387442" cy="39847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Oval 4">
            <a:extLst>
              <a:ext uri="{FF2B5EF4-FFF2-40B4-BE49-F238E27FC236}">
                <a16:creationId xmlns:a16="http://schemas.microsoft.com/office/drawing/2014/main" id="{653A4178-F13B-4B20-9125-BE367C72C58C}"/>
              </a:ext>
            </a:extLst>
          </p:cNvPr>
          <p:cNvSpPr/>
          <p:nvPr/>
        </p:nvSpPr>
        <p:spPr>
          <a:xfrm>
            <a:off x="5450048" y="2192192"/>
            <a:ext cx="4387442" cy="39847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0879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38965-7B7D-4E97-A3D8-FAF8B751CB2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F886A52-FE78-4A2B-A663-D29642C94074}"/>
              </a:ext>
            </a:extLst>
          </p:cNvPr>
          <p:cNvSpPr>
            <a:spLocks noGrp="1"/>
          </p:cNvSpPr>
          <p:nvPr>
            <p:ph idx="1"/>
          </p:nvPr>
        </p:nvSpPr>
        <p:spPr/>
        <p:txBody>
          <a:bodyPr/>
          <a:lstStyle/>
          <a:p>
            <a:pPr marL="0" indent="0">
              <a:buNone/>
            </a:pPr>
            <a:r>
              <a:rPr lang="en-US" dirty="0"/>
              <a:t> </a:t>
            </a:r>
            <a:endParaRPr lang="en-GB" dirty="0"/>
          </a:p>
          <a:p>
            <a:pPr marL="0" indent="0">
              <a:buNone/>
            </a:pPr>
            <a:r>
              <a:rPr lang="en-US" dirty="0"/>
              <a:t>Marxist theories regarding rime of an inbuilt feature of an unequal class divided capitalist society that emphasizes self-interest, Greed and personal gain. Laws reflecting Ruling Class interests, and I are selectively enforced against the working class. It is rare for the wealthy, the powerful and influential to find themselves the focus of prosecution and Punishment.</a:t>
            </a:r>
            <a:endParaRPr lang="en-GB" dirty="0"/>
          </a:p>
          <a:p>
            <a:pPr marL="0" indent="0">
              <a:buNone/>
            </a:pPr>
            <a:endParaRPr lang="en-GB" dirty="0"/>
          </a:p>
          <a:p>
            <a:r>
              <a:rPr lang="en-US" dirty="0"/>
              <a:t>Applying material from item B3 and your own knowledge, evaluate the usefulness of Marxist approaches in understanding crime.</a:t>
            </a:r>
            <a:endParaRPr lang="en-GB" dirty="0"/>
          </a:p>
          <a:p>
            <a:endParaRPr lang="en-GB" dirty="0"/>
          </a:p>
        </p:txBody>
      </p:sp>
      <p:sp>
        <p:nvSpPr>
          <p:cNvPr id="4" name="Rectangle 3">
            <a:extLst>
              <a:ext uri="{FF2B5EF4-FFF2-40B4-BE49-F238E27FC236}">
                <a16:creationId xmlns:a16="http://schemas.microsoft.com/office/drawing/2014/main" id="{BF039BEE-2912-40BB-BACE-60413EB157DA}"/>
              </a:ext>
            </a:extLst>
          </p:cNvPr>
          <p:cNvSpPr/>
          <p:nvPr/>
        </p:nvSpPr>
        <p:spPr>
          <a:xfrm>
            <a:off x="838200" y="2332139"/>
            <a:ext cx="10515600" cy="2567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80488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EA037-53FD-44F7-8A1A-DAD34CF42C0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7C49161-4C7E-440C-AFFB-69152BAC0298}"/>
              </a:ext>
            </a:extLst>
          </p:cNvPr>
          <p:cNvSpPr>
            <a:spLocks noGrp="1"/>
          </p:cNvSpPr>
          <p:nvPr>
            <p:ph idx="1"/>
          </p:nvPr>
        </p:nvSpPr>
        <p:spPr/>
        <p:txBody>
          <a:bodyPr>
            <a:normAutofit fontScale="92500" lnSpcReduction="10000"/>
          </a:bodyPr>
          <a:lstStyle/>
          <a:p>
            <a:pPr marL="0" indent="0">
              <a:buNone/>
            </a:pPr>
            <a:r>
              <a:rPr lang="en-US" dirty="0"/>
              <a:t> </a:t>
            </a:r>
            <a:endParaRPr lang="en-GB" dirty="0"/>
          </a:p>
          <a:p>
            <a:pPr marL="0" indent="0">
              <a:buNone/>
            </a:pPr>
            <a:r>
              <a:rPr lang="en-US" dirty="0"/>
              <a:t>Item B14Some sociologists focus on the crimes of the powerful. Crimes committed in the interest of businesses and other large institutions can be far more harmful and costly than the street crimes that we tend to think of as real crime. Corporate crime can involve breaking criminal laws but may also include breaking other kinds of law. Some sociologists argue that corporate crime results from pressures to succeed, leading to employees pursuing business aims by illegitimate means. However, others claim that it is the product of capitalism.</a:t>
            </a:r>
            <a:endParaRPr lang="en-GB" dirty="0"/>
          </a:p>
          <a:p>
            <a:pPr marL="0" indent="0">
              <a:buNone/>
            </a:pPr>
            <a:r>
              <a:rPr lang="en-US" dirty="0"/>
              <a:t> </a:t>
            </a:r>
            <a:endParaRPr lang="en-GB" dirty="0"/>
          </a:p>
          <a:p>
            <a:pPr marL="0" indent="0">
              <a:buNone/>
            </a:pPr>
            <a:r>
              <a:rPr lang="en-US" dirty="0"/>
              <a:t>Applying material from item B14 and your own knowledge, evaluate sociological explanations of corporate crime.</a:t>
            </a:r>
            <a:endParaRPr lang="en-GB" dirty="0"/>
          </a:p>
          <a:p>
            <a:endParaRPr lang="en-GB" dirty="0"/>
          </a:p>
        </p:txBody>
      </p:sp>
      <p:sp>
        <p:nvSpPr>
          <p:cNvPr id="4" name="Rectangle 3">
            <a:extLst>
              <a:ext uri="{FF2B5EF4-FFF2-40B4-BE49-F238E27FC236}">
                <a16:creationId xmlns:a16="http://schemas.microsoft.com/office/drawing/2014/main" id="{DAA5B4D6-C186-44C4-8DD8-BD71313FACA0}"/>
              </a:ext>
            </a:extLst>
          </p:cNvPr>
          <p:cNvSpPr/>
          <p:nvPr/>
        </p:nvSpPr>
        <p:spPr>
          <a:xfrm>
            <a:off x="771787" y="2214694"/>
            <a:ext cx="10679185" cy="28354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3516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63E2B-E073-4830-8A56-FB6BE92449F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8ACDC3F-0217-44AB-8C12-C1F7150E5337}"/>
              </a:ext>
            </a:extLst>
          </p:cNvPr>
          <p:cNvSpPr>
            <a:spLocks noGrp="1"/>
          </p:cNvSpPr>
          <p:nvPr>
            <p:ph idx="1"/>
          </p:nvPr>
        </p:nvSpPr>
        <p:spPr/>
        <p:txBody>
          <a:bodyPr>
            <a:normAutofit fontScale="92500" lnSpcReduction="10000"/>
          </a:bodyPr>
          <a:lstStyle/>
          <a:p>
            <a:pPr marL="0" indent="0">
              <a:buNone/>
            </a:pPr>
            <a:r>
              <a:rPr lang="en-US" dirty="0"/>
              <a:t> </a:t>
            </a:r>
            <a:endParaRPr lang="en-GB" dirty="0"/>
          </a:p>
          <a:p>
            <a:pPr marL="0" indent="0">
              <a:buNone/>
            </a:pPr>
            <a:r>
              <a:rPr lang="en-US" dirty="0"/>
              <a:t>Some functionalist sociologists argue that crime and deviance are caused by the inability of some people to gain the rewards of society, for example because of educational underachievement. Those members of society whose opportunities are blocked cannot achieve the goals of society by socially approved means. </a:t>
            </a:r>
            <a:endParaRPr lang="en-GB" dirty="0"/>
          </a:p>
          <a:p>
            <a:pPr marL="0" indent="0">
              <a:buNone/>
            </a:pPr>
            <a:endParaRPr lang="en-GB" dirty="0"/>
          </a:p>
          <a:p>
            <a:endParaRPr lang="en-GB" dirty="0"/>
          </a:p>
          <a:p>
            <a:r>
              <a:rPr lang="en-US" dirty="0"/>
              <a:t>Applying material from Item B2 and your knowledge, evaluate the usefulness of     functionalist approaches in understanding crime and deviance.</a:t>
            </a:r>
            <a:endParaRPr lang="en-GB" dirty="0"/>
          </a:p>
          <a:p>
            <a:endParaRPr lang="en-GB" dirty="0"/>
          </a:p>
        </p:txBody>
      </p:sp>
      <p:sp>
        <p:nvSpPr>
          <p:cNvPr id="4" name="Rectangle 3">
            <a:extLst>
              <a:ext uri="{FF2B5EF4-FFF2-40B4-BE49-F238E27FC236}">
                <a16:creationId xmlns:a16="http://schemas.microsoft.com/office/drawing/2014/main" id="{4782D2FA-9F9F-40B0-9480-9031C60F194F}"/>
              </a:ext>
            </a:extLst>
          </p:cNvPr>
          <p:cNvSpPr/>
          <p:nvPr/>
        </p:nvSpPr>
        <p:spPr>
          <a:xfrm>
            <a:off x="746620" y="2130803"/>
            <a:ext cx="10922466" cy="21979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5769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31B96DDB4C5E4093D9A586BF4D7B6B" ma:contentTypeVersion="13" ma:contentTypeDescription="Create a new document." ma:contentTypeScope="" ma:versionID="773117163e457925bf7e597e43deb21b">
  <xsd:schema xmlns:xsd="http://www.w3.org/2001/XMLSchema" xmlns:xs="http://www.w3.org/2001/XMLSchema" xmlns:p="http://schemas.microsoft.com/office/2006/metadata/properties" xmlns:ns3="1884b4ca-d172-48fc-934f-c211f0fc4919" xmlns:ns4="8b6cce57-5574-4c8c-bf87-bfcef3d2ded6" targetNamespace="http://schemas.microsoft.com/office/2006/metadata/properties" ma:root="true" ma:fieldsID="1b4c9f3405b88fe15d8ab67cf3ace4ae" ns3:_="" ns4:_="">
    <xsd:import namespace="1884b4ca-d172-48fc-934f-c211f0fc4919"/>
    <xsd:import namespace="8b6cce57-5574-4c8c-bf87-bfcef3d2ded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84b4ca-d172-48fc-934f-c211f0fc49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6cce57-5574-4c8c-bf87-bfcef3d2ded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F194DA-3F25-4375-81F9-6229548A179C}">
  <ds:schemaRefs>
    <ds:schemaRef ds:uri="http://schemas.microsoft.com/office/2006/documentManagement/types"/>
    <ds:schemaRef ds:uri="8b6cce57-5574-4c8c-bf87-bfcef3d2ded6"/>
    <ds:schemaRef ds:uri="http://schemas.microsoft.com/office/2006/metadata/properties"/>
    <ds:schemaRef ds:uri="http://purl.org/dc/terms/"/>
    <ds:schemaRef ds:uri="http://schemas.openxmlformats.org/package/2006/metadata/core-properties"/>
    <ds:schemaRef ds:uri="http://purl.org/dc/dcmitype/"/>
    <ds:schemaRef ds:uri="http://purl.org/dc/elements/1.1/"/>
    <ds:schemaRef ds:uri="http://www.w3.org/XML/1998/namespace"/>
    <ds:schemaRef ds:uri="http://schemas.microsoft.com/office/infopath/2007/PartnerControls"/>
    <ds:schemaRef ds:uri="1884b4ca-d172-48fc-934f-c211f0fc4919"/>
  </ds:schemaRefs>
</ds:datastoreItem>
</file>

<file path=customXml/itemProps2.xml><?xml version="1.0" encoding="utf-8"?>
<ds:datastoreItem xmlns:ds="http://schemas.openxmlformats.org/officeDocument/2006/customXml" ds:itemID="{CF64BE82-59F0-4AC8-A752-73EF504E7940}">
  <ds:schemaRefs>
    <ds:schemaRef ds:uri="http://schemas.microsoft.com/sharepoint/v3/contenttype/forms"/>
  </ds:schemaRefs>
</ds:datastoreItem>
</file>

<file path=customXml/itemProps3.xml><?xml version="1.0" encoding="utf-8"?>
<ds:datastoreItem xmlns:ds="http://schemas.openxmlformats.org/officeDocument/2006/customXml" ds:itemID="{8D38C3F9-DC9E-4FFE-9CB2-C86A977C13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84b4ca-d172-48fc-934f-c211f0fc4919"/>
    <ds:schemaRef ds:uri="8b6cce57-5574-4c8c-bf87-bfcef3d2de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99</TotalTime>
  <Words>479</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Revision 28th April</vt:lpstr>
      <vt:lpstr>PowerPoint Presentation</vt:lpstr>
      <vt:lpstr>10 markers, can you spot the two hooks? </vt:lpstr>
      <vt:lpstr>PowerPoint Presentation</vt:lpstr>
      <vt:lpstr>Functionalism / Marxism and crime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28th April</dc:title>
  <dc:creator>Helen Bromley</dc:creator>
  <cp:lastModifiedBy>Helen Bromley</cp:lastModifiedBy>
  <cp:revision>4</cp:revision>
  <cp:lastPrinted>2022-04-28T11:29:37Z</cp:lastPrinted>
  <dcterms:created xsi:type="dcterms:W3CDTF">2022-04-28T11:23:40Z</dcterms:created>
  <dcterms:modified xsi:type="dcterms:W3CDTF">2022-04-28T14:50:39Z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0x010100C831B96DDB4C5E4093D9A586BF4D7B6B</vt:lpwstr>
  </property>
</Properties>
</file>