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2"/>
  </p:notesMasterIdLst>
  <p:handoutMasterIdLst>
    <p:handoutMasterId r:id="rId13"/>
  </p:handout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8" r:id="rId10"/>
    <p:sldId id="287" r:id="rId11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F9900"/>
    <a:srgbClr val="FFCC00"/>
    <a:srgbClr val="CC3399"/>
    <a:srgbClr val="9933FF"/>
    <a:srgbClr val="9966FF"/>
    <a:srgbClr val="0066CC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20" autoAdjust="0"/>
    <p:restoredTop sz="87644" autoAdjust="0"/>
  </p:normalViewPr>
  <p:slideViewPr>
    <p:cSldViewPr>
      <p:cViewPr varScale="1">
        <p:scale>
          <a:sx n="100" d="100"/>
          <a:sy n="100" d="100"/>
        </p:scale>
        <p:origin x="16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8633B67B-13D0-4A6E-BBED-B5EBCE3BE1E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C11F3004-79AE-4B3D-AE06-CB63ED401F9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80" name="Rectangle 4">
            <a:extLst>
              <a:ext uri="{FF2B5EF4-FFF2-40B4-BE49-F238E27FC236}">
                <a16:creationId xmlns:a16="http://schemas.microsoft.com/office/drawing/2014/main" id="{86BCFA12-C86D-4B82-B1CA-9FE8EE869A8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81" name="Rectangle 5">
            <a:extLst>
              <a:ext uri="{FF2B5EF4-FFF2-40B4-BE49-F238E27FC236}">
                <a16:creationId xmlns:a16="http://schemas.microsoft.com/office/drawing/2014/main" id="{B7DE1D35-2D5B-4C4B-962E-2BA7763355D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2A0EC0F-1C92-48DE-8B74-CCEC40A5C3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07AE5956-A71B-4CEE-B5F1-9AB1268BA2F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5C049392-5FBF-4FB7-A210-87F79618A17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DF7000F4-89A0-4A67-A62E-F4CB221D7E4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8793C366-0ED2-471E-94AA-72DBDAD64BE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4838"/>
            <a:ext cx="5486400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5F201D24-5084-4081-9114-FDFC584FFCB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CC5D3D05-73DE-49EE-B9DC-FDF019A98A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3867A7-6CAC-4D1B-982F-D6DA18D184B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C20EA661-84FF-472A-B3FA-D3B4BFCCE5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739D87D-AB20-473A-80E7-7D3570679813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0E5E60E-AED7-41BB-AFA9-0587E6BAAA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6A00746F-8562-4886-97BE-30C8566B7D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1600">
                <a:latin typeface="Arial" panose="020B0604020202020204" pitchFamily="34" charset="0"/>
              </a:rPr>
              <a:t>Do not copy – printed sheet to hand out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24473813-E23D-43B4-9624-F8E650F9FB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AFA8DA1-04BE-403E-8538-43EF5BD26D81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02EDE7DD-1315-4957-9661-890E4F6514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3168AC6E-97D1-4A94-BE5B-729BB5E203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sz="1600">
                <a:latin typeface="Arial" panose="020B0604020202020204" pitchFamily="34" charset="0"/>
              </a:rPr>
              <a:t>Demonstrate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F73C39-6C5E-410E-9282-211C55EF93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9C27B9A-4768-46FB-88EA-6813259099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54DB26-F0E8-42D5-8CE1-099705259C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B3C600-5C02-4392-A0CC-ED875A78EE7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5132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82E7D4-4BEC-4713-9941-1CA4B01BF3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52DD059-F989-4583-B15B-E62C41734F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3BF5D1-DD15-4007-9540-375138A9BC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190516-6822-40FB-873C-8322A4E3D9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3873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5818CC-2FF1-48BB-B899-C76859F44B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1F46D1-D87C-4572-952B-752F9F4AB5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A649112-3FC0-4E99-A768-BAFF46C8D9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D9EDD7-E88D-4CCF-BF3D-ACC1EB4A67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66069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45BBD1F-032D-4634-8097-63EC1C4488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ED1DEE-F48D-41DA-8943-38D8787131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B1523E7-5248-4A4C-A40F-1EBDAD2A3F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7CCBC1-F5D9-40F4-9905-8DFDB2A581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98361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D72275-8A08-4F72-A137-E62E9260C8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3354B7-B024-46AE-9F42-CE68A45763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B5A4396-5B0A-4A36-BB49-200AF02B53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62067C-D2C6-4D93-AB0D-31879FC7936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029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F1CDD7-DDA1-4C79-B430-E3E6D4365F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D9F83C-F86E-4A6A-876A-2F87D22440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568139-97B0-4D73-8B69-C968AE5B68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6D8D86-821E-40D8-84B4-04F7C3C5E55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113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9446FE-603D-459F-A80F-65BEE8E496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DDEAF09-CA5C-44B7-83DE-1FE87A5AE4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82F8988-AC7E-426D-B7E7-CE5409D9F6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F83DB8-F999-4628-A0BF-BDE3315DB4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2259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801D24F-5A9D-41ED-927D-A00F75D384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65D0709-4836-4212-902F-96A5CA61FB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47BC859-801C-4281-B94D-FB43F5D707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2E946-1434-4FF2-812B-932FA5CA405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54272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FB5390A-CB30-4B1A-9C5D-0D676B5EE7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4450A20-98A9-4BEA-A443-9BF11956FE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519E95C-0D53-43D4-A9D3-88135725B9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6E4922-C440-4CF6-89A2-41C914835D5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0843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067A4E-63C1-45C9-B0BF-4D1F5DC25C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0D0573-D8EF-400B-BFA4-8D2844D7A8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7CE2EE-8D40-49B1-AE32-A5496D62C0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44B83-FB16-453E-9038-78E93D56FBC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172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BE5A6E-DFB9-48E0-8FCF-BF16AA00A2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0BD942-486D-422F-B194-5792BAC2A6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2E99D4-69DC-438A-B48B-BF5B662950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FAA795-A72B-471F-AB41-444CE25133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164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97F4FCF-487D-4E77-B0E5-8231E106DD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1E40E9E-392B-41FF-BEF5-F97125BFEB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7348" name="Rectangle 4">
            <a:extLst>
              <a:ext uri="{FF2B5EF4-FFF2-40B4-BE49-F238E27FC236}">
                <a16:creationId xmlns:a16="http://schemas.microsoft.com/office/drawing/2014/main" id="{607F2247-5E59-42B9-81F1-5A1B502D237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443B88E0-6ADD-4386-B4FE-E4F93740F96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50" name="Rectangle 6">
            <a:extLst>
              <a:ext uri="{FF2B5EF4-FFF2-40B4-BE49-F238E27FC236}">
                <a16:creationId xmlns:a16="http://schemas.microsoft.com/office/drawing/2014/main" id="{36722A3B-E84A-4503-8A99-5C43D997A54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6AAD509-E5F0-4ACD-BF9D-8F531101103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FFCD2DF-18A7-4837-9379-C10C9D5E1D6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Testing gases</a:t>
            </a:r>
            <a:endParaRPr lang="en-US" altLang="en-US"/>
          </a:p>
        </p:txBody>
      </p:sp>
      <p:pic>
        <p:nvPicPr>
          <p:cNvPr id="2051" name="Picture 10">
            <a:extLst>
              <a:ext uri="{FF2B5EF4-FFF2-40B4-BE49-F238E27FC236}">
                <a16:creationId xmlns:a16="http://schemas.microsoft.com/office/drawing/2014/main" id="{9A04E31A-9A02-48E8-B4D7-3F23CA7F6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3860800"/>
            <a:ext cx="1611313" cy="242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>
            <a:extLst>
              <a:ext uri="{FF2B5EF4-FFF2-40B4-BE49-F238E27FC236}">
                <a16:creationId xmlns:a16="http://schemas.microsoft.com/office/drawing/2014/main" id="{0A22EAAB-D7DA-40D4-9562-801640252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549275"/>
            <a:ext cx="2201863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2">
            <a:extLst>
              <a:ext uri="{FF2B5EF4-FFF2-40B4-BE49-F238E27FC236}">
                <a16:creationId xmlns:a16="http://schemas.microsoft.com/office/drawing/2014/main" id="{14DC1040-2839-4BCA-8150-8BBBD5B27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92150"/>
            <a:ext cx="2117725" cy="406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F0F776A-BC32-4453-938D-CA3054081B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5750" y="258763"/>
            <a:ext cx="8686800" cy="1225550"/>
          </a:xfrm>
        </p:spPr>
        <p:txBody>
          <a:bodyPr/>
          <a:lstStyle/>
          <a:p>
            <a:r>
              <a:rPr lang="en-GB" altLang="en-US" sz="3600">
                <a:solidFill>
                  <a:schemeClr val="tx1"/>
                </a:solidFill>
              </a:rPr>
              <a:t>Which gas?</a:t>
            </a:r>
            <a:br>
              <a:rPr lang="en-GB" altLang="en-US">
                <a:solidFill>
                  <a:schemeClr val="tx1"/>
                </a:solidFill>
              </a:rPr>
            </a:br>
            <a:r>
              <a:rPr lang="en-GB" altLang="en-US" sz="2400">
                <a:solidFill>
                  <a:schemeClr val="tx1"/>
                </a:solidFill>
              </a:rPr>
              <a:t>When the description appears write down the name of the gas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71688" name="Text Box 8">
            <a:extLst>
              <a:ext uri="{FF2B5EF4-FFF2-40B4-BE49-F238E27FC236}">
                <a16:creationId xmlns:a16="http://schemas.microsoft.com/office/drawing/2014/main" id="{75EF7B0A-DFE8-4D63-939D-F2EF603C1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2276475"/>
            <a:ext cx="20161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09900"/>
                </a:solidFill>
                <a:latin typeface="Eras Bold ITC" panose="020B0907030504020204" pitchFamily="34" charset="0"/>
              </a:rPr>
              <a:t>Damp blue litmus paper is bleached</a:t>
            </a:r>
          </a:p>
        </p:txBody>
      </p:sp>
      <p:sp>
        <p:nvSpPr>
          <p:cNvPr id="71691" name="Text Box 11">
            <a:extLst>
              <a:ext uri="{FF2B5EF4-FFF2-40B4-BE49-F238E27FC236}">
                <a16:creationId xmlns:a16="http://schemas.microsoft.com/office/drawing/2014/main" id="{6E6C3B4F-FFFA-47DF-AA0D-9C98237AA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2205038"/>
            <a:ext cx="20177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66"/>
                </a:solidFill>
                <a:latin typeface="Eras Bold ITC" panose="020B0907030504020204" pitchFamily="34" charset="0"/>
              </a:rPr>
              <a:t>Lit splint</a:t>
            </a:r>
          </a:p>
          <a:p>
            <a:pPr eaLnBrk="1" hangingPunct="1"/>
            <a:r>
              <a:rPr lang="en-GB" altLang="en-US" sz="2000">
                <a:solidFill>
                  <a:srgbClr val="FF0066"/>
                </a:solidFill>
                <a:latin typeface="Eras Bold ITC" panose="020B0907030504020204" pitchFamily="34" charset="0"/>
              </a:rPr>
              <a:t>‘Squeaky pop’ </a:t>
            </a:r>
          </a:p>
        </p:txBody>
      </p:sp>
      <p:sp>
        <p:nvSpPr>
          <p:cNvPr id="71693" name="Text Box 13">
            <a:extLst>
              <a:ext uri="{FF2B5EF4-FFF2-40B4-BE49-F238E27FC236}">
                <a16:creationId xmlns:a16="http://schemas.microsoft.com/office/drawing/2014/main" id="{4ACA0D92-67A3-4BF1-B242-5A626791E8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6600" y="4314825"/>
            <a:ext cx="20685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chemeClr val="hlink"/>
                </a:solidFill>
                <a:latin typeface="Eras Bold ITC" panose="020B0907030504020204" pitchFamily="34" charset="0"/>
              </a:rPr>
              <a:t>Glowing splint</a:t>
            </a:r>
          </a:p>
          <a:p>
            <a:pPr eaLnBrk="1" hangingPunct="1"/>
            <a:r>
              <a:rPr lang="en-GB" altLang="en-US" sz="2000">
                <a:solidFill>
                  <a:schemeClr val="hlink"/>
                </a:solidFill>
                <a:latin typeface="Eras Bold ITC" panose="020B0907030504020204" pitchFamily="34" charset="0"/>
              </a:rPr>
              <a:t>relights</a:t>
            </a:r>
          </a:p>
        </p:txBody>
      </p:sp>
      <p:sp>
        <p:nvSpPr>
          <p:cNvPr id="71694" name="Text Box 14">
            <a:extLst>
              <a:ext uri="{FF2B5EF4-FFF2-40B4-BE49-F238E27FC236}">
                <a16:creationId xmlns:a16="http://schemas.microsoft.com/office/drawing/2014/main" id="{E7ED3C3C-2803-4F6D-BEB5-04D82E54E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4652963"/>
            <a:ext cx="17859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9900"/>
                </a:solidFill>
                <a:latin typeface="Eras Bold ITC" panose="020B0907030504020204" pitchFamily="34" charset="0"/>
              </a:rPr>
              <a:t>Limewater</a:t>
            </a:r>
          </a:p>
          <a:p>
            <a:pPr eaLnBrk="1" hangingPunct="1"/>
            <a:r>
              <a:rPr lang="en-GB" altLang="en-US" sz="2000">
                <a:solidFill>
                  <a:srgbClr val="FF9900"/>
                </a:solidFill>
                <a:latin typeface="Eras Bold ITC" panose="020B0907030504020204" pitchFamily="34" charset="0"/>
              </a:rPr>
              <a:t>turns cloudy</a:t>
            </a:r>
          </a:p>
        </p:txBody>
      </p:sp>
      <p:sp>
        <p:nvSpPr>
          <p:cNvPr id="71695" name="Text Box 15">
            <a:extLst>
              <a:ext uri="{FF2B5EF4-FFF2-40B4-BE49-F238E27FC236}">
                <a16:creationId xmlns:a16="http://schemas.microsoft.com/office/drawing/2014/main" id="{D45321B0-4CF5-46D8-AAA0-6531BEA8F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3333750"/>
            <a:ext cx="1254125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09900"/>
                </a:solidFill>
                <a:latin typeface="Eras Bold ITC" panose="020B0907030504020204" pitchFamily="34" charset="0"/>
              </a:rPr>
              <a:t>chlorine</a:t>
            </a:r>
          </a:p>
        </p:txBody>
      </p:sp>
      <p:sp>
        <p:nvSpPr>
          <p:cNvPr id="71696" name="Text Box 16">
            <a:extLst>
              <a:ext uri="{FF2B5EF4-FFF2-40B4-BE49-F238E27FC236}">
                <a16:creationId xmlns:a16="http://schemas.microsoft.com/office/drawing/2014/main" id="{DFD18045-D890-4CFC-9B86-6D2906942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2932113"/>
            <a:ext cx="145097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66"/>
                </a:solidFill>
                <a:latin typeface="Eras Bold ITC" panose="020B0907030504020204" pitchFamily="34" charset="0"/>
              </a:rPr>
              <a:t>hydrogen</a:t>
            </a:r>
          </a:p>
        </p:txBody>
      </p:sp>
      <p:sp>
        <p:nvSpPr>
          <p:cNvPr id="71698" name="Text Box 18">
            <a:extLst>
              <a:ext uri="{FF2B5EF4-FFF2-40B4-BE49-F238E27FC236}">
                <a16:creationId xmlns:a16="http://schemas.microsoft.com/office/drawing/2014/main" id="{2B3A9B99-E3E5-4972-B8D6-7B8919F2F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6600" y="5110163"/>
            <a:ext cx="116205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chemeClr val="hlink"/>
                </a:solidFill>
                <a:latin typeface="Eras Bold ITC" panose="020B0907030504020204" pitchFamily="34" charset="0"/>
              </a:rPr>
              <a:t>oxygen</a:t>
            </a:r>
          </a:p>
        </p:txBody>
      </p:sp>
      <p:sp>
        <p:nvSpPr>
          <p:cNvPr id="71699" name="Text Box 19">
            <a:extLst>
              <a:ext uri="{FF2B5EF4-FFF2-40B4-BE49-F238E27FC236}">
                <a16:creationId xmlns:a16="http://schemas.microsoft.com/office/drawing/2014/main" id="{2CE4DFDF-EB6B-4107-BC20-93C095D4A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5380038"/>
            <a:ext cx="212725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9900"/>
                </a:solidFill>
                <a:latin typeface="Eras Bold ITC" panose="020B0907030504020204" pitchFamily="34" charset="0"/>
              </a:rPr>
              <a:t>carbon dioxide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1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1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1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8" grpId="0"/>
      <p:bldP spid="71691" grpId="0"/>
      <p:bldP spid="71693" grpId="0"/>
      <p:bldP spid="71694" grpId="0"/>
      <p:bldP spid="71695" grpId="0" animBg="1"/>
      <p:bldP spid="71696" grpId="0" animBg="1"/>
      <p:bldP spid="71698" grpId="0" animBg="1"/>
      <p:bldP spid="7169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D5A082E-124F-4306-B4D6-8835E584A5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Lesson objectives</a:t>
            </a:r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8D767B6-9997-455F-A9EF-17F40A623B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You will be able to describe the tests for:</a:t>
            </a:r>
            <a:br>
              <a:rPr lang="en-GB" altLang="en-US" dirty="0"/>
            </a:br>
            <a:endParaRPr lang="en-GB" altLang="en-US" dirty="0"/>
          </a:p>
          <a:p>
            <a:pPr lvl="1" eaLnBrk="1" hangingPunct="1"/>
            <a:r>
              <a:rPr lang="en-GB" altLang="en-US" sz="2400" dirty="0">
                <a:solidFill>
                  <a:srgbClr val="FF0066"/>
                </a:solidFill>
              </a:rPr>
              <a:t>Hydrogen</a:t>
            </a:r>
          </a:p>
          <a:p>
            <a:pPr lvl="1" eaLnBrk="1" hangingPunct="1"/>
            <a:r>
              <a:rPr lang="en-GB" altLang="en-US" sz="2400" dirty="0">
                <a:solidFill>
                  <a:srgbClr val="009999"/>
                </a:solidFill>
              </a:rPr>
              <a:t>Oxygen</a:t>
            </a:r>
          </a:p>
          <a:p>
            <a:pPr lvl="1" eaLnBrk="1" hangingPunct="1"/>
            <a:r>
              <a:rPr lang="en-GB" altLang="en-US" sz="2400" dirty="0">
                <a:solidFill>
                  <a:srgbClr val="FF9900"/>
                </a:solidFill>
              </a:rPr>
              <a:t>Carbon dioxide</a:t>
            </a:r>
          </a:p>
          <a:p>
            <a:pPr lvl="1" eaLnBrk="1" hangingPunct="1"/>
            <a:r>
              <a:rPr lang="en-GB" altLang="en-US" sz="2400" dirty="0">
                <a:solidFill>
                  <a:srgbClr val="009900"/>
                </a:solidFill>
              </a:rPr>
              <a:t>Chlorine</a:t>
            </a:r>
            <a:endParaRPr lang="en-US" altLang="en-US" sz="2400" dirty="0">
              <a:solidFill>
                <a:srgbClr val="0099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4A305A7-9FAD-411E-B56E-B9613271DB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Test: H</a:t>
            </a:r>
            <a:r>
              <a:rPr lang="en-GB" altLang="en-US" baseline="-25000" dirty="0"/>
              <a:t>2</a:t>
            </a:r>
            <a:endParaRPr lang="en-GB" altLang="en-US" dirty="0"/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466B73E5-9DB2-4EBC-B277-C4ADF83E5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6380" y="1653858"/>
            <a:ext cx="5751239" cy="610488"/>
          </a:xfrm>
          <a:prstGeom prst="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</a:pPr>
            <a:r>
              <a:rPr lang="en-GB" altLang="en-US" sz="3200" dirty="0"/>
              <a:t>Test: Lit splint</a:t>
            </a: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D9C329A0-4BFE-4877-910A-24187A1B0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556" y="2453388"/>
            <a:ext cx="5751239" cy="610488"/>
          </a:xfrm>
          <a:prstGeom prst="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</a:pPr>
            <a:r>
              <a:rPr lang="en-GB" altLang="en-US" sz="3200" dirty="0"/>
              <a:t>Result: Squeaky pop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548CFFF-54E2-454A-A9A5-7222E0F1C3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531" t="3279" r="2131" b="50820"/>
          <a:stretch/>
        </p:blipFill>
        <p:spPr>
          <a:xfrm>
            <a:off x="3594067" y="3794125"/>
            <a:ext cx="1944216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596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4A305A7-9FAD-411E-B56E-B9613271DB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Reaction: H</a:t>
            </a:r>
            <a:r>
              <a:rPr lang="en-GB" altLang="en-US" baseline="-25000" dirty="0"/>
              <a:t>2</a:t>
            </a:r>
            <a:endParaRPr lang="en-GB" altLang="en-US" dirty="0"/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466B73E5-9DB2-4EBC-B277-C4ADF83E5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6380" y="1633538"/>
            <a:ext cx="5751239" cy="905633"/>
          </a:xfrm>
          <a:prstGeom prst="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</a:pPr>
            <a:r>
              <a:rPr lang="en-GB" altLang="en-US" sz="2400" dirty="0"/>
              <a:t>Hydrogen reacts explosively with oxygen</a:t>
            </a:r>
          </a:p>
          <a:p>
            <a:pPr eaLnBrk="1" hangingPunct="1">
              <a:lnSpc>
                <a:spcPct val="115000"/>
              </a:lnSpc>
            </a:pPr>
            <a:r>
              <a:rPr lang="en-GB" altLang="en-US" sz="2400" dirty="0"/>
              <a:t>Makes a squeaky pop</a:t>
            </a: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DDD6BFE2-47FA-46F4-9DA7-8CBDD1552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5943" y="3619500"/>
            <a:ext cx="14863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dirty="0"/>
              <a:t>Equation:</a:t>
            </a:r>
          </a:p>
        </p:txBody>
      </p:sp>
      <p:grpSp>
        <p:nvGrpSpPr>
          <p:cNvPr id="6149" name="Group 5">
            <a:extLst>
              <a:ext uri="{FF2B5EF4-FFF2-40B4-BE49-F238E27FC236}">
                <a16:creationId xmlns:a16="http://schemas.microsoft.com/office/drawing/2014/main" id="{7724C43C-05B5-4FD0-A8C0-747C6B80E2B2}"/>
              </a:ext>
            </a:extLst>
          </p:cNvPr>
          <p:cNvGrpSpPr>
            <a:grpSpLocks/>
          </p:cNvGrpSpPr>
          <p:nvPr/>
        </p:nvGrpSpPr>
        <p:grpSpPr bwMode="auto">
          <a:xfrm>
            <a:off x="1765943" y="5035550"/>
            <a:ext cx="4486278" cy="461963"/>
            <a:chOff x="158" y="2840"/>
            <a:chExt cx="2826" cy="291"/>
          </a:xfrm>
        </p:grpSpPr>
        <p:sp>
          <p:nvSpPr>
            <p:cNvPr id="6151" name="Text Box 6">
              <a:extLst>
                <a:ext uri="{FF2B5EF4-FFF2-40B4-BE49-F238E27FC236}">
                  <a16:creationId xmlns:a16="http://schemas.microsoft.com/office/drawing/2014/main" id="{5ED97F3C-4172-4D1B-A420-4C36667DBB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" y="2840"/>
              <a:ext cx="282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 dirty="0">
                  <a:solidFill>
                    <a:srgbClr val="FF0066"/>
                  </a:solidFill>
                </a:rPr>
                <a:t>2H</a:t>
              </a:r>
              <a:r>
                <a:rPr lang="en-GB" altLang="en-US" sz="2400" baseline="-25000" dirty="0">
                  <a:solidFill>
                    <a:srgbClr val="FF0066"/>
                  </a:solidFill>
                </a:rPr>
                <a:t>2</a:t>
              </a:r>
              <a:r>
                <a:rPr lang="en-GB" altLang="en-US" sz="2400" dirty="0">
                  <a:solidFill>
                    <a:srgbClr val="FF0066"/>
                  </a:solidFill>
                </a:rPr>
                <a:t> (g)  </a:t>
              </a:r>
              <a:r>
                <a:rPr lang="en-GB" altLang="en-US" sz="2400" dirty="0"/>
                <a:t>+  O</a:t>
              </a:r>
              <a:r>
                <a:rPr lang="en-GB" altLang="en-US" sz="2400" baseline="-25000" dirty="0"/>
                <a:t>2</a:t>
              </a:r>
              <a:r>
                <a:rPr lang="en-GB" altLang="en-US" sz="2400" dirty="0"/>
                <a:t> (g)	     2H</a:t>
              </a:r>
              <a:r>
                <a:rPr lang="en-GB" altLang="en-US" sz="2400" baseline="-25000" dirty="0"/>
                <a:t>2</a:t>
              </a:r>
              <a:r>
                <a:rPr lang="en-GB" altLang="en-US" sz="2400" dirty="0"/>
                <a:t>O (l)</a:t>
              </a:r>
            </a:p>
          </p:txBody>
        </p:sp>
        <p:sp>
          <p:nvSpPr>
            <p:cNvPr id="6152" name="Line 7">
              <a:extLst>
                <a:ext uri="{FF2B5EF4-FFF2-40B4-BE49-F238E27FC236}">
                  <a16:creationId xmlns:a16="http://schemas.microsoft.com/office/drawing/2014/main" id="{3CE29C8E-7D95-45B8-AD84-276207534B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4" y="3007"/>
              <a:ext cx="4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150" name="Text Box 4">
            <a:extLst>
              <a:ext uri="{FF2B5EF4-FFF2-40B4-BE49-F238E27FC236}">
                <a16:creationId xmlns:a16="http://schemas.microsoft.com/office/drawing/2014/main" id="{C101961C-5117-4094-8FD5-752C7FB08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5943" y="4327525"/>
            <a:ext cx="48942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dirty="0">
                <a:solidFill>
                  <a:srgbClr val="FF0066"/>
                </a:solidFill>
              </a:rPr>
              <a:t>hydrogen</a:t>
            </a:r>
            <a:r>
              <a:rPr lang="en-GB" altLang="en-US" sz="2400" dirty="0"/>
              <a:t>    +   oxygen    →   water</a:t>
            </a:r>
          </a:p>
        </p:txBody>
      </p:sp>
    </p:spTree>
    <p:extLst>
      <p:ext uri="{BB962C8B-B14F-4D97-AF65-F5344CB8AC3E}">
        <p14:creationId xmlns:p14="http://schemas.microsoft.com/office/powerpoint/2010/main" val="3775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4A305A7-9FAD-411E-B56E-B9613271DB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Test: O</a:t>
            </a:r>
            <a:r>
              <a:rPr lang="en-GB" altLang="en-US" baseline="-25000" dirty="0"/>
              <a:t>2</a:t>
            </a:r>
            <a:endParaRPr lang="en-GB" altLang="en-US" dirty="0"/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466B73E5-9DB2-4EBC-B277-C4ADF83E5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6380" y="1653858"/>
            <a:ext cx="5751239" cy="610488"/>
          </a:xfrm>
          <a:prstGeom prst="rect">
            <a:avLst/>
          </a:prstGeom>
          <a:ln>
            <a:solidFill>
              <a:srgbClr val="0099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</a:pPr>
            <a:r>
              <a:rPr lang="en-GB" altLang="en-US" sz="3200" dirty="0"/>
              <a:t>Test: Glowing splint</a:t>
            </a: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D9C329A0-4BFE-4877-910A-24187A1B0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556" y="2453388"/>
            <a:ext cx="5751239" cy="610488"/>
          </a:xfrm>
          <a:prstGeom prst="rect">
            <a:avLst/>
          </a:prstGeom>
          <a:ln>
            <a:solidFill>
              <a:srgbClr val="0099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</a:pPr>
            <a:r>
              <a:rPr lang="en-GB" altLang="en-US" sz="3200" dirty="0"/>
              <a:t>Result: Re-lights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F1E557-2A25-42E7-A4A4-076ACFA187FA}"/>
              </a:ext>
            </a:extLst>
          </p:cNvPr>
          <p:cNvSpPr txBox="1"/>
          <p:nvPr/>
        </p:nvSpPr>
        <p:spPr>
          <a:xfrm>
            <a:off x="3635896" y="1692097"/>
            <a:ext cx="2880320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000" dirty="0" err="1"/>
              <a:t>Gl</a:t>
            </a:r>
            <a:r>
              <a:rPr lang="en-GB" sz="3000" dirty="0" err="1">
                <a:solidFill>
                  <a:srgbClr val="FF0000"/>
                </a:solidFill>
              </a:rPr>
              <a:t>O</a:t>
            </a:r>
            <a:r>
              <a:rPr lang="en-GB" sz="3000" dirty="0" err="1"/>
              <a:t>wing</a:t>
            </a:r>
            <a:r>
              <a:rPr lang="en-GB" sz="3000" dirty="0">
                <a:solidFill>
                  <a:srgbClr val="FF0000"/>
                </a:solidFill>
              </a:rPr>
              <a:t> </a:t>
            </a:r>
            <a:r>
              <a:rPr lang="en-GB" sz="3000" dirty="0"/>
              <a:t>splint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5F215FE-5DF5-454F-8FB3-AE7921326FF6}"/>
              </a:ext>
            </a:extLst>
          </p:cNvPr>
          <p:cNvGrpSpPr/>
          <p:nvPr/>
        </p:nvGrpSpPr>
        <p:grpSpPr>
          <a:xfrm>
            <a:off x="3563888" y="3784656"/>
            <a:ext cx="2016224" cy="2016224"/>
            <a:chOff x="3563888" y="3784656"/>
            <a:chExt cx="2016224" cy="2016224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BFAAAAE-9D1A-4D5C-AA9D-B316C415051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4032" t="50819" r="33469" b="3278"/>
            <a:stretch/>
          </p:blipFill>
          <p:spPr>
            <a:xfrm>
              <a:off x="3563888" y="3784656"/>
              <a:ext cx="2016224" cy="2016224"/>
            </a:xfrm>
            <a:prstGeom prst="rect">
              <a:avLst/>
            </a:prstGeom>
          </p:spPr>
        </p:pic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CDF31EF7-4B04-4690-B7E9-2CD999722D1D}"/>
                </a:ext>
              </a:extLst>
            </p:cNvPr>
            <p:cNvCxnSpPr/>
            <p:nvPr/>
          </p:nvCxnSpPr>
          <p:spPr>
            <a:xfrm>
              <a:off x="5580112" y="3861048"/>
              <a:ext cx="0" cy="1872000"/>
            </a:xfrm>
            <a:prstGeom prst="line">
              <a:avLst/>
            </a:prstGeom>
            <a:ln w="762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580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4A305A7-9FAD-411E-B56E-B9613271DB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Test: CO</a:t>
            </a:r>
            <a:r>
              <a:rPr lang="en-GB" altLang="en-US" baseline="-25000" dirty="0"/>
              <a:t>2</a:t>
            </a:r>
            <a:endParaRPr lang="en-GB" altLang="en-US" dirty="0"/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466B73E5-9DB2-4EBC-B277-C4ADF83E5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6380" y="1653858"/>
            <a:ext cx="5751239" cy="610488"/>
          </a:xfrm>
          <a:prstGeom prst="rect">
            <a:avLst/>
          </a:prstGeom>
          <a:ln>
            <a:solidFill>
              <a:srgbClr val="FF99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</a:pPr>
            <a:r>
              <a:rPr lang="en-GB" altLang="en-US" sz="3200" dirty="0"/>
              <a:t>Test: Limewater</a:t>
            </a: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D9C329A0-4BFE-4877-910A-24187A1B0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556" y="2453388"/>
            <a:ext cx="5751239" cy="610488"/>
          </a:xfrm>
          <a:prstGeom prst="rect">
            <a:avLst/>
          </a:prstGeom>
          <a:ln>
            <a:solidFill>
              <a:srgbClr val="FF99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</a:pPr>
            <a:r>
              <a:rPr lang="en-GB" altLang="en-US" sz="3200" dirty="0"/>
              <a:t>Result: Turns cloudy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183A5B0-B6BD-4306-A03D-A0E3609C2C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34" t="3279" r="65967" b="50820"/>
          <a:stretch/>
        </p:blipFill>
        <p:spPr>
          <a:xfrm>
            <a:off x="3558063" y="3717032"/>
            <a:ext cx="2016224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091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4A305A7-9FAD-411E-B56E-B9613271DB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Reaction: CO</a:t>
            </a:r>
            <a:r>
              <a:rPr lang="en-GB" altLang="en-US" baseline="-25000" dirty="0"/>
              <a:t>2</a:t>
            </a:r>
            <a:endParaRPr lang="en-GB" altLang="en-US" dirty="0"/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466B73E5-9DB2-4EBC-B277-C4ADF83E5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1380" y="1601896"/>
            <a:ext cx="7221239" cy="1755096"/>
          </a:xfrm>
          <a:prstGeom prst="rect">
            <a:avLst/>
          </a:prstGeom>
          <a:ln>
            <a:solidFill>
              <a:srgbClr val="FF99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</a:pPr>
            <a:r>
              <a:rPr lang="en-GB" altLang="en-US" sz="2400" dirty="0"/>
              <a:t>Limewater is calcium hydroxide solution</a:t>
            </a:r>
          </a:p>
          <a:p>
            <a:pPr eaLnBrk="1" hangingPunct="1">
              <a:lnSpc>
                <a:spcPct val="115000"/>
              </a:lnSpc>
            </a:pPr>
            <a:r>
              <a:rPr lang="en-GB" altLang="en-US" sz="2400" dirty="0"/>
              <a:t>Carbon dioxide reacts to form calcium carbonate </a:t>
            </a:r>
          </a:p>
          <a:p>
            <a:pPr eaLnBrk="1" hangingPunct="1">
              <a:lnSpc>
                <a:spcPct val="115000"/>
              </a:lnSpc>
            </a:pPr>
            <a:r>
              <a:rPr lang="en-GB" altLang="en-US" sz="2400" dirty="0"/>
              <a:t>Calcium carbonate is insoluble</a:t>
            </a:r>
          </a:p>
          <a:p>
            <a:pPr eaLnBrk="1" hangingPunct="1">
              <a:lnSpc>
                <a:spcPct val="115000"/>
              </a:lnSpc>
            </a:pPr>
            <a:r>
              <a:rPr lang="en-GB" altLang="en-US" sz="2400" dirty="0"/>
              <a:t>Precipitate appears making the solution turn cloudy</a:t>
            </a: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DDD6BFE2-47FA-46F4-9DA7-8CBDD1552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592" y="3621877"/>
            <a:ext cx="15712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dirty="0"/>
              <a:t>Equation :</a:t>
            </a:r>
          </a:p>
        </p:txBody>
      </p:sp>
      <p:grpSp>
        <p:nvGrpSpPr>
          <p:cNvPr id="6149" name="Group 5">
            <a:extLst>
              <a:ext uri="{FF2B5EF4-FFF2-40B4-BE49-F238E27FC236}">
                <a16:creationId xmlns:a16="http://schemas.microsoft.com/office/drawing/2014/main" id="{7724C43C-05B5-4FD0-A8C0-747C6B80E2B2}"/>
              </a:ext>
            </a:extLst>
          </p:cNvPr>
          <p:cNvGrpSpPr>
            <a:grpSpLocks/>
          </p:cNvGrpSpPr>
          <p:nvPr/>
        </p:nvGrpSpPr>
        <p:grpSpPr bwMode="auto">
          <a:xfrm>
            <a:off x="899592" y="5422102"/>
            <a:ext cx="7931150" cy="457200"/>
            <a:chOff x="158" y="2840"/>
            <a:chExt cx="4996" cy="288"/>
          </a:xfrm>
        </p:grpSpPr>
        <p:sp>
          <p:nvSpPr>
            <p:cNvPr id="6151" name="Text Box 6">
              <a:extLst>
                <a:ext uri="{FF2B5EF4-FFF2-40B4-BE49-F238E27FC236}">
                  <a16:creationId xmlns:a16="http://schemas.microsoft.com/office/drawing/2014/main" id="{5ED97F3C-4172-4D1B-A420-4C36667DBB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" y="2840"/>
              <a:ext cx="49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 dirty="0"/>
                <a:t>Ca(OH)</a:t>
              </a:r>
              <a:r>
                <a:rPr lang="en-GB" altLang="en-US" sz="2400" baseline="-25000" dirty="0"/>
                <a:t>2</a:t>
              </a:r>
              <a:r>
                <a:rPr lang="en-GB" altLang="en-US" sz="2400" dirty="0"/>
                <a:t> (aq)	   +    CO</a:t>
              </a:r>
              <a:r>
                <a:rPr lang="en-GB" altLang="en-US" sz="2400" baseline="-25000" dirty="0"/>
                <a:t>2</a:t>
              </a:r>
              <a:r>
                <a:rPr lang="en-GB" altLang="en-US" sz="2400" dirty="0"/>
                <a:t> (g)		</a:t>
              </a:r>
              <a:r>
                <a:rPr lang="en-GB" altLang="en-US" sz="2400" dirty="0">
                  <a:solidFill>
                    <a:srgbClr val="FF9900"/>
                  </a:solidFill>
                </a:rPr>
                <a:t>CaCO</a:t>
              </a:r>
              <a:r>
                <a:rPr lang="en-GB" altLang="en-US" sz="2400" baseline="-25000" dirty="0">
                  <a:solidFill>
                    <a:srgbClr val="FF9900"/>
                  </a:solidFill>
                </a:rPr>
                <a:t>3</a:t>
              </a:r>
              <a:r>
                <a:rPr lang="en-GB" altLang="en-US" sz="2400" dirty="0">
                  <a:solidFill>
                    <a:srgbClr val="FF9900"/>
                  </a:solidFill>
                </a:rPr>
                <a:t> (s)</a:t>
              </a:r>
              <a:r>
                <a:rPr lang="en-GB" altLang="en-US" sz="2400" dirty="0"/>
                <a:t>  +	     H</a:t>
              </a:r>
              <a:r>
                <a:rPr lang="en-GB" altLang="en-US" sz="2400" baseline="-25000" dirty="0"/>
                <a:t>2</a:t>
              </a:r>
              <a:r>
                <a:rPr lang="en-GB" altLang="en-US" sz="2400" dirty="0"/>
                <a:t>O (l)</a:t>
              </a:r>
            </a:p>
          </p:txBody>
        </p:sp>
        <p:sp>
          <p:nvSpPr>
            <p:cNvPr id="6152" name="Line 7">
              <a:extLst>
                <a:ext uri="{FF2B5EF4-FFF2-40B4-BE49-F238E27FC236}">
                  <a16:creationId xmlns:a16="http://schemas.microsoft.com/office/drawing/2014/main" id="{3CE29C8E-7D95-45B8-AD84-276207534B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8" y="2976"/>
              <a:ext cx="4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150" name="Text Box 4">
            <a:extLst>
              <a:ext uri="{FF2B5EF4-FFF2-40B4-BE49-F238E27FC236}">
                <a16:creationId xmlns:a16="http://schemas.microsoft.com/office/drawing/2014/main" id="{C101961C-5117-4094-8FD5-752C7FB08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592" y="4329902"/>
            <a:ext cx="67611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dirty="0"/>
              <a:t>calcium       +   carbon    →   </a:t>
            </a:r>
            <a:r>
              <a:rPr lang="en-GB" altLang="en-US" sz="2400" dirty="0">
                <a:solidFill>
                  <a:srgbClr val="FF9900"/>
                </a:solidFill>
              </a:rPr>
              <a:t>calcium</a:t>
            </a:r>
            <a:r>
              <a:rPr lang="en-GB" altLang="en-US" sz="2400" dirty="0"/>
              <a:t>     +   water</a:t>
            </a:r>
          </a:p>
          <a:p>
            <a:pPr eaLnBrk="1" hangingPunct="1"/>
            <a:r>
              <a:rPr lang="en-GB" altLang="en-US" sz="2400" dirty="0"/>
              <a:t>hydroxide	   dioxide         </a:t>
            </a:r>
            <a:r>
              <a:rPr lang="en-GB" altLang="en-US" sz="2400" dirty="0">
                <a:solidFill>
                  <a:srgbClr val="FF9900"/>
                </a:solidFill>
              </a:rPr>
              <a:t>carbonate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4A305A7-9FAD-411E-B56E-B9613271DB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Test: Cl</a:t>
            </a:r>
            <a:r>
              <a:rPr lang="en-GB" altLang="en-US" baseline="-25000" dirty="0"/>
              <a:t>2</a:t>
            </a:r>
            <a:endParaRPr lang="en-GB" altLang="en-US" dirty="0"/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466B73E5-9DB2-4EBC-B277-C4ADF83E5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6380" y="1653858"/>
            <a:ext cx="5751239" cy="610488"/>
          </a:xfrm>
          <a:prstGeom prst="rect">
            <a:avLst/>
          </a:prstGeom>
          <a:ln>
            <a:solidFill>
              <a:srgbClr val="0099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</a:pPr>
            <a:r>
              <a:rPr lang="en-GB" altLang="en-US" sz="3200" dirty="0"/>
              <a:t>Test: Damp litmus paper</a:t>
            </a: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D9C329A0-4BFE-4877-910A-24187A1B0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556" y="2453388"/>
            <a:ext cx="5751239" cy="610488"/>
          </a:xfrm>
          <a:prstGeom prst="rect">
            <a:avLst/>
          </a:prstGeom>
          <a:ln>
            <a:solidFill>
              <a:srgbClr val="0099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</a:pPr>
            <a:r>
              <a:rPr lang="en-GB" altLang="en-US" sz="3200" dirty="0"/>
              <a:t>Result: Bleaches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CDB652C3-8DCB-4F55-9B67-FD4B2948E2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933056"/>
            <a:ext cx="1836720" cy="1836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7BFB0CEF-9363-437B-A948-F83E115A0BD6}"/>
              </a:ext>
            </a:extLst>
          </p:cNvPr>
          <p:cNvGrpSpPr/>
          <p:nvPr/>
        </p:nvGrpSpPr>
        <p:grpSpPr>
          <a:xfrm>
            <a:off x="3558063" y="3789040"/>
            <a:ext cx="2022049" cy="2016224"/>
            <a:chOff x="3558063" y="3789040"/>
            <a:chExt cx="2022049" cy="2016224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C407442B-D6AF-4223-9A54-24F4A2C205B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34032" t="3279" r="33469" b="50820"/>
            <a:stretch/>
          </p:blipFill>
          <p:spPr>
            <a:xfrm>
              <a:off x="3558063" y="3789040"/>
              <a:ext cx="2016224" cy="2016224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4B5B88D-C0F0-4784-8A34-75468EAEF3AB}"/>
                </a:ext>
              </a:extLst>
            </p:cNvPr>
            <p:cNvCxnSpPr/>
            <p:nvPr/>
          </p:nvCxnSpPr>
          <p:spPr>
            <a:xfrm>
              <a:off x="5580112" y="3861048"/>
              <a:ext cx="0" cy="1872000"/>
            </a:xfrm>
            <a:prstGeom prst="line">
              <a:avLst/>
            </a:prstGeom>
            <a:ln w="762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54558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30919BC-A25C-42E4-A488-DFC11EECEB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614363"/>
            <a:ext cx="8229600" cy="765175"/>
          </a:xfrm>
        </p:spPr>
        <p:txBody>
          <a:bodyPr/>
          <a:lstStyle/>
          <a:p>
            <a:pPr eaLnBrk="1" hangingPunct="1"/>
            <a:r>
              <a:rPr lang="en-GB" altLang="en-US" dirty="0"/>
              <a:t>Testing gases summary</a:t>
            </a:r>
          </a:p>
        </p:txBody>
      </p:sp>
      <p:graphicFrame>
        <p:nvGraphicFramePr>
          <p:cNvPr id="97430" name="Group 150">
            <a:extLst>
              <a:ext uri="{FF2B5EF4-FFF2-40B4-BE49-F238E27FC236}">
                <a16:creationId xmlns:a16="http://schemas.microsoft.com/office/drawing/2014/main" id="{00568308-6960-4983-90AF-3C7C49ED4DB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863725"/>
          <a:ext cx="8229600" cy="313054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519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0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94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53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Gas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Test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Result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3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Carbon dioxide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Limewater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Turns cloudy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53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Hydrogen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Lit splint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‘Squeaky pop’ </a:t>
                      </a:r>
                      <a:endParaRPr kumimoji="0" lang="en-GB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7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Oxygen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Glowing splint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Relights</a:t>
                      </a:r>
                      <a:endParaRPr kumimoji="0" lang="en-GB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7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Chlorine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Damp litmus paper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Turns white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5" marB="45735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140">
            <a:extLst>
              <a:ext uri="{FF2B5EF4-FFF2-40B4-BE49-F238E27FC236}">
                <a16:creationId xmlns:a16="http://schemas.microsoft.com/office/drawing/2014/main" id="{9B8AF83F-2F84-4F46-A703-5156BB8A1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151" y="3183573"/>
            <a:ext cx="2618143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6" name="Rectangle 129">
            <a:extLst>
              <a:ext uri="{FF2B5EF4-FFF2-40B4-BE49-F238E27FC236}">
                <a16:creationId xmlns:a16="http://schemas.microsoft.com/office/drawing/2014/main" id="{EAECDA45-4B07-438F-B9F5-C88B84B61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3822700"/>
            <a:ext cx="2736304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7" name="Rectangle 130">
            <a:extLst>
              <a:ext uri="{FF2B5EF4-FFF2-40B4-BE49-F238E27FC236}">
                <a16:creationId xmlns:a16="http://schemas.microsoft.com/office/drawing/2014/main" id="{5330F3B3-5894-4180-AF23-23A354CD7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3183573"/>
            <a:ext cx="2736304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8" name="Rectangle 139">
            <a:extLst>
              <a:ext uri="{FF2B5EF4-FFF2-40B4-BE49-F238E27FC236}">
                <a16:creationId xmlns:a16="http://schemas.microsoft.com/office/drawing/2014/main" id="{76D6464B-FD3B-416D-AA44-CC89C98A5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151" y="3822700"/>
            <a:ext cx="2618143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9" name="Rectangle 127">
            <a:extLst>
              <a:ext uri="{FF2B5EF4-FFF2-40B4-BE49-F238E27FC236}">
                <a16:creationId xmlns:a16="http://schemas.microsoft.com/office/drawing/2014/main" id="{056B8FDD-9003-4521-B467-BFF10B72D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2604135"/>
            <a:ext cx="2736304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0" name="Rectangle 137">
            <a:extLst>
              <a:ext uri="{FF2B5EF4-FFF2-40B4-BE49-F238E27FC236}">
                <a16:creationId xmlns:a16="http://schemas.microsoft.com/office/drawing/2014/main" id="{477C24B9-013F-4B03-B9EC-75DCD293B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151" y="2604135"/>
            <a:ext cx="2618143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1" name="Rectangle 129">
            <a:extLst>
              <a:ext uri="{FF2B5EF4-FFF2-40B4-BE49-F238E27FC236}">
                <a16:creationId xmlns:a16="http://schemas.microsoft.com/office/drawing/2014/main" id="{0D50C97D-726F-446E-BDC0-E31F8C33F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4437112"/>
            <a:ext cx="2736304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2" name="Rectangle 139">
            <a:extLst>
              <a:ext uri="{FF2B5EF4-FFF2-40B4-BE49-F238E27FC236}">
                <a16:creationId xmlns:a16="http://schemas.microsoft.com/office/drawing/2014/main" id="{A5E70A43-0BBF-4D5D-94A2-BF1B83E8B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152" y="4437112"/>
            <a:ext cx="2664296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1625</TotalTime>
  <Words>244</Words>
  <Application>Microsoft Office PowerPoint</Application>
  <PresentationFormat>On-screen Show (4:3)</PresentationFormat>
  <Paragraphs>67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Eras Bold ITC</vt:lpstr>
      <vt:lpstr>Default Design</vt:lpstr>
      <vt:lpstr>Testing gases</vt:lpstr>
      <vt:lpstr>Lesson objectives</vt:lpstr>
      <vt:lpstr>Test: H2</vt:lpstr>
      <vt:lpstr>Reaction: H2</vt:lpstr>
      <vt:lpstr>Test: O2</vt:lpstr>
      <vt:lpstr>Test: CO2</vt:lpstr>
      <vt:lpstr>Reaction: CO2</vt:lpstr>
      <vt:lpstr>Test: Cl2</vt:lpstr>
      <vt:lpstr>Testing gases summary</vt:lpstr>
      <vt:lpstr>Which gas? When the description appears write down the name of the gas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Lesley Wood</dc:creator>
  <cp:lastModifiedBy>Lesley Wood</cp:lastModifiedBy>
  <cp:revision>88</cp:revision>
  <dcterms:created xsi:type="dcterms:W3CDTF">2007-04-17T12:01:38Z</dcterms:created>
  <dcterms:modified xsi:type="dcterms:W3CDTF">2022-10-24T15:22:35Z</dcterms:modified>
</cp:coreProperties>
</file>