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2"/>
  </p:notesMasterIdLst>
  <p:handoutMasterIdLst>
    <p:handoutMasterId r:id="rId13"/>
  </p:handoutMasterIdLst>
  <p:sldIdLst>
    <p:sldId id="276" r:id="rId2"/>
    <p:sldId id="284" r:id="rId3"/>
    <p:sldId id="288" r:id="rId4"/>
    <p:sldId id="285" r:id="rId5"/>
    <p:sldId id="278" r:id="rId6"/>
    <p:sldId id="287" r:id="rId7"/>
    <p:sldId id="281" r:id="rId8"/>
    <p:sldId id="286" r:id="rId9"/>
    <p:sldId id="283" r:id="rId10"/>
    <p:sldId id="280" r:id="rId11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0000FF"/>
    <a:srgbClr val="FF6600"/>
    <a:srgbClr val="008000"/>
    <a:srgbClr val="CC3300"/>
    <a:srgbClr val="006600"/>
    <a:srgbClr val="33CCFF"/>
    <a:srgbClr val="0099FF"/>
    <a:srgbClr val="3399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13" autoAdjust="0"/>
    <p:restoredTop sz="87211" autoAdjust="0"/>
  </p:normalViewPr>
  <p:slideViewPr>
    <p:cSldViewPr>
      <p:cViewPr varScale="1">
        <p:scale>
          <a:sx n="75" d="100"/>
          <a:sy n="75" d="100"/>
        </p:scale>
        <p:origin x="139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DA2FF2F9-B86A-4615-87F2-12C632FBD9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77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AE9F102-6818-46FE-9D3B-21BFCF5DE12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010" y="0"/>
            <a:ext cx="2945076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0" name="Rectangle 4">
            <a:extLst>
              <a:ext uri="{FF2B5EF4-FFF2-40B4-BE49-F238E27FC236}">
                <a16:creationId xmlns:a16="http://schemas.microsoft.com/office/drawing/2014/main" id="{299A085A-9713-4193-A3C3-6287D133318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323"/>
            <a:ext cx="2945077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5781" name="Rectangle 5">
            <a:extLst>
              <a:ext uri="{FF2B5EF4-FFF2-40B4-BE49-F238E27FC236}">
                <a16:creationId xmlns:a16="http://schemas.microsoft.com/office/drawing/2014/main" id="{3C2D4989-5E89-42DA-A871-3731427090A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010" y="9428323"/>
            <a:ext cx="2945076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47EE696-0418-4583-A41E-BD5F888436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B9AC01B5-293D-44D6-846D-2DD956EE14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077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2EEF804-66FD-4449-B723-EEFE26CF903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010" y="0"/>
            <a:ext cx="2945076" cy="49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C72673C-0AD2-4D3C-A3DB-6E62383BC7F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91410782-4BAF-4C21-9DC7-3AC9DE0FC9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5" y="4714955"/>
            <a:ext cx="5437186" cy="4467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7A584235-691E-4E3B-BBD3-C9E1C122E50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323"/>
            <a:ext cx="2945077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A019024E-F0EA-44ED-96CF-D8A1A680A9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10" y="9428323"/>
            <a:ext cx="2945076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4974F74-051F-477B-B344-A19F82363A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164C5E9-2DA6-43F7-80EB-D6C7E9E751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C9CC047-DDF6-45ED-B0B0-BDA871F14982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3CA55B0-2F60-42C8-829B-7D82F82AAA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FB0DBB2D-CF6F-4045-A814-34345AA698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1600">
                <a:latin typeface="Arial" panose="020B0604020202020204" pitchFamily="34" charset="0"/>
              </a:rPr>
              <a:t>Carry out tests</a:t>
            </a:r>
          </a:p>
        </p:txBody>
      </p:sp>
    </p:spTree>
    <p:extLst>
      <p:ext uri="{BB962C8B-B14F-4D97-AF65-F5344CB8AC3E}">
        <p14:creationId xmlns:p14="http://schemas.microsoft.com/office/powerpoint/2010/main" val="21383391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D22DB545-3C2C-4676-80DD-B8910759F5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F79CF24-CE0D-4DDD-9674-19C08076276C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2640805B-EBD6-4B04-AF14-51DE9DC37C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68F9D1D2-9713-4A3F-BEB9-F9BACE3CD4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1600">
                <a:latin typeface="Arial" panose="020B0604020202020204" pitchFamily="34" charset="0"/>
              </a:rPr>
              <a:t>Carry out tests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EB64DD5E-6119-4FBD-A6B6-E4468E2E05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A1B1E8-72BF-4498-BF3D-15378146FEA3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9D3FD5C-414E-433C-8BB1-EE39078193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C5DFC04-880D-4775-9DC3-6BC69A14B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EB64DD5E-6119-4FBD-A6B6-E4468E2E05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A1B1E8-72BF-4498-BF3D-15378146FEA3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A9D3FD5C-414E-433C-8BB1-EE39078193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FC5DFC04-880D-4775-9DC3-6BC69A14B0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sz="1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913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FE803B2C-D519-4519-88FE-034679B316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15C26EF-D261-49B9-B8A9-E417F1E68EBB}" type="slidenum">
              <a:rPr lang="en-GB" altLang="en-US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2C5A2EB6-5A9B-4A18-A83A-73021A4BE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D910E39-91D5-407A-93D0-F4149296E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z="1600">
                <a:latin typeface="Arial" panose="020B0604020202020204" pitchFamily="34" charset="0"/>
              </a:rPr>
              <a:t>Carry out tests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6C2429-A2D8-4EC0-A47D-389F571207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BC8652-B60B-4859-85A5-95214131DF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EA6148-E1A8-4319-BF83-3EC4006EDE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BE49F-9DC0-430D-8B9A-8D58B2A6E8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487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7FCE45-7D8C-4BCD-8E5F-351B0308C8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66AF18-4CB9-4101-AA0B-07644D001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D1DED6-4793-419A-9F48-35398F9EE2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9D695-D412-4506-88E8-C2F7BBBD5C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78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D85FDB-E124-4CA2-B4B6-2D883F606D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CCC670-3500-473B-B2EE-5C8A2D556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B96A20-E261-4CBE-BB12-BB4AFFC04E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AE948-159F-4CD8-A4BB-A04A83C8C9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2871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D658E0-4C10-4424-A41E-29F621D796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E43F4D5-490C-4776-B063-BCDC88A536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D1D865A-D8CE-4636-B9DF-19FCBC43D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CEDD9-6782-4877-84AA-0D58C5695C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9828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829D35-4EFC-4FD6-9963-26D4B8B798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971BB75-9F67-41C6-A978-409093610D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2E4A27-0EF8-4FB7-A82F-51E351E2F1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91E41-D7E1-4326-89AA-D33A914F07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630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92F28F-24EA-4B7B-B464-1D4FFCD9C7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38C6F3-DF35-4FE6-8DE1-B6F9F245B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81DD8D0-A5BD-4FB6-9BB9-284063E85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A3353-7C54-47D8-8D06-3964A46398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732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4F959C-142A-4F50-9A98-0F73B8110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9DD81C-34FE-49B7-A0A9-DE75D30CDE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9ADA51-F1D0-4D7B-9FF3-DDA82DC7ED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97B2B-B0DA-4084-8D1B-8AF6EECCB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092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57DE84C-EE99-4018-B614-0C9B4D0E0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1D3712F-68F5-472A-8039-09D85AA94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261E7E5-C90D-4CFF-8C41-089DD407E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717F2-9A2C-47EC-B9F9-BFD99D72AD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75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09A55A-78A7-42F7-894C-3312C1FD1B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769658-FABE-49BF-AFF4-711F6DCCEF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8BFF7CB-44D6-49A0-92B4-F3551EEB4D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4C4F01-9E13-423C-951B-850B64D6FE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109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90FD22-8249-4A0F-8F86-0C7CF69CEB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70367AF-1286-46F7-887F-5EA0EF7E59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C210F6-55FC-45B0-BCA9-B97679C6A7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AB23C-CBD1-4576-A3BA-18C381F198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7161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763C26-7B1D-466D-8228-D1AD5669FE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A5EB62-ABC3-4E45-BCDB-61A7DDC42B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2D0017-982B-4ACC-A8B0-F0F1564D05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D6CA5-F978-424F-8AFB-48CE71CF13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240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870461-167D-47C0-85F6-D87CAF1F9A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3AFB3E-CC00-4984-846D-B8638B4197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9320451-C245-4F40-8159-83796DC9D5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4EBA1-F763-4AC8-B8A7-54AA5B47C6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7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D7909E5-17EC-443F-92BB-FF2FFEF9F1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1DD21F-B693-45A1-AFE5-592AC5FDC0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F00407C1-A4DF-481B-B281-526D482E400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D567D116-D667-435A-955F-3AA78829B3E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F92304A2-BA31-4841-891E-B227FEAC73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F3D9BFBF-D826-415D-9FFD-F37B6A122D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://www.google.co.uk/url?sa=i&amp;rct=j&amp;q=&amp;esrc=s&amp;frm=1&amp;source=images&amp;cd=&amp;cad=rja&amp;docid=6VKxAWURDpIy0M&amp;tbnid=6valWI4Ym8lbfM:&amp;ved=0CAUQjRw&amp;url=http://fineartamerica.com/featured/aluminium-hydroxide-precipitate-andrew-lambert-photography.html&amp;ei=gK0kUeOlGOms0QX59YCYDw&amp;bvm=bv.42661473,d.d2k&amp;psig=AFQjCNGJvyUxs6HXzUVjVA2JSsVqznCSHg&amp;ust=1361444602062211" TargetMode="External"/><Relationship Id="rId7" Type="http://schemas.openxmlformats.org/officeDocument/2006/relationships/hyperlink" Target="http://www.google.co.uk/url?sa=i&amp;rct=j&amp;q=&amp;esrc=s&amp;frm=1&amp;source=images&amp;cd=&amp;cad=rja&amp;docid=-DIZ1XOYICCzXM&amp;tbnid=Iaf_J7IcTC0hsM:&amp;ved=0CAUQjRw&amp;url=http://fineartamerica.com/featured/magnesium-hydroxide-precipitate-andrew-lambert-photography.html&amp;ei=6q0kUerFHoiA0AWcu4GYDw&amp;bvm=bv.42661473,d.d2k&amp;psig=AFQjCNFhR24dbXjcuu71YHp570otK2si8Q&amp;ust=136144470921485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11" Type="http://schemas.openxmlformats.org/officeDocument/2006/relationships/image" Target="../media/image7.jpeg"/><Relationship Id="rId5" Type="http://schemas.openxmlformats.org/officeDocument/2006/relationships/hyperlink" Target="http://www.google.co.uk/url?sa=i&amp;rct=j&amp;q=&amp;esrc=s&amp;frm=1&amp;source=images&amp;cd=&amp;cad=rja&amp;docid=DDmZuRzF9sR-gM&amp;tbnid=JMOYsWbh8VsqyM:&amp;ved=0CAUQjRw&amp;url=http://fineartamerica.com/featured/calcium-hydroxide-precipitate-andrew-lambert-photography.html&amp;ei=va0kUaePHYHZ0QXCnICQDw&amp;bvm=bv.42661473,d.d2k&amp;psig=AFQjCNEezt_ySgvpQPv5JdN6fAtG9UUQxQ&amp;ust=1361444654117757" TargetMode="External"/><Relationship Id="rId10" Type="http://schemas.openxmlformats.org/officeDocument/2006/relationships/image" Target="../media/image6.gif"/><Relationship Id="rId4" Type="http://schemas.openxmlformats.org/officeDocument/2006/relationships/image" Target="../media/image2.jpeg"/><Relationship Id="rId9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19C9EBC-7632-439B-AA44-264AD6C9138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/>
              <a:t>Testing for positive ions</a:t>
            </a:r>
            <a:endParaRPr lang="en-US" altLang="en-US"/>
          </a:p>
        </p:txBody>
      </p:sp>
      <p:sp>
        <p:nvSpPr>
          <p:cNvPr id="2053" name="Oval 5">
            <a:extLst>
              <a:ext uri="{FF2B5EF4-FFF2-40B4-BE49-F238E27FC236}">
                <a16:creationId xmlns:a16="http://schemas.microsoft.com/office/drawing/2014/main" id="{5E103A09-F77B-4D41-BB28-80A2792A4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4005263"/>
            <a:ext cx="1223962" cy="1079500"/>
          </a:xfrm>
          <a:prstGeom prst="ellipse">
            <a:avLst/>
          </a:prstGeom>
          <a:solidFill>
            <a:srgbClr val="33CCFF"/>
          </a:solidFill>
          <a:ln w="9525">
            <a:solidFill>
              <a:srgbClr val="33CC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/>
              <a:t>+</a:t>
            </a:r>
          </a:p>
        </p:txBody>
      </p:sp>
      <p:sp>
        <p:nvSpPr>
          <p:cNvPr id="2055" name="Oval 7">
            <a:extLst>
              <a:ext uri="{FF2B5EF4-FFF2-40B4-BE49-F238E27FC236}">
                <a16:creationId xmlns:a16="http://schemas.microsoft.com/office/drawing/2014/main" id="{6C551F8C-3654-407D-B8B8-22E1BD99D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0063" y="5229225"/>
            <a:ext cx="1223962" cy="1079500"/>
          </a:xfrm>
          <a:prstGeom prst="ellipse">
            <a:avLst/>
          </a:prstGeom>
          <a:solidFill>
            <a:srgbClr val="33CCFF"/>
          </a:solidFill>
          <a:ln w="9525">
            <a:solidFill>
              <a:srgbClr val="33CC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/>
              <a:t>+</a:t>
            </a:r>
          </a:p>
        </p:txBody>
      </p:sp>
      <p:sp>
        <p:nvSpPr>
          <p:cNvPr id="2056" name="Oval 8">
            <a:extLst>
              <a:ext uri="{FF2B5EF4-FFF2-40B4-BE49-F238E27FC236}">
                <a16:creationId xmlns:a16="http://schemas.microsoft.com/office/drawing/2014/main" id="{44B02910-591F-4B3E-879E-D093558225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6475" y="1196975"/>
            <a:ext cx="1223963" cy="1079500"/>
          </a:xfrm>
          <a:prstGeom prst="ellipse">
            <a:avLst/>
          </a:prstGeom>
          <a:solidFill>
            <a:srgbClr val="33CCFF"/>
          </a:solidFill>
          <a:ln w="9525">
            <a:solidFill>
              <a:srgbClr val="33CC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/>
              <a:t>+</a:t>
            </a:r>
          </a:p>
        </p:txBody>
      </p:sp>
      <p:sp>
        <p:nvSpPr>
          <p:cNvPr id="2057" name="Oval 9">
            <a:extLst>
              <a:ext uri="{FF2B5EF4-FFF2-40B4-BE49-F238E27FC236}">
                <a16:creationId xmlns:a16="http://schemas.microsoft.com/office/drawing/2014/main" id="{5E0B85E0-0D35-4156-ACDC-DC2D9CBF08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4363" y="1125538"/>
            <a:ext cx="1223962" cy="1079500"/>
          </a:xfrm>
          <a:prstGeom prst="ellipse">
            <a:avLst/>
          </a:prstGeom>
          <a:solidFill>
            <a:srgbClr val="33CCFF"/>
          </a:solidFill>
          <a:ln w="9525">
            <a:solidFill>
              <a:srgbClr val="33CCFF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6000"/>
              <a:t>+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5" grpId="0" animBg="1"/>
      <p:bldP spid="2056" grpId="0" animBg="1"/>
      <p:bldP spid="205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5A7E1DD-B56B-4AD8-ADAF-974CC166B8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47088" cy="836613"/>
          </a:xfrm>
        </p:spPr>
        <p:txBody>
          <a:bodyPr/>
          <a:lstStyle/>
          <a:p>
            <a:pPr eaLnBrk="1" hangingPunct="1"/>
            <a:r>
              <a:rPr lang="en-GB" altLang="en-US" sz="3600" u="sng"/>
              <a:t>Scientific principle</a:t>
            </a:r>
          </a:p>
        </p:txBody>
      </p:sp>
      <p:sp>
        <p:nvSpPr>
          <p:cNvPr id="18435" name="Text Box 3">
            <a:extLst>
              <a:ext uri="{FF2B5EF4-FFF2-40B4-BE49-F238E27FC236}">
                <a16:creationId xmlns:a16="http://schemas.microsoft.com/office/drawing/2014/main" id="{247D9D38-C801-455C-9AB8-04CE3AF27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08720"/>
            <a:ext cx="8177213" cy="4455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GB" altLang="en-US" sz="2400" dirty="0"/>
              <a:t>	All </a:t>
            </a:r>
            <a:r>
              <a:rPr lang="en-GB" altLang="en-US" sz="2400" u="sng" dirty="0"/>
              <a:t>hydroxides</a:t>
            </a:r>
            <a:r>
              <a:rPr lang="en-GB" altLang="en-US" sz="2400" dirty="0"/>
              <a:t> except sodium, potassium &amp; ammonium are </a:t>
            </a:r>
            <a:r>
              <a:rPr lang="en-GB" altLang="en-US" sz="2400" u="sng" dirty="0"/>
              <a:t>insoluble</a:t>
            </a:r>
            <a:r>
              <a:rPr lang="en-GB" altLang="en-US" sz="2400" dirty="0"/>
              <a:t> which results in a </a:t>
            </a:r>
            <a:r>
              <a:rPr lang="en-GB" altLang="en-US" sz="2400" u="sng" dirty="0"/>
              <a:t>precipitate</a:t>
            </a:r>
            <a:r>
              <a:rPr lang="en-GB" altLang="en-US" sz="2400" dirty="0"/>
              <a:t> forming. Transition metal compounds are </a:t>
            </a:r>
            <a:r>
              <a:rPr lang="en-GB" altLang="en-US" sz="2400" u="sng" dirty="0"/>
              <a:t>coloured</a:t>
            </a:r>
            <a:r>
              <a:rPr lang="en-GB" altLang="en-US" sz="2400" dirty="0"/>
              <a:t> so it is possible to identify which metal ion is present by the colour of the precipitate.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2400" dirty="0"/>
              <a:t>	W</a:t>
            </a:r>
            <a:r>
              <a:rPr lang="en-GB" altLang="en-US" sz="2400" dirty="0"/>
              <a:t>hen </a:t>
            </a:r>
            <a:r>
              <a:rPr lang="en-GB" altLang="en-US" sz="2400" u="sng" dirty="0"/>
              <a:t>excess</a:t>
            </a:r>
            <a:r>
              <a:rPr lang="en-GB" altLang="en-US" sz="2400" dirty="0"/>
              <a:t> sodium hydroxide is added </a:t>
            </a:r>
            <a:r>
              <a:rPr lang="en-GB" altLang="en-US" sz="2400" u="sng" dirty="0"/>
              <a:t>aluminium hydroxide</a:t>
            </a:r>
            <a:r>
              <a:rPr lang="en-GB" altLang="en-US" sz="2400" dirty="0"/>
              <a:t> will </a:t>
            </a:r>
            <a:r>
              <a:rPr lang="en-GB" altLang="en-US" sz="2400" u="sng" dirty="0"/>
              <a:t>dissolve</a:t>
            </a:r>
            <a:r>
              <a:rPr lang="en-GB" altLang="en-US" sz="2400" dirty="0"/>
              <a:t> because it reacts with the alkali (it’s amphoteric).</a:t>
            </a:r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0ECBFE3B-14F9-4C28-824D-16CB84F1D7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569" y="5517232"/>
            <a:ext cx="763284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If iron(II) hydroxide is left exposed to oxygen it will slowly turn brown </a:t>
            </a:r>
            <a:br>
              <a:rPr lang="en-GB" altLang="en-US" sz="2400" dirty="0"/>
            </a:br>
            <a:r>
              <a:rPr lang="en-GB" altLang="en-US" sz="2400" dirty="0"/>
              <a:t>– it is </a:t>
            </a:r>
            <a:r>
              <a:rPr lang="en-GB" altLang="en-US" sz="2400" u="sng" dirty="0"/>
              <a:t>oxidised</a:t>
            </a:r>
            <a:r>
              <a:rPr lang="en-GB" altLang="en-US" sz="2400" dirty="0"/>
              <a:t> to iron(III) hydroxide.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1EA20-3BCD-4508-95D5-2726B3AF3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2FF07-69C8-4036-AB87-933801F3D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en-GB" dirty="0"/>
              <a:t>Carry </a:t>
            </a:r>
            <a:r>
              <a:rPr lang="en-GB"/>
              <a:t>out tests for metal ions </a:t>
            </a:r>
            <a:endParaRPr lang="en-GB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eaLnBrk="1" fontAlgn="t" hangingPunct="1"/>
            <a:endParaRPr lang="en-GB" dirty="0"/>
          </a:p>
          <a:p>
            <a:pPr eaLnBrk="1" fontAlgn="t" hangingPunct="1"/>
            <a:r>
              <a:rPr lang="en-GB" dirty="0"/>
              <a:t>Recall the precipitate colours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107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314E13F2-35B5-4B1E-B816-3625932F0B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600" dirty="0"/>
              <a:t>Precipitate test method</a:t>
            </a:r>
          </a:p>
        </p:txBody>
      </p:sp>
      <p:sp>
        <p:nvSpPr>
          <p:cNvPr id="12292" name="TextBox 10">
            <a:extLst>
              <a:ext uri="{FF2B5EF4-FFF2-40B4-BE49-F238E27FC236}">
                <a16:creationId xmlns:a16="http://schemas.microsoft.com/office/drawing/2014/main" id="{99DC13B5-D413-4760-A77F-E7EA7BC7B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4639145"/>
            <a:ext cx="2643155" cy="831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solution of sample to be tested</a:t>
            </a:r>
          </a:p>
        </p:txBody>
      </p:sp>
      <p:sp>
        <p:nvSpPr>
          <p:cNvPr id="12293" name="TextBox 11">
            <a:extLst>
              <a:ext uri="{FF2B5EF4-FFF2-40B4-BE49-F238E27FC236}">
                <a16:creationId xmlns:a16="http://schemas.microsoft.com/office/drawing/2014/main" id="{055FD3F3-D4AC-48A2-82BB-E9BAB0164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3768" y="4639145"/>
            <a:ext cx="2643155" cy="83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add sodium hydroxide</a:t>
            </a:r>
          </a:p>
        </p:txBody>
      </p:sp>
      <p:sp>
        <p:nvSpPr>
          <p:cNvPr id="12294" name="TextBox 12">
            <a:extLst>
              <a:ext uri="{FF2B5EF4-FFF2-40B4-BE49-F238E27FC236}">
                <a16:creationId xmlns:a16="http://schemas.microsoft.com/office/drawing/2014/main" id="{EFFA0E7E-71DF-407B-8C07-B66BF6591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639145"/>
            <a:ext cx="2286000" cy="1200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/>
              <a:t>coloured precipitate forms</a:t>
            </a:r>
          </a:p>
        </p:txBody>
      </p:sp>
      <p:grpSp>
        <p:nvGrpSpPr>
          <p:cNvPr id="12296" name="Group 21">
            <a:extLst>
              <a:ext uri="{FF2B5EF4-FFF2-40B4-BE49-F238E27FC236}">
                <a16:creationId xmlns:a16="http://schemas.microsoft.com/office/drawing/2014/main" id="{0EF8A0AB-73B5-4330-970D-F70F579C4A59}"/>
              </a:ext>
            </a:extLst>
          </p:cNvPr>
          <p:cNvGrpSpPr>
            <a:grpSpLocks/>
          </p:cNvGrpSpPr>
          <p:nvPr/>
        </p:nvGrpSpPr>
        <p:grpSpPr bwMode="auto">
          <a:xfrm>
            <a:off x="1250504" y="2852936"/>
            <a:ext cx="464853" cy="1713171"/>
            <a:chOff x="1643042" y="1357298"/>
            <a:chExt cx="464856" cy="1712922"/>
          </a:xfrm>
        </p:grpSpPr>
        <p:pic>
          <p:nvPicPr>
            <p:cNvPr id="12305" name="Picture 3">
              <a:extLst>
                <a:ext uri="{FF2B5EF4-FFF2-40B4-BE49-F238E27FC236}">
                  <a16:creationId xmlns:a16="http://schemas.microsoft.com/office/drawing/2014/main" id="{D4795F05-F441-4B7F-8086-F31E315603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3042" y="1357298"/>
              <a:ext cx="464856" cy="171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E3626E8-90F9-4C56-BB01-C3E870CB371C}"/>
                </a:ext>
              </a:extLst>
            </p:cNvPr>
            <p:cNvCxnSpPr/>
            <p:nvPr/>
          </p:nvCxnSpPr>
          <p:spPr>
            <a:xfrm>
              <a:off x="1643042" y="2715039"/>
              <a:ext cx="428628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97" name="Group 22">
            <a:extLst>
              <a:ext uri="{FF2B5EF4-FFF2-40B4-BE49-F238E27FC236}">
                <a16:creationId xmlns:a16="http://schemas.microsoft.com/office/drawing/2014/main" id="{880C3187-7039-4C0C-94C2-FA2C3745F216}"/>
              </a:ext>
            </a:extLst>
          </p:cNvPr>
          <p:cNvGrpSpPr>
            <a:grpSpLocks/>
          </p:cNvGrpSpPr>
          <p:nvPr/>
        </p:nvGrpSpPr>
        <p:grpSpPr bwMode="auto">
          <a:xfrm>
            <a:off x="3483893" y="2852936"/>
            <a:ext cx="464853" cy="1713171"/>
            <a:chOff x="4321967" y="1357298"/>
            <a:chExt cx="464856" cy="1712922"/>
          </a:xfrm>
        </p:grpSpPr>
        <p:pic>
          <p:nvPicPr>
            <p:cNvPr id="12302" name="Picture 3">
              <a:extLst>
                <a:ext uri="{FF2B5EF4-FFF2-40B4-BE49-F238E27FC236}">
                  <a16:creationId xmlns:a16="http://schemas.microsoft.com/office/drawing/2014/main" id="{E920A0DD-D015-4F2E-A4F7-7078038F69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1967" y="1357298"/>
              <a:ext cx="464856" cy="171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C790999-B41C-452C-9325-0C4C0339052D}"/>
                </a:ext>
              </a:extLst>
            </p:cNvPr>
            <p:cNvCxnSpPr/>
            <p:nvPr/>
          </p:nvCxnSpPr>
          <p:spPr>
            <a:xfrm>
              <a:off x="4357686" y="2715039"/>
              <a:ext cx="395290" cy="1587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887006B-1367-4929-908F-30A15F181A88}"/>
                </a:ext>
              </a:extLst>
            </p:cNvPr>
            <p:cNvCxnSpPr/>
            <p:nvPr/>
          </p:nvCxnSpPr>
          <p:spPr>
            <a:xfrm>
              <a:off x="4357686" y="2357903"/>
              <a:ext cx="39529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98" name="Group 23">
            <a:extLst>
              <a:ext uri="{FF2B5EF4-FFF2-40B4-BE49-F238E27FC236}">
                <a16:creationId xmlns:a16="http://schemas.microsoft.com/office/drawing/2014/main" id="{B5912138-BF38-4DFD-83A0-AA01C4C56E0C}"/>
              </a:ext>
            </a:extLst>
          </p:cNvPr>
          <p:cNvGrpSpPr>
            <a:grpSpLocks/>
          </p:cNvGrpSpPr>
          <p:nvPr/>
        </p:nvGrpSpPr>
        <p:grpSpPr bwMode="auto">
          <a:xfrm>
            <a:off x="5429250" y="2852936"/>
            <a:ext cx="464853" cy="1713171"/>
            <a:chOff x="7000892" y="1357298"/>
            <a:chExt cx="464856" cy="1712922"/>
          </a:xfrm>
        </p:grpSpPr>
        <p:pic>
          <p:nvPicPr>
            <p:cNvPr id="12299" name="Picture 3">
              <a:extLst>
                <a:ext uri="{FF2B5EF4-FFF2-40B4-BE49-F238E27FC236}">
                  <a16:creationId xmlns:a16="http://schemas.microsoft.com/office/drawing/2014/main" id="{6A2459FE-0467-49F0-BCAA-E7BB2A3BE5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0892" y="1357298"/>
              <a:ext cx="464856" cy="171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6271907-9EA4-4D56-816C-7EAF8FCE7B77}"/>
                </a:ext>
              </a:extLst>
            </p:cNvPr>
            <p:cNvCxnSpPr/>
            <p:nvPr/>
          </p:nvCxnSpPr>
          <p:spPr>
            <a:xfrm>
              <a:off x="7000892" y="2357903"/>
              <a:ext cx="42862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9393A232-D45B-451E-8F6E-29917EE3A751}"/>
                </a:ext>
              </a:extLst>
            </p:cNvPr>
            <p:cNvSpPr/>
            <p:nvPr/>
          </p:nvSpPr>
          <p:spPr>
            <a:xfrm>
              <a:off x="7029467" y="2367426"/>
              <a:ext cx="419103" cy="680939"/>
            </a:xfrm>
            <a:custGeom>
              <a:avLst/>
              <a:gdLst>
                <a:gd name="connsiteX0" fmla="*/ 122903 w 417699"/>
                <a:gd name="connsiteY0" fmla="*/ 80694 h 679734"/>
                <a:gd name="connsiteX1" fmla="*/ 93406 w 417699"/>
                <a:gd name="connsiteY1" fmla="*/ 124939 h 679734"/>
                <a:gd name="connsiteX2" fmla="*/ 137651 w 417699"/>
                <a:gd name="connsiteY2" fmla="*/ 154436 h 679734"/>
                <a:gd name="connsiteX3" fmla="*/ 122903 w 417699"/>
                <a:gd name="connsiteY3" fmla="*/ 110191 h 679734"/>
                <a:gd name="connsiteX4" fmla="*/ 108154 w 417699"/>
                <a:gd name="connsiteY4" fmla="*/ 183933 h 679734"/>
                <a:gd name="connsiteX5" fmla="*/ 285135 w 417699"/>
                <a:gd name="connsiteY5" fmla="*/ 213430 h 679734"/>
                <a:gd name="connsiteX6" fmla="*/ 314632 w 417699"/>
                <a:gd name="connsiteY6" fmla="*/ 154436 h 679734"/>
                <a:gd name="connsiteX7" fmla="*/ 240890 w 417699"/>
                <a:gd name="connsiteY7" fmla="*/ 80694 h 679734"/>
                <a:gd name="connsiteX8" fmla="*/ 226141 w 417699"/>
                <a:gd name="connsiteY8" fmla="*/ 124939 h 679734"/>
                <a:gd name="connsiteX9" fmla="*/ 314632 w 417699"/>
                <a:gd name="connsiteY9" fmla="*/ 169185 h 679734"/>
                <a:gd name="connsiteX10" fmla="*/ 373625 w 417699"/>
                <a:gd name="connsiteY10" fmla="*/ 154436 h 679734"/>
                <a:gd name="connsiteX11" fmla="*/ 344129 w 417699"/>
                <a:gd name="connsiteY11" fmla="*/ 51197 h 679734"/>
                <a:gd name="connsiteX12" fmla="*/ 299883 w 417699"/>
                <a:gd name="connsiteY12" fmla="*/ 36449 h 679734"/>
                <a:gd name="connsiteX13" fmla="*/ 226141 w 417699"/>
                <a:gd name="connsiteY13" fmla="*/ 51197 h 679734"/>
                <a:gd name="connsiteX14" fmla="*/ 152400 w 417699"/>
                <a:gd name="connsiteY14" fmla="*/ 80694 h 679734"/>
                <a:gd name="connsiteX15" fmla="*/ 196645 w 417699"/>
                <a:gd name="connsiteY15" fmla="*/ 169185 h 679734"/>
                <a:gd name="connsiteX16" fmla="*/ 211393 w 417699"/>
                <a:gd name="connsiteY16" fmla="*/ 110191 h 679734"/>
                <a:gd name="connsiteX17" fmla="*/ 63909 w 417699"/>
                <a:gd name="connsiteY17" fmla="*/ 139688 h 679734"/>
                <a:gd name="connsiteX18" fmla="*/ 122903 w 417699"/>
                <a:gd name="connsiteY18" fmla="*/ 228178 h 679734"/>
                <a:gd name="connsiteX19" fmla="*/ 152400 w 417699"/>
                <a:gd name="connsiteY19" fmla="*/ 183933 h 679734"/>
                <a:gd name="connsiteX20" fmla="*/ 108154 w 417699"/>
                <a:gd name="connsiteY20" fmla="*/ 139688 h 679734"/>
                <a:gd name="connsiteX21" fmla="*/ 63909 w 417699"/>
                <a:gd name="connsiteY21" fmla="*/ 242927 h 679734"/>
                <a:gd name="connsiteX22" fmla="*/ 196645 w 417699"/>
                <a:gd name="connsiteY22" fmla="*/ 301920 h 679734"/>
                <a:gd name="connsiteX23" fmla="*/ 240890 w 417699"/>
                <a:gd name="connsiteY23" fmla="*/ 287172 h 679734"/>
                <a:gd name="connsiteX24" fmla="*/ 270387 w 417699"/>
                <a:gd name="connsiteY24" fmla="*/ 390410 h 679734"/>
                <a:gd name="connsiteX25" fmla="*/ 211393 w 417699"/>
                <a:gd name="connsiteY25" fmla="*/ 360914 h 679734"/>
                <a:gd name="connsiteX26" fmla="*/ 226141 w 417699"/>
                <a:gd name="connsiteY26" fmla="*/ 434656 h 679734"/>
                <a:gd name="connsiteX27" fmla="*/ 196645 w 417699"/>
                <a:gd name="connsiteY27" fmla="*/ 390410 h 679734"/>
                <a:gd name="connsiteX28" fmla="*/ 137651 w 417699"/>
                <a:gd name="connsiteY28" fmla="*/ 434656 h 679734"/>
                <a:gd name="connsiteX29" fmla="*/ 152400 w 417699"/>
                <a:gd name="connsiteY29" fmla="*/ 508397 h 679734"/>
                <a:gd name="connsiteX30" fmla="*/ 196645 w 417699"/>
                <a:gd name="connsiteY30" fmla="*/ 493649 h 679734"/>
                <a:gd name="connsiteX31" fmla="*/ 152400 w 417699"/>
                <a:gd name="connsiteY31" fmla="*/ 449404 h 679734"/>
                <a:gd name="connsiteX32" fmla="*/ 63909 w 417699"/>
                <a:gd name="connsiteY32" fmla="*/ 464152 h 679734"/>
                <a:gd name="connsiteX33" fmla="*/ 122903 w 417699"/>
                <a:gd name="connsiteY33" fmla="*/ 582139 h 679734"/>
                <a:gd name="connsiteX34" fmla="*/ 181896 w 417699"/>
                <a:gd name="connsiteY34" fmla="*/ 611636 h 679734"/>
                <a:gd name="connsiteX35" fmla="*/ 240890 w 417699"/>
                <a:gd name="connsiteY35" fmla="*/ 641133 h 679734"/>
                <a:gd name="connsiteX36" fmla="*/ 314632 w 417699"/>
                <a:gd name="connsiteY36" fmla="*/ 478901 h 679734"/>
                <a:gd name="connsiteX37" fmla="*/ 299883 w 417699"/>
                <a:gd name="connsiteY37" fmla="*/ 419907 h 679734"/>
                <a:gd name="connsiteX38" fmla="*/ 314632 w 417699"/>
                <a:gd name="connsiteY38" fmla="*/ 375662 h 679734"/>
                <a:gd name="connsiteX39" fmla="*/ 285135 w 417699"/>
                <a:gd name="connsiteY39" fmla="*/ 301920 h 679734"/>
                <a:gd name="connsiteX40" fmla="*/ 299883 w 417699"/>
                <a:gd name="connsiteY40" fmla="*/ 287172 h 679734"/>
                <a:gd name="connsiteX41" fmla="*/ 285135 w 417699"/>
                <a:gd name="connsiteY41" fmla="*/ 228178 h 679734"/>
                <a:gd name="connsiteX42" fmla="*/ 270387 w 417699"/>
                <a:gd name="connsiteY42" fmla="*/ 346165 h 679734"/>
                <a:gd name="connsiteX43" fmla="*/ 299883 w 417699"/>
                <a:gd name="connsiteY43" fmla="*/ 213430 h 679734"/>
                <a:gd name="connsiteX44" fmla="*/ 240890 w 417699"/>
                <a:gd name="connsiteY44" fmla="*/ 242927 h 679734"/>
                <a:gd name="connsiteX45" fmla="*/ 226141 w 417699"/>
                <a:gd name="connsiteY45" fmla="*/ 316668 h 679734"/>
                <a:gd name="connsiteX46" fmla="*/ 211393 w 417699"/>
                <a:gd name="connsiteY46" fmla="*/ 360914 h 679734"/>
                <a:gd name="connsiteX47" fmla="*/ 108154 w 417699"/>
                <a:gd name="connsiteY47" fmla="*/ 375662 h 679734"/>
                <a:gd name="connsiteX48" fmla="*/ 93406 w 417699"/>
                <a:gd name="connsiteY48" fmla="*/ 419907 h 679734"/>
                <a:gd name="connsiteX49" fmla="*/ 19664 w 417699"/>
                <a:gd name="connsiteY49" fmla="*/ 346165 h 679734"/>
                <a:gd name="connsiteX50" fmla="*/ 63909 w 417699"/>
                <a:gd name="connsiteY50" fmla="*/ 375662 h 679734"/>
                <a:gd name="connsiteX51" fmla="*/ 108154 w 417699"/>
                <a:gd name="connsiteY51" fmla="*/ 316668 h 679734"/>
                <a:gd name="connsiteX52" fmla="*/ 78658 w 417699"/>
                <a:gd name="connsiteY52" fmla="*/ 272423 h 679734"/>
                <a:gd name="connsiteX53" fmla="*/ 49161 w 417699"/>
                <a:gd name="connsiteY53" fmla="*/ 316668 h 679734"/>
                <a:gd name="connsiteX54" fmla="*/ 167148 w 417699"/>
                <a:gd name="connsiteY54" fmla="*/ 331417 h 679734"/>
                <a:gd name="connsiteX55" fmla="*/ 108154 w 417699"/>
                <a:gd name="connsiteY55" fmla="*/ 213430 h 679734"/>
                <a:gd name="connsiteX56" fmla="*/ 63909 w 417699"/>
                <a:gd name="connsiteY56" fmla="*/ 228178 h 679734"/>
                <a:gd name="connsiteX57" fmla="*/ 108154 w 417699"/>
                <a:gd name="connsiteY57" fmla="*/ 242927 h 679734"/>
                <a:gd name="connsiteX58" fmla="*/ 167148 w 417699"/>
                <a:gd name="connsiteY58" fmla="*/ 213430 h 679734"/>
                <a:gd name="connsiteX59" fmla="*/ 181896 w 417699"/>
                <a:gd name="connsiteY59" fmla="*/ 154436 h 679734"/>
                <a:gd name="connsiteX60" fmla="*/ 93406 w 417699"/>
                <a:gd name="connsiteY60" fmla="*/ 65946 h 679734"/>
                <a:gd name="connsiteX61" fmla="*/ 78658 w 417699"/>
                <a:gd name="connsiteY61" fmla="*/ 21701 h 679734"/>
                <a:gd name="connsiteX62" fmla="*/ 34412 w 417699"/>
                <a:gd name="connsiteY62" fmla="*/ 6952 h 679734"/>
                <a:gd name="connsiteX63" fmla="*/ 19664 w 417699"/>
                <a:gd name="connsiteY63" fmla="*/ 51197 h 679734"/>
                <a:gd name="connsiteX64" fmla="*/ 63909 w 417699"/>
                <a:gd name="connsiteY64" fmla="*/ 36449 h 679734"/>
                <a:gd name="connsiteX65" fmla="*/ 152400 w 417699"/>
                <a:gd name="connsiteY65" fmla="*/ 36449 h 679734"/>
                <a:gd name="connsiteX66" fmla="*/ 108154 w 417699"/>
                <a:gd name="connsiteY66" fmla="*/ 21701 h 679734"/>
                <a:gd name="connsiteX67" fmla="*/ 122903 w 417699"/>
                <a:gd name="connsiteY67" fmla="*/ 65946 h 679734"/>
                <a:gd name="connsiteX68" fmla="*/ 255638 w 417699"/>
                <a:gd name="connsiteY68" fmla="*/ 6952 h 679734"/>
                <a:gd name="connsiteX69" fmla="*/ 226141 w 417699"/>
                <a:gd name="connsiteY69" fmla="*/ 95443 h 679734"/>
                <a:gd name="connsiteX70" fmla="*/ 285135 w 417699"/>
                <a:gd name="connsiteY70" fmla="*/ 110191 h 679734"/>
                <a:gd name="connsiteX71" fmla="*/ 314632 w 417699"/>
                <a:gd name="connsiteY71" fmla="*/ 183933 h 679734"/>
                <a:gd name="connsiteX72" fmla="*/ 329380 w 417699"/>
                <a:gd name="connsiteY72" fmla="*/ 228178 h 679734"/>
                <a:gd name="connsiteX73" fmla="*/ 314632 w 417699"/>
                <a:gd name="connsiteY73" fmla="*/ 272423 h 679734"/>
                <a:gd name="connsiteX74" fmla="*/ 285135 w 417699"/>
                <a:gd name="connsiteY74" fmla="*/ 434656 h 679734"/>
                <a:gd name="connsiteX75" fmla="*/ 255638 w 417699"/>
                <a:gd name="connsiteY75" fmla="*/ 478901 h 679734"/>
                <a:gd name="connsiteX76" fmla="*/ 211393 w 417699"/>
                <a:gd name="connsiteY76" fmla="*/ 478901 h 679734"/>
                <a:gd name="connsiteX77" fmla="*/ 167148 w 417699"/>
                <a:gd name="connsiteY77" fmla="*/ 508397 h 679734"/>
                <a:gd name="connsiteX78" fmla="*/ 181896 w 417699"/>
                <a:gd name="connsiteY78" fmla="*/ 552643 h 679734"/>
                <a:gd name="connsiteX79" fmla="*/ 226141 w 417699"/>
                <a:gd name="connsiteY79" fmla="*/ 537894 h 679734"/>
                <a:gd name="connsiteX80" fmla="*/ 78658 w 417699"/>
                <a:gd name="connsiteY80" fmla="*/ 375662 h 679734"/>
                <a:gd name="connsiteX81" fmla="*/ 63909 w 417699"/>
                <a:gd name="connsiteY81" fmla="*/ 434656 h 679734"/>
                <a:gd name="connsiteX82" fmla="*/ 152400 w 417699"/>
                <a:gd name="connsiteY82" fmla="*/ 508397 h 679734"/>
                <a:gd name="connsiteX83" fmla="*/ 19664 w 417699"/>
                <a:gd name="connsiteY83" fmla="*/ 478901 h 679734"/>
                <a:gd name="connsiteX84" fmla="*/ 78658 w 417699"/>
                <a:gd name="connsiteY84" fmla="*/ 582139 h 679734"/>
                <a:gd name="connsiteX85" fmla="*/ 137651 w 417699"/>
                <a:gd name="connsiteY85" fmla="*/ 567391 h 679734"/>
                <a:gd name="connsiteX86" fmla="*/ 167148 w 417699"/>
                <a:gd name="connsiteY86" fmla="*/ 611636 h 679734"/>
                <a:gd name="connsiteX87" fmla="*/ 211393 w 417699"/>
                <a:gd name="connsiteY87" fmla="*/ 626385 h 679734"/>
                <a:gd name="connsiteX88" fmla="*/ 299883 w 417699"/>
                <a:gd name="connsiteY88" fmla="*/ 582139 h 679734"/>
                <a:gd name="connsiteX89" fmla="*/ 255638 w 417699"/>
                <a:gd name="connsiteY89" fmla="*/ 552643 h 679734"/>
                <a:gd name="connsiteX90" fmla="*/ 226141 w 417699"/>
                <a:gd name="connsiteY90" fmla="*/ 567391 h 679734"/>
                <a:gd name="connsiteX91" fmla="*/ 167148 w 417699"/>
                <a:gd name="connsiteY91" fmla="*/ 582139 h 679734"/>
                <a:gd name="connsiteX92" fmla="*/ 137651 w 417699"/>
                <a:gd name="connsiteY92" fmla="*/ 626385 h 679734"/>
                <a:gd name="connsiteX93" fmla="*/ 240890 w 417699"/>
                <a:gd name="connsiteY93" fmla="*/ 641133 h 679734"/>
                <a:gd name="connsiteX94" fmla="*/ 255638 w 417699"/>
                <a:gd name="connsiteY94" fmla="*/ 523146 h 679734"/>
                <a:gd name="connsiteX95" fmla="*/ 299883 w 417699"/>
                <a:gd name="connsiteY95" fmla="*/ 493649 h 679734"/>
                <a:gd name="connsiteX96" fmla="*/ 314632 w 417699"/>
                <a:gd name="connsiteY96" fmla="*/ 537894 h 679734"/>
                <a:gd name="connsiteX97" fmla="*/ 358877 w 417699"/>
                <a:gd name="connsiteY97" fmla="*/ 419907 h 679734"/>
                <a:gd name="connsiteX98" fmla="*/ 344129 w 417699"/>
                <a:gd name="connsiteY98" fmla="*/ 375662 h 679734"/>
                <a:gd name="connsiteX99" fmla="*/ 314632 w 417699"/>
                <a:gd name="connsiteY99" fmla="*/ 331417 h 679734"/>
                <a:gd name="connsiteX100" fmla="*/ 299883 w 417699"/>
                <a:gd name="connsiteY100" fmla="*/ 272423 h 679734"/>
                <a:gd name="connsiteX101" fmla="*/ 314632 w 417699"/>
                <a:gd name="connsiteY101" fmla="*/ 213430 h 679734"/>
                <a:gd name="connsiteX102" fmla="*/ 299883 w 417699"/>
                <a:gd name="connsiteY102" fmla="*/ 183933 h 679734"/>
                <a:gd name="connsiteX103" fmla="*/ 314632 w 417699"/>
                <a:gd name="connsiteY103" fmla="*/ 228178 h 679734"/>
                <a:gd name="connsiteX104" fmla="*/ 329380 w 417699"/>
                <a:gd name="connsiteY104" fmla="*/ 139688 h 679734"/>
                <a:gd name="connsiteX105" fmla="*/ 299883 w 417699"/>
                <a:gd name="connsiteY105" fmla="*/ 95443 h 679734"/>
                <a:gd name="connsiteX106" fmla="*/ 181896 w 417699"/>
                <a:gd name="connsiteY106" fmla="*/ 65946 h 679734"/>
                <a:gd name="connsiteX107" fmla="*/ 108154 w 417699"/>
                <a:gd name="connsiteY107" fmla="*/ 80694 h 679734"/>
                <a:gd name="connsiteX108" fmla="*/ 49161 w 417699"/>
                <a:gd name="connsiteY108" fmla="*/ 51197 h 679734"/>
                <a:gd name="connsiteX109" fmla="*/ 78658 w 417699"/>
                <a:gd name="connsiteY109" fmla="*/ 169185 h 679734"/>
                <a:gd name="connsiteX110" fmla="*/ 181896 w 417699"/>
                <a:gd name="connsiteY110" fmla="*/ 154436 h 679734"/>
                <a:gd name="connsiteX111" fmla="*/ 255638 w 417699"/>
                <a:gd name="connsiteY111" fmla="*/ 124939 h 679734"/>
                <a:gd name="connsiteX112" fmla="*/ 299883 w 417699"/>
                <a:gd name="connsiteY112" fmla="*/ 110191 h 679734"/>
                <a:gd name="connsiteX113" fmla="*/ 329380 w 417699"/>
                <a:gd name="connsiteY113" fmla="*/ 65946 h 679734"/>
                <a:gd name="connsiteX114" fmla="*/ 270387 w 417699"/>
                <a:gd name="connsiteY114" fmla="*/ 80694 h 679734"/>
                <a:gd name="connsiteX115" fmla="*/ 255638 w 417699"/>
                <a:gd name="connsiteY115" fmla="*/ 169185 h 679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417699" h="679734">
                  <a:moveTo>
                    <a:pt x="122903" y="80694"/>
                  </a:moveTo>
                  <a:cubicBezTo>
                    <a:pt x="113071" y="95442"/>
                    <a:pt x="89930" y="107558"/>
                    <a:pt x="93406" y="124939"/>
                  </a:cubicBezTo>
                  <a:cubicBezTo>
                    <a:pt x="96882" y="142320"/>
                    <a:pt x="121797" y="162363"/>
                    <a:pt x="137651" y="154436"/>
                  </a:cubicBezTo>
                  <a:cubicBezTo>
                    <a:pt x="151556" y="147484"/>
                    <a:pt x="127819" y="124939"/>
                    <a:pt x="122903" y="110191"/>
                  </a:cubicBezTo>
                  <a:cubicBezTo>
                    <a:pt x="117987" y="134772"/>
                    <a:pt x="102074" y="159614"/>
                    <a:pt x="108154" y="183933"/>
                  </a:cubicBezTo>
                  <a:cubicBezTo>
                    <a:pt x="128620" y="265796"/>
                    <a:pt x="249612" y="217377"/>
                    <a:pt x="285135" y="213430"/>
                  </a:cubicBezTo>
                  <a:cubicBezTo>
                    <a:pt x="294967" y="193765"/>
                    <a:pt x="311523" y="176201"/>
                    <a:pt x="314632" y="154436"/>
                  </a:cubicBezTo>
                  <a:cubicBezTo>
                    <a:pt x="321865" y="103802"/>
                    <a:pt x="272868" y="96683"/>
                    <a:pt x="240890" y="80694"/>
                  </a:cubicBezTo>
                  <a:cubicBezTo>
                    <a:pt x="235974" y="95442"/>
                    <a:pt x="220367" y="110505"/>
                    <a:pt x="226141" y="124939"/>
                  </a:cubicBezTo>
                  <a:cubicBezTo>
                    <a:pt x="234938" y="146930"/>
                    <a:pt x="296007" y="162976"/>
                    <a:pt x="314632" y="169185"/>
                  </a:cubicBezTo>
                  <a:cubicBezTo>
                    <a:pt x="334296" y="164269"/>
                    <a:pt x="359292" y="168769"/>
                    <a:pt x="373625" y="154436"/>
                  </a:cubicBezTo>
                  <a:cubicBezTo>
                    <a:pt x="417699" y="110362"/>
                    <a:pt x="377737" y="73602"/>
                    <a:pt x="344129" y="51197"/>
                  </a:cubicBezTo>
                  <a:cubicBezTo>
                    <a:pt x="331194" y="42573"/>
                    <a:pt x="314632" y="41365"/>
                    <a:pt x="299883" y="36449"/>
                  </a:cubicBezTo>
                  <a:cubicBezTo>
                    <a:pt x="234337" y="134771"/>
                    <a:pt x="311354" y="51197"/>
                    <a:pt x="226141" y="51197"/>
                  </a:cubicBezTo>
                  <a:cubicBezTo>
                    <a:pt x="199667" y="51197"/>
                    <a:pt x="176980" y="70862"/>
                    <a:pt x="152400" y="80694"/>
                  </a:cubicBezTo>
                  <a:cubicBezTo>
                    <a:pt x="167148" y="110191"/>
                    <a:pt x="167148" y="154436"/>
                    <a:pt x="196645" y="169185"/>
                  </a:cubicBezTo>
                  <a:cubicBezTo>
                    <a:pt x="214775" y="178250"/>
                    <a:pt x="231180" y="114588"/>
                    <a:pt x="211393" y="110191"/>
                  </a:cubicBezTo>
                  <a:cubicBezTo>
                    <a:pt x="162452" y="99315"/>
                    <a:pt x="113070" y="129856"/>
                    <a:pt x="63909" y="139688"/>
                  </a:cubicBezTo>
                  <a:cubicBezTo>
                    <a:pt x="68536" y="158197"/>
                    <a:pt x="74403" y="237878"/>
                    <a:pt x="122903" y="228178"/>
                  </a:cubicBezTo>
                  <a:cubicBezTo>
                    <a:pt x="140284" y="224702"/>
                    <a:pt x="142568" y="198681"/>
                    <a:pt x="152400" y="183933"/>
                  </a:cubicBezTo>
                  <a:cubicBezTo>
                    <a:pt x="137651" y="169185"/>
                    <a:pt x="128802" y="142638"/>
                    <a:pt x="108154" y="139688"/>
                  </a:cubicBezTo>
                  <a:cubicBezTo>
                    <a:pt x="34264" y="129133"/>
                    <a:pt x="36271" y="206076"/>
                    <a:pt x="63909" y="242927"/>
                  </a:cubicBezTo>
                  <a:cubicBezTo>
                    <a:pt x="93349" y="282180"/>
                    <a:pt x="153458" y="291124"/>
                    <a:pt x="196645" y="301920"/>
                  </a:cubicBezTo>
                  <a:cubicBezTo>
                    <a:pt x="211393" y="297004"/>
                    <a:pt x="230938" y="275229"/>
                    <a:pt x="240890" y="287172"/>
                  </a:cubicBezTo>
                  <a:cubicBezTo>
                    <a:pt x="263802" y="314666"/>
                    <a:pt x="302399" y="406415"/>
                    <a:pt x="270387" y="390410"/>
                  </a:cubicBezTo>
                  <a:lnTo>
                    <a:pt x="211393" y="360914"/>
                  </a:lnTo>
                  <a:cubicBezTo>
                    <a:pt x="216309" y="385495"/>
                    <a:pt x="237351" y="412235"/>
                    <a:pt x="226141" y="434656"/>
                  </a:cubicBezTo>
                  <a:cubicBezTo>
                    <a:pt x="218214" y="450510"/>
                    <a:pt x="214370" y="390410"/>
                    <a:pt x="196645" y="390410"/>
                  </a:cubicBezTo>
                  <a:cubicBezTo>
                    <a:pt x="172064" y="390410"/>
                    <a:pt x="157316" y="419907"/>
                    <a:pt x="137651" y="434656"/>
                  </a:cubicBezTo>
                  <a:cubicBezTo>
                    <a:pt x="142567" y="459236"/>
                    <a:pt x="134675" y="490672"/>
                    <a:pt x="152400" y="508397"/>
                  </a:cubicBezTo>
                  <a:cubicBezTo>
                    <a:pt x="163393" y="519390"/>
                    <a:pt x="196645" y="509195"/>
                    <a:pt x="196645" y="493649"/>
                  </a:cubicBezTo>
                  <a:lnTo>
                    <a:pt x="152400" y="449404"/>
                  </a:lnTo>
                  <a:cubicBezTo>
                    <a:pt x="122903" y="454320"/>
                    <a:pt x="83053" y="441179"/>
                    <a:pt x="63909" y="464152"/>
                  </a:cubicBezTo>
                  <a:cubicBezTo>
                    <a:pt x="29657" y="505254"/>
                    <a:pt x="105107" y="564343"/>
                    <a:pt x="122903" y="582139"/>
                  </a:cubicBezTo>
                  <a:cubicBezTo>
                    <a:pt x="211394" y="552643"/>
                    <a:pt x="132735" y="562475"/>
                    <a:pt x="181896" y="611636"/>
                  </a:cubicBezTo>
                  <a:cubicBezTo>
                    <a:pt x="197442" y="627182"/>
                    <a:pt x="221225" y="631301"/>
                    <a:pt x="240890" y="641133"/>
                  </a:cubicBezTo>
                  <a:cubicBezTo>
                    <a:pt x="306835" y="509241"/>
                    <a:pt x="285978" y="564860"/>
                    <a:pt x="314632" y="478901"/>
                  </a:cubicBezTo>
                  <a:cubicBezTo>
                    <a:pt x="309716" y="459236"/>
                    <a:pt x="312546" y="435735"/>
                    <a:pt x="299883" y="419907"/>
                  </a:cubicBezTo>
                  <a:cubicBezTo>
                    <a:pt x="268882" y="381156"/>
                    <a:pt x="193506" y="436225"/>
                    <a:pt x="314632" y="375662"/>
                  </a:cubicBezTo>
                  <a:cubicBezTo>
                    <a:pt x="304800" y="351081"/>
                    <a:pt x="299166" y="324370"/>
                    <a:pt x="285135" y="301920"/>
                  </a:cubicBezTo>
                  <a:cubicBezTo>
                    <a:pt x="257957" y="258436"/>
                    <a:pt x="187857" y="231158"/>
                    <a:pt x="299883" y="287172"/>
                  </a:cubicBezTo>
                  <a:cubicBezTo>
                    <a:pt x="294967" y="267507"/>
                    <a:pt x="304365" y="221768"/>
                    <a:pt x="285135" y="228178"/>
                  </a:cubicBezTo>
                  <a:cubicBezTo>
                    <a:pt x="226937" y="247577"/>
                    <a:pt x="260729" y="317192"/>
                    <a:pt x="270387" y="346165"/>
                  </a:cubicBezTo>
                  <a:cubicBezTo>
                    <a:pt x="323225" y="328553"/>
                    <a:pt x="390518" y="322191"/>
                    <a:pt x="299883" y="213430"/>
                  </a:cubicBezTo>
                  <a:cubicBezTo>
                    <a:pt x="285808" y="196540"/>
                    <a:pt x="260554" y="233095"/>
                    <a:pt x="240890" y="242927"/>
                  </a:cubicBezTo>
                  <a:cubicBezTo>
                    <a:pt x="235974" y="267507"/>
                    <a:pt x="232221" y="292349"/>
                    <a:pt x="226141" y="316668"/>
                  </a:cubicBezTo>
                  <a:cubicBezTo>
                    <a:pt x="222370" y="331750"/>
                    <a:pt x="225298" y="353961"/>
                    <a:pt x="211393" y="360914"/>
                  </a:cubicBezTo>
                  <a:cubicBezTo>
                    <a:pt x="180301" y="376460"/>
                    <a:pt x="142567" y="370746"/>
                    <a:pt x="108154" y="375662"/>
                  </a:cubicBezTo>
                  <a:cubicBezTo>
                    <a:pt x="103238" y="390410"/>
                    <a:pt x="108488" y="416137"/>
                    <a:pt x="93406" y="419907"/>
                  </a:cubicBezTo>
                  <a:cubicBezTo>
                    <a:pt x="93406" y="419907"/>
                    <a:pt x="0" y="365829"/>
                    <a:pt x="19664" y="346165"/>
                  </a:cubicBezTo>
                  <a:cubicBezTo>
                    <a:pt x="32198" y="333631"/>
                    <a:pt x="49161" y="365830"/>
                    <a:pt x="63909" y="375662"/>
                  </a:cubicBezTo>
                  <a:cubicBezTo>
                    <a:pt x="78657" y="355997"/>
                    <a:pt x="104678" y="341002"/>
                    <a:pt x="108154" y="316668"/>
                  </a:cubicBezTo>
                  <a:cubicBezTo>
                    <a:pt x="110661" y="299121"/>
                    <a:pt x="96383" y="272423"/>
                    <a:pt x="78658" y="272423"/>
                  </a:cubicBezTo>
                  <a:cubicBezTo>
                    <a:pt x="60933" y="272423"/>
                    <a:pt x="58993" y="301920"/>
                    <a:pt x="49161" y="316668"/>
                  </a:cubicBezTo>
                  <a:cubicBezTo>
                    <a:pt x="64372" y="362305"/>
                    <a:pt x="73948" y="440150"/>
                    <a:pt x="167148" y="331417"/>
                  </a:cubicBezTo>
                  <a:cubicBezTo>
                    <a:pt x="201928" y="290840"/>
                    <a:pt x="125512" y="230787"/>
                    <a:pt x="108154" y="213430"/>
                  </a:cubicBezTo>
                  <a:cubicBezTo>
                    <a:pt x="93406" y="218346"/>
                    <a:pt x="63909" y="212632"/>
                    <a:pt x="63909" y="228178"/>
                  </a:cubicBezTo>
                  <a:cubicBezTo>
                    <a:pt x="63909" y="243724"/>
                    <a:pt x="92764" y="245125"/>
                    <a:pt x="108154" y="242927"/>
                  </a:cubicBezTo>
                  <a:cubicBezTo>
                    <a:pt x="129919" y="239818"/>
                    <a:pt x="147483" y="223262"/>
                    <a:pt x="167148" y="213430"/>
                  </a:cubicBezTo>
                  <a:cubicBezTo>
                    <a:pt x="172064" y="193765"/>
                    <a:pt x="186812" y="174101"/>
                    <a:pt x="181896" y="154436"/>
                  </a:cubicBezTo>
                  <a:cubicBezTo>
                    <a:pt x="170920" y="110533"/>
                    <a:pt x="126443" y="87971"/>
                    <a:pt x="93406" y="65946"/>
                  </a:cubicBezTo>
                  <a:cubicBezTo>
                    <a:pt x="88490" y="51198"/>
                    <a:pt x="89651" y="32694"/>
                    <a:pt x="78658" y="21701"/>
                  </a:cubicBezTo>
                  <a:cubicBezTo>
                    <a:pt x="67665" y="10708"/>
                    <a:pt x="48317" y="0"/>
                    <a:pt x="34412" y="6952"/>
                  </a:cubicBezTo>
                  <a:cubicBezTo>
                    <a:pt x="20507" y="13904"/>
                    <a:pt x="8671" y="40204"/>
                    <a:pt x="19664" y="51197"/>
                  </a:cubicBezTo>
                  <a:cubicBezTo>
                    <a:pt x="30657" y="62190"/>
                    <a:pt x="49161" y="41365"/>
                    <a:pt x="63909" y="36449"/>
                  </a:cubicBezTo>
                  <a:cubicBezTo>
                    <a:pt x="63909" y="36449"/>
                    <a:pt x="152400" y="75777"/>
                    <a:pt x="152400" y="36449"/>
                  </a:cubicBezTo>
                  <a:cubicBezTo>
                    <a:pt x="152400" y="20903"/>
                    <a:pt x="122903" y="26617"/>
                    <a:pt x="108154" y="21701"/>
                  </a:cubicBezTo>
                  <a:cubicBezTo>
                    <a:pt x="113070" y="36449"/>
                    <a:pt x="107608" y="63165"/>
                    <a:pt x="122903" y="65946"/>
                  </a:cubicBezTo>
                  <a:cubicBezTo>
                    <a:pt x="302152" y="98536"/>
                    <a:pt x="280884" y="82686"/>
                    <a:pt x="255638" y="6952"/>
                  </a:cubicBezTo>
                  <a:cubicBezTo>
                    <a:pt x="214966" y="20510"/>
                    <a:pt x="164238" y="21160"/>
                    <a:pt x="226141" y="95443"/>
                  </a:cubicBezTo>
                  <a:cubicBezTo>
                    <a:pt x="239117" y="111015"/>
                    <a:pt x="265470" y="105275"/>
                    <a:pt x="285135" y="110191"/>
                  </a:cubicBezTo>
                  <a:cubicBezTo>
                    <a:pt x="294967" y="134772"/>
                    <a:pt x="305336" y="159144"/>
                    <a:pt x="314632" y="183933"/>
                  </a:cubicBezTo>
                  <a:cubicBezTo>
                    <a:pt x="320091" y="198489"/>
                    <a:pt x="329380" y="212632"/>
                    <a:pt x="329380" y="228178"/>
                  </a:cubicBezTo>
                  <a:cubicBezTo>
                    <a:pt x="329380" y="243724"/>
                    <a:pt x="319548" y="257675"/>
                    <a:pt x="314632" y="272423"/>
                  </a:cubicBezTo>
                  <a:cubicBezTo>
                    <a:pt x="311215" y="296340"/>
                    <a:pt x="300035" y="399890"/>
                    <a:pt x="285135" y="434656"/>
                  </a:cubicBezTo>
                  <a:cubicBezTo>
                    <a:pt x="278153" y="450948"/>
                    <a:pt x="265470" y="464153"/>
                    <a:pt x="255638" y="478901"/>
                  </a:cubicBezTo>
                  <a:cubicBezTo>
                    <a:pt x="287761" y="575265"/>
                    <a:pt x="267645" y="486937"/>
                    <a:pt x="211393" y="478901"/>
                  </a:cubicBezTo>
                  <a:cubicBezTo>
                    <a:pt x="193846" y="476394"/>
                    <a:pt x="181896" y="498565"/>
                    <a:pt x="167148" y="508397"/>
                  </a:cubicBezTo>
                  <a:cubicBezTo>
                    <a:pt x="172064" y="523146"/>
                    <a:pt x="167991" y="545690"/>
                    <a:pt x="181896" y="552643"/>
                  </a:cubicBezTo>
                  <a:cubicBezTo>
                    <a:pt x="195801" y="559596"/>
                    <a:pt x="228922" y="553189"/>
                    <a:pt x="226141" y="537894"/>
                  </a:cubicBezTo>
                  <a:cubicBezTo>
                    <a:pt x="197290" y="379209"/>
                    <a:pt x="180711" y="396072"/>
                    <a:pt x="78658" y="375662"/>
                  </a:cubicBezTo>
                  <a:cubicBezTo>
                    <a:pt x="73742" y="395327"/>
                    <a:pt x="58993" y="414991"/>
                    <a:pt x="63909" y="434656"/>
                  </a:cubicBezTo>
                  <a:cubicBezTo>
                    <a:pt x="78519" y="493099"/>
                    <a:pt x="109477" y="494090"/>
                    <a:pt x="152400" y="508397"/>
                  </a:cubicBezTo>
                  <a:cubicBezTo>
                    <a:pt x="124736" y="466902"/>
                    <a:pt x="99038" y="399527"/>
                    <a:pt x="19664" y="478901"/>
                  </a:cubicBezTo>
                  <a:cubicBezTo>
                    <a:pt x="12179" y="486386"/>
                    <a:pt x="73172" y="573911"/>
                    <a:pt x="78658" y="582139"/>
                  </a:cubicBezTo>
                  <a:cubicBezTo>
                    <a:pt x="98322" y="577223"/>
                    <a:pt x="118422" y="560981"/>
                    <a:pt x="137651" y="567391"/>
                  </a:cubicBezTo>
                  <a:cubicBezTo>
                    <a:pt x="154467" y="572996"/>
                    <a:pt x="153307" y="600563"/>
                    <a:pt x="167148" y="611636"/>
                  </a:cubicBezTo>
                  <a:cubicBezTo>
                    <a:pt x="179287" y="621348"/>
                    <a:pt x="196645" y="621469"/>
                    <a:pt x="211393" y="626385"/>
                  </a:cubicBezTo>
                  <a:cubicBezTo>
                    <a:pt x="222303" y="622748"/>
                    <a:pt x="299883" y="601199"/>
                    <a:pt x="299883" y="582139"/>
                  </a:cubicBezTo>
                  <a:cubicBezTo>
                    <a:pt x="299883" y="564414"/>
                    <a:pt x="270386" y="562475"/>
                    <a:pt x="255638" y="552643"/>
                  </a:cubicBezTo>
                  <a:cubicBezTo>
                    <a:pt x="285187" y="641286"/>
                    <a:pt x="272839" y="574062"/>
                    <a:pt x="226141" y="567391"/>
                  </a:cubicBezTo>
                  <a:cubicBezTo>
                    <a:pt x="206075" y="564524"/>
                    <a:pt x="186812" y="577223"/>
                    <a:pt x="167148" y="582139"/>
                  </a:cubicBezTo>
                  <a:cubicBezTo>
                    <a:pt x="157316" y="596888"/>
                    <a:pt x="134175" y="609004"/>
                    <a:pt x="137651" y="626385"/>
                  </a:cubicBezTo>
                  <a:cubicBezTo>
                    <a:pt x="148321" y="679734"/>
                    <a:pt x="222383" y="645760"/>
                    <a:pt x="240890" y="641133"/>
                  </a:cubicBezTo>
                  <a:cubicBezTo>
                    <a:pt x="245806" y="601804"/>
                    <a:pt x="240918" y="559946"/>
                    <a:pt x="255638" y="523146"/>
                  </a:cubicBezTo>
                  <a:cubicBezTo>
                    <a:pt x="262221" y="506688"/>
                    <a:pt x="282687" y="489350"/>
                    <a:pt x="299883" y="493649"/>
                  </a:cubicBezTo>
                  <a:cubicBezTo>
                    <a:pt x="314965" y="497419"/>
                    <a:pt x="309716" y="523146"/>
                    <a:pt x="314632" y="537894"/>
                  </a:cubicBezTo>
                  <a:lnTo>
                    <a:pt x="358877" y="419907"/>
                  </a:lnTo>
                  <a:cubicBezTo>
                    <a:pt x="353961" y="405159"/>
                    <a:pt x="351081" y="389567"/>
                    <a:pt x="344129" y="375662"/>
                  </a:cubicBezTo>
                  <a:cubicBezTo>
                    <a:pt x="336202" y="359808"/>
                    <a:pt x="321614" y="347709"/>
                    <a:pt x="314632" y="331417"/>
                  </a:cubicBezTo>
                  <a:cubicBezTo>
                    <a:pt x="306647" y="312786"/>
                    <a:pt x="304799" y="292088"/>
                    <a:pt x="299883" y="272423"/>
                  </a:cubicBezTo>
                  <a:cubicBezTo>
                    <a:pt x="304799" y="252759"/>
                    <a:pt x="306647" y="232061"/>
                    <a:pt x="314632" y="213430"/>
                  </a:cubicBezTo>
                  <a:cubicBezTo>
                    <a:pt x="336870" y="161544"/>
                    <a:pt x="374875" y="158937"/>
                    <a:pt x="299883" y="183933"/>
                  </a:cubicBezTo>
                  <a:cubicBezTo>
                    <a:pt x="304799" y="198681"/>
                    <a:pt x="299086" y="228178"/>
                    <a:pt x="314632" y="228178"/>
                  </a:cubicBezTo>
                  <a:cubicBezTo>
                    <a:pt x="369740" y="228178"/>
                    <a:pt x="334835" y="150598"/>
                    <a:pt x="329380" y="139688"/>
                  </a:cubicBezTo>
                  <a:cubicBezTo>
                    <a:pt x="321453" y="123834"/>
                    <a:pt x="313724" y="106516"/>
                    <a:pt x="299883" y="95443"/>
                  </a:cubicBezTo>
                  <a:cubicBezTo>
                    <a:pt x="284764" y="83348"/>
                    <a:pt x="185572" y="66681"/>
                    <a:pt x="181896" y="65946"/>
                  </a:cubicBezTo>
                  <a:cubicBezTo>
                    <a:pt x="157315" y="70862"/>
                    <a:pt x="133068" y="83462"/>
                    <a:pt x="108154" y="80694"/>
                  </a:cubicBezTo>
                  <a:cubicBezTo>
                    <a:pt x="86303" y="78266"/>
                    <a:pt x="56113" y="30340"/>
                    <a:pt x="49161" y="51197"/>
                  </a:cubicBezTo>
                  <a:cubicBezTo>
                    <a:pt x="36342" y="89657"/>
                    <a:pt x="78658" y="169185"/>
                    <a:pt x="78658" y="169185"/>
                  </a:cubicBezTo>
                  <a:cubicBezTo>
                    <a:pt x="113071" y="164269"/>
                    <a:pt x="148172" y="162867"/>
                    <a:pt x="181896" y="154436"/>
                  </a:cubicBezTo>
                  <a:cubicBezTo>
                    <a:pt x="207580" y="148015"/>
                    <a:pt x="230849" y="134235"/>
                    <a:pt x="255638" y="124939"/>
                  </a:cubicBezTo>
                  <a:cubicBezTo>
                    <a:pt x="270194" y="119480"/>
                    <a:pt x="285135" y="115107"/>
                    <a:pt x="299883" y="110191"/>
                  </a:cubicBezTo>
                  <a:cubicBezTo>
                    <a:pt x="309715" y="95443"/>
                    <a:pt x="341914" y="78480"/>
                    <a:pt x="329380" y="65946"/>
                  </a:cubicBezTo>
                  <a:cubicBezTo>
                    <a:pt x="315048" y="51613"/>
                    <a:pt x="283363" y="65123"/>
                    <a:pt x="270387" y="80694"/>
                  </a:cubicBezTo>
                  <a:cubicBezTo>
                    <a:pt x="254674" y="99550"/>
                    <a:pt x="255638" y="141078"/>
                    <a:pt x="255638" y="169185"/>
                  </a:cubicBezTo>
                </a:path>
              </a:pathLst>
            </a:custGeom>
            <a:ln>
              <a:solidFill>
                <a:srgbClr val="00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  <p:sp>
        <p:nvSpPr>
          <p:cNvPr id="22" name="TextBox 12">
            <a:extLst>
              <a:ext uri="{FF2B5EF4-FFF2-40B4-BE49-F238E27FC236}">
                <a16:creationId xmlns:a16="http://schemas.microsoft.com/office/drawing/2014/main" id="{27695017-4080-4CF7-BDBA-B68C497DFB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0496" y="4639145"/>
            <a:ext cx="228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add an excess NaOH</a:t>
            </a:r>
          </a:p>
        </p:txBody>
      </p:sp>
      <p:grpSp>
        <p:nvGrpSpPr>
          <p:cNvPr id="23" name="Group 23">
            <a:extLst>
              <a:ext uri="{FF2B5EF4-FFF2-40B4-BE49-F238E27FC236}">
                <a16:creationId xmlns:a16="http://schemas.microsoft.com/office/drawing/2014/main" id="{8A3E502A-02A7-4B5B-A142-07A0459FE490}"/>
              </a:ext>
            </a:extLst>
          </p:cNvPr>
          <p:cNvGrpSpPr>
            <a:grpSpLocks/>
          </p:cNvGrpSpPr>
          <p:nvPr/>
        </p:nvGrpSpPr>
        <p:grpSpPr bwMode="auto">
          <a:xfrm>
            <a:off x="7607746" y="2852936"/>
            <a:ext cx="464853" cy="1713171"/>
            <a:chOff x="7000892" y="1357298"/>
            <a:chExt cx="464856" cy="1712922"/>
          </a:xfrm>
        </p:grpSpPr>
        <p:pic>
          <p:nvPicPr>
            <p:cNvPr id="24" name="Picture 3">
              <a:extLst>
                <a:ext uri="{FF2B5EF4-FFF2-40B4-BE49-F238E27FC236}">
                  <a16:creationId xmlns:a16="http://schemas.microsoft.com/office/drawing/2014/main" id="{20A464BF-9D07-4632-89E9-EB3BF66874F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00892" y="1357298"/>
              <a:ext cx="464856" cy="17129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D8EE5C9C-FEB0-4CFB-933A-9308DD52DB6A}"/>
                </a:ext>
              </a:extLst>
            </p:cNvPr>
            <p:cNvCxnSpPr/>
            <p:nvPr/>
          </p:nvCxnSpPr>
          <p:spPr>
            <a:xfrm>
              <a:off x="7000892" y="2357903"/>
              <a:ext cx="42862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942EA88D-A7F0-436F-869E-D201EB61C314}"/>
                </a:ext>
              </a:extLst>
            </p:cNvPr>
            <p:cNvSpPr/>
            <p:nvPr/>
          </p:nvSpPr>
          <p:spPr>
            <a:xfrm>
              <a:off x="7029467" y="2367426"/>
              <a:ext cx="419103" cy="680939"/>
            </a:xfrm>
            <a:custGeom>
              <a:avLst/>
              <a:gdLst>
                <a:gd name="connsiteX0" fmla="*/ 122903 w 417699"/>
                <a:gd name="connsiteY0" fmla="*/ 80694 h 679734"/>
                <a:gd name="connsiteX1" fmla="*/ 93406 w 417699"/>
                <a:gd name="connsiteY1" fmla="*/ 124939 h 679734"/>
                <a:gd name="connsiteX2" fmla="*/ 137651 w 417699"/>
                <a:gd name="connsiteY2" fmla="*/ 154436 h 679734"/>
                <a:gd name="connsiteX3" fmla="*/ 122903 w 417699"/>
                <a:gd name="connsiteY3" fmla="*/ 110191 h 679734"/>
                <a:gd name="connsiteX4" fmla="*/ 108154 w 417699"/>
                <a:gd name="connsiteY4" fmla="*/ 183933 h 679734"/>
                <a:gd name="connsiteX5" fmla="*/ 285135 w 417699"/>
                <a:gd name="connsiteY5" fmla="*/ 213430 h 679734"/>
                <a:gd name="connsiteX6" fmla="*/ 314632 w 417699"/>
                <a:gd name="connsiteY6" fmla="*/ 154436 h 679734"/>
                <a:gd name="connsiteX7" fmla="*/ 240890 w 417699"/>
                <a:gd name="connsiteY7" fmla="*/ 80694 h 679734"/>
                <a:gd name="connsiteX8" fmla="*/ 226141 w 417699"/>
                <a:gd name="connsiteY8" fmla="*/ 124939 h 679734"/>
                <a:gd name="connsiteX9" fmla="*/ 314632 w 417699"/>
                <a:gd name="connsiteY9" fmla="*/ 169185 h 679734"/>
                <a:gd name="connsiteX10" fmla="*/ 373625 w 417699"/>
                <a:gd name="connsiteY10" fmla="*/ 154436 h 679734"/>
                <a:gd name="connsiteX11" fmla="*/ 344129 w 417699"/>
                <a:gd name="connsiteY11" fmla="*/ 51197 h 679734"/>
                <a:gd name="connsiteX12" fmla="*/ 299883 w 417699"/>
                <a:gd name="connsiteY12" fmla="*/ 36449 h 679734"/>
                <a:gd name="connsiteX13" fmla="*/ 226141 w 417699"/>
                <a:gd name="connsiteY13" fmla="*/ 51197 h 679734"/>
                <a:gd name="connsiteX14" fmla="*/ 152400 w 417699"/>
                <a:gd name="connsiteY14" fmla="*/ 80694 h 679734"/>
                <a:gd name="connsiteX15" fmla="*/ 196645 w 417699"/>
                <a:gd name="connsiteY15" fmla="*/ 169185 h 679734"/>
                <a:gd name="connsiteX16" fmla="*/ 211393 w 417699"/>
                <a:gd name="connsiteY16" fmla="*/ 110191 h 679734"/>
                <a:gd name="connsiteX17" fmla="*/ 63909 w 417699"/>
                <a:gd name="connsiteY17" fmla="*/ 139688 h 679734"/>
                <a:gd name="connsiteX18" fmla="*/ 122903 w 417699"/>
                <a:gd name="connsiteY18" fmla="*/ 228178 h 679734"/>
                <a:gd name="connsiteX19" fmla="*/ 152400 w 417699"/>
                <a:gd name="connsiteY19" fmla="*/ 183933 h 679734"/>
                <a:gd name="connsiteX20" fmla="*/ 108154 w 417699"/>
                <a:gd name="connsiteY20" fmla="*/ 139688 h 679734"/>
                <a:gd name="connsiteX21" fmla="*/ 63909 w 417699"/>
                <a:gd name="connsiteY21" fmla="*/ 242927 h 679734"/>
                <a:gd name="connsiteX22" fmla="*/ 196645 w 417699"/>
                <a:gd name="connsiteY22" fmla="*/ 301920 h 679734"/>
                <a:gd name="connsiteX23" fmla="*/ 240890 w 417699"/>
                <a:gd name="connsiteY23" fmla="*/ 287172 h 679734"/>
                <a:gd name="connsiteX24" fmla="*/ 270387 w 417699"/>
                <a:gd name="connsiteY24" fmla="*/ 390410 h 679734"/>
                <a:gd name="connsiteX25" fmla="*/ 211393 w 417699"/>
                <a:gd name="connsiteY25" fmla="*/ 360914 h 679734"/>
                <a:gd name="connsiteX26" fmla="*/ 226141 w 417699"/>
                <a:gd name="connsiteY26" fmla="*/ 434656 h 679734"/>
                <a:gd name="connsiteX27" fmla="*/ 196645 w 417699"/>
                <a:gd name="connsiteY27" fmla="*/ 390410 h 679734"/>
                <a:gd name="connsiteX28" fmla="*/ 137651 w 417699"/>
                <a:gd name="connsiteY28" fmla="*/ 434656 h 679734"/>
                <a:gd name="connsiteX29" fmla="*/ 152400 w 417699"/>
                <a:gd name="connsiteY29" fmla="*/ 508397 h 679734"/>
                <a:gd name="connsiteX30" fmla="*/ 196645 w 417699"/>
                <a:gd name="connsiteY30" fmla="*/ 493649 h 679734"/>
                <a:gd name="connsiteX31" fmla="*/ 152400 w 417699"/>
                <a:gd name="connsiteY31" fmla="*/ 449404 h 679734"/>
                <a:gd name="connsiteX32" fmla="*/ 63909 w 417699"/>
                <a:gd name="connsiteY32" fmla="*/ 464152 h 679734"/>
                <a:gd name="connsiteX33" fmla="*/ 122903 w 417699"/>
                <a:gd name="connsiteY33" fmla="*/ 582139 h 679734"/>
                <a:gd name="connsiteX34" fmla="*/ 181896 w 417699"/>
                <a:gd name="connsiteY34" fmla="*/ 611636 h 679734"/>
                <a:gd name="connsiteX35" fmla="*/ 240890 w 417699"/>
                <a:gd name="connsiteY35" fmla="*/ 641133 h 679734"/>
                <a:gd name="connsiteX36" fmla="*/ 314632 w 417699"/>
                <a:gd name="connsiteY36" fmla="*/ 478901 h 679734"/>
                <a:gd name="connsiteX37" fmla="*/ 299883 w 417699"/>
                <a:gd name="connsiteY37" fmla="*/ 419907 h 679734"/>
                <a:gd name="connsiteX38" fmla="*/ 314632 w 417699"/>
                <a:gd name="connsiteY38" fmla="*/ 375662 h 679734"/>
                <a:gd name="connsiteX39" fmla="*/ 285135 w 417699"/>
                <a:gd name="connsiteY39" fmla="*/ 301920 h 679734"/>
                <a:gd name="connsiteX40" fmla="*/ 299883 w 417699"/>
                <a:gd name="connsiteY40" fmla="*/ 287172 h 679734"/>
                <a:gd name="connsiteX41" fmla="*/ 285135 w 417699"/>
                <a:gd name="connsiteY41" fmla="*/ 228178 h 679734"/>
                <a:gd name="connsiteX42" fmla="*/ 270387 w 417699"/>
                <a:gd name="connsiteY42" fmla="*/ 346165 h 679734"/>
                <a:gd name="connsiteX43" fmla="*/ 299883 w 417699"/>
                <a:gd name="connsiteY43" fmla="*/ 213430 h 679734"/>
                <a:gd name="connsiteX44" fmla="*/ 240890 w 417699"/>
                <a:gd name="connsiteY44" fmla="*/ 242927 h 679734"/>
                <a:gd name="connsiteX45" fmla="*/ 226141 w 417699"/>
                <a:gd name="connsiteY45" fmla="*/ 316668 h 679734"/>
                <a:gd name="connsiteX46" fmla="*/ 211393 w 417699"/>
                <a:gd name="connsiteY46" fmla="*/ 360914 h 679734"/>
                <a:gd name="connsiteX47" fmla="*/ 108154 w 417699"/>
                <a:gd name="connsiteY47" fmla="*/ 375662 h 679734"/>
                <a:gd name="connsiteX48" fmla="*/ 93406 w 417699"/>
                <a:gd name="connsiteY48" fmla="*/ 419907 h 679734"/>
                <a:gd name="connsiteX49" fmla="*/ 19664 w 417699"/>
                <a:gd name="connsiteY49" fmla="*/ 346165 h 679734"/>
                <a:gd name="connsiteX50" fmla="*/ 63909 w 417699"/>
                <a:gd name="connsiteY50" fmla="*/ 375662 h 679734"/>
                <a:gd name="connsiteX51" fmla="*/ 108154 w 417699"/>
                <a:gd name="connsiteY51" fmla="*/ 316668 h 679734"/>
                <a:gd name="connsiteX52" fmla="*/ 78658 w 417699"/>
                <a:gd name="connsiteY52" fmla="*/ 272423 h 679734"/>
                <a:gd name="connsiteX53" fmla="*/ 49161 w 417699"/>
                <a:gd name="connsiteY53" fmla="*/ 316668 h 679734"/>
                <a:gd name="connsiteX54" fmla="*/ 167148 w 417699"/>
                <a:gd name="connsiteY54" fmla="*/ 331417 h 679734"/>
                <a:gd name="connsiteX55" fmla="*/ 108154 w 417699"/>
                <a:gd name="connsiteY55" fmla="*/ 213430 h 679734"/>
                <a:gd name="connsiteX56" fmla="*/ 63909 w 417699"/>
                <a:gd name="connsiteY56" fmla="*/ 228178 h 679734"/>
                <a:gd name="connsiteX57" fmla="*/ 108154 w 417699"/>
                <a:gd name="connsiteY57" fmla="*/ 242927 h 679734"/>
                <a:gd name="connsiteX58" fmla="*/ 167148 w 417699"/>
                <a:gd name="connsiteY58" fmla="*/ 213430 h 679734"/>
                <a:gd name="connsiteX59" fmla="*/ 181896 w 417699"/>
                <a:gd name="connsiteY59" fmla="*/ 154436 h 679734"/>
                <a:gd name="connsiteX60" fmla="*/ 93406 w 417699"/>
                <a:gd name="connsiteY60" fmla="*/ 65946 h 679734"/>
                <a:gd name="connsiteX61" fmla="*/ 78658 w 417699"/>
                <a:gd name="connsiteY61" fmla="*/ 21701 h 679734"/>
                <a:gd name="connsiteX62" fmla="*/ 34412 w 417699"/>
                <a:gd name="connsiteY62" fmla="*/ 6952 h 679734"/>
                <a:gd name="connsiteX63" fmla="*/ 19664 w 417699"/>
                <a:gd name="connsiteY63" fmla="*/ 51197 h 679734"/>
                <a:gd name="connsiteX64" fmla="*/ 63909 w 417699"/>
                <a:gd name="connsiteY64" fmla="*/ 36449 h 679734"/>
                <a:gd name="connsiteX65" fmla="*/ 152400 w 417699"/>
                <a:gd name="connsiteY65" fmla="*/ 36449 h 679734"/>
                <a:gd name="connsiteX66" fmla="*/ 108154 w 417699"/>
                <a:gd name="connsiteY66" fmla="*/ 21701 h 679734"/>
                <a:gd name="connsiteX67" fmla="*/ 122903 w 417699"/>
                <a:gd name="connsiteY67" fmla="*/ 65946 h 679734"/>
                <a:gd name="connsiteX68" fmla="*/ 255638 w 417699"/>
                <a:gd name="connsiteY68" fmla="*/ 6952 h 679734"/>
                <a:gd name="connsiteX69" fmla="*/ 226141 w 417699"/>
                <a:gd name="connsiteY69" fmla="*/ 95443 h 679734"/>
                <a:gd name="connsiteX70" fmla="*/ 285135 w 417699"/>
                <a:gd name="connsiteY70" fmla="*/ 110191 h 679734"/>
                <a:gd name="connsiteX71" fmla="*/ 314632 w 417699"/>
                <a:gd name="connsiteY71" fmla="*/ 183933 h 679734"/>
                <a:gd name="connsiteX72" fmla="*/ 329380 w 417699"/>
                <a:gd name="connsiteY72" fmla="*/ 228178 h 679734"/>
                <a:gd name="connsiteX73" fmla="*/ 314632 w 417699"/>
                <a:gd name="connsiteY73" fmla="*/ 272423 h 679734"/>
                <a:gd name="connsiteX74" fmla="*/ 285135 w 417699"/>
                <a:gd name="connsiteY74" fmla="*/ 434656 h 679734"/>
                <a:gd name="connsiteX75" fmla="*/ 255638 w 417699"/>
                <a:gd name="connsiteY75" fmla="*/ 478901 h 679734"/>
                <a:gd name="connsiteX76" fmla="*/ 211393 w 417699"/>
                <a:gd name="connsiteY76" fmla="*/ 478901 h 679734"/>
                <a:gd name="connsiteX77" fmla="*/ 167148 w 417699"/>
                <a:gd name="connsiteY77" fmla="*/ 508397 h 679734"/>
                <a:gd name="connsiteX78" fmla="*/ 181896 w 417699"/>
                <a:gd name="connsiteY78" fmla="*/ 552643 h 679734"/>
                <a:gd name="connsiteX79" fmla="*/ 226141 w 417699"/>
                <a:gd name="connsiteY79" fmla="*/ 537894 h 679734"/>
                <a:gd name="connsiteX80" fmla="*/ 78658 w 417699"/>
                <a:gd name="connsiteY80" fmla="*/ 375662 h 679734"/>
                <a:gd name="connsiteX81" fmla="*/ 63909 w 417699"/>
                <a:gd name="connsiteY81" fmla="*/ 434656 h 679734"/>
                <a:gd name="connsiteX82" fmla="*/ 152400 w 417699"/>
                <a:gd name="connsiteY82" fmla="*/ 508397 h 679734"/>
                <a:gd name="connsiteX83" fmla="*/ 19664 w 417699"/>
                <a:gd name="connsiteY83" fmla="*/ 478901 h 679734"/>
                <a:gd name="connsiteX84" fmla="*/ 78658 w 417699"/>
                <a:gd name="connsiteY84" fmla="*/ 582139 h 679734"/>
                <a:gd name="connsiteX85" fmla="*/ 137651 w 417699"/>
                <a:gd name="connsiteY85" fmla="*/ 567391 h 679734"/>
                <a:gd name="connsiteX86" fmla="*/ 167148 w 417699"/>
                <a:gd name="connsiteY86" fmla="*/ 611636 h 679734"/>
                <a:gd name="connsiteX87" fmla="*/ 211393 w 417699"/>
                <a:gd name="connsiteY87" fmla="*/ 626385 h 679734"/>
                <a:gd name="connsiteX88" fmla="*/ 299883 w 417699"/>
                <a:gd name="connsiteY88" fmla="*/ 582139 h 679734"/>
                <a:gd name="connsiteX89" fmla="*/ 255638 w 417699"/>
                <a:gd name="connsiteY89" fmla="*/ 552643 h 679734"/>
                <a:gd name="connsiteX90" fmla="*/ 226141 w 417699"/>
                <a:gd name="connsiteY90" fmla="*/ 567391 h 679734"/>
                <a:gd name="connsiteX91" fmla="*/ 167148 w 417699"/>
                <a:gd name="connsiteY91" fmla="*/ 582139 h 679734"/>
                <a:gd name="connsiteX92" fmla="*/ 137651 w 417699"/>
                <a:gd name="connsiteY92" fmla="*/ 626385 h 679734"/>
                <a:gd name="connsiteX93" fmla="*/ 240890 w 417699"/>
                <a:gd name="connsiteY93" fmla="*/ 641133 h 679734"/>
                <a:gd name="connsiteX94" fmla="*/ 255638 w 417699"/>
                <a:gd name="connsiteY94" fmla="*/ 523146 h 679734"/>
                <a:gd name="connsiteX95" fmla="*/ 299883 w 417699"/>
                <a:gd name="connsiteY95" fmla="*/ 493649 h 679734"/>
                <a:gd name="connsiteX96" fmla="*/ 314632 w 417699"/>
                <a:gd name="connsiteY96" fmla="*/ 537894 h 679734"/>
                <a:gd name="connsiteX97" fmla="*/ 358877 w 417699"/>
                <a:gd name="connsiteY97" fmla="*/ 419907 h 679734"/>
                <a:gd name="connsiteX98" fmla="*/ 344129 w 417699"/>
                <a:gd name="connsiteY98" fmla="*/ 375662 h 679734"/>
                <a:gd name="connsiteX99" fmla="*/ 314632 w 417699"/>
                <a:gd name="connsiteY99" fmla="*/ 331417 h 679734"/>
                <a:gd name="connsiteX100" fmla="*/ 299883 w 417699"/>
                <a:gd name="connsiteY100" fmla="*/ 272423 h 679734"/>
                <a:gd name="connsiteX101" fmla="*/ 314632 w 417699"/>
                <a:gd name="connsiteY101" fmla="*/ 213430 h 679734"/>
                <a:gd name="connsiteX102" fmla="*/ 299883 w 417699"/>
                <a:gd name="connsiteY102" fmla="*/ 183933 h 679734"/>
                <a:gd name="connsiteX103" fmla="*/ 314632 w 417699"/>
                <a:gd name="connsiteY103" fmla="*/ 228178 h 679734"/>
                <a:gd name="connsiteX104" fmla="*/ 329380 w 417699"/>
                <a:gd name="connsiteY104" fmla="*/ 139688 h 679734"/>
                <a:gd name="connsiteX105" fmla="*/ 299883 w 417699"/>
                <a:gd name="connsiteY105" fmla="*/ 95443 h 679734"/>
                <a:gd name="connsiteX106" fmla="*/ 181896 w 417699"/>
                <a:gd name="connsiteY106" fmla="*/ 65946 h 679734"/>
                <a:gd name="connsiteX107" fmla="*/ 108154 w 417699"/>
                <a:gd name="connsiteY107" fmla="*/ 80694 h 679734"/>
                <a:gd name="connsiteX108" fmla="*/ 49161 w 417699"/>
                <a:gd name="connsiteY108" fmla="*/ 51197 h 679734"/>
                <a:gd name="connsiteX109" fmla="*/ 78658 w 417699"/>
                <a:gd name="connsiteY109" fmla="*/ 169185 h 679734"/>
                <a:gd name="connsiteX110" fmla="*/ 181896 w 417699"/>
                <a:gd name="connsiteY110" fmla="*/ 154436 h 679734"/>
                <a:gd name="connsiteX111" fmla="*/ 255638 w 417699"/>
                <a:gd name="connsiteY111" fmla="*/ 124939 h 679734"/>
                <a:gd name="connsiteX112" fmla="*/ 299883 w 417699"/>
                <a:gd name="connsiteY112" fmla="*/ 110191 h 679734"/>
                <a:gd name="connsiteX113" fmla="*/ 329380 w 417699"/>
                <a:gd name="connsiteY113" fmla="*/ 65946 h 679734"/>
                <a:gd name="connsiteX114" fmla="*/ 270387 w 417699"/>
                <a:gd name="connsiteY114" fmla="*/ 80694 h 679734"/>
                <a:gd name="connsiteX115" fmla="*/ 255638 w 417699"/>
                <a:gd name="connsiteY115" fmla="*/ 169185 h 6797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417699" h="679734">
                  <a:moveTo>
                    <a:pt x="122903" y="80694"/>
                  </a:moveTo>
                  <a:cubicBezTo>
                    <a:pt x="113071" y="95442"/>
                    <a:pt x="89930" y="107558"/>
                    <a:pt x="93406" y="124939"/>
                  </a:cubicBezTo>
                  <a:cubicBezTo>
                    <a:pt x="96882" y="142320"/>
                    <a:pt x="121797" y="162363"/>
                    <a:pt x="137651" y="154436"/>
                  </a:cubicBezTo>
                  <a:cubicBezTo>
                    <a:pt x="151556" y="147484"/>
                    <a:pt x="127819" y="124939"/>
                    <a:pt x="122903" y="110191"/>
                  </a:cubicBezTo>
                  <a:cubicBezTo>
                    <a:pt x="117987" y="134772"/>
                    <a:pt x="102074" y="159614"/>
                    <a:pt x="108154" y="183933"/>
                  </a:cubicBezTo>
                  <a:cubicBezTo>
                    <a:pt x="128620" y="265796"/>
                    <a:pt x="249612" y="217377"/>
                    <a:pt x="285135" y="213430"/>
                  </a:cubicBezTo>
                  <a:cubicBezTo>
                    <a:pt x="294967" y="193765"/>
                    <a:pt x="311523" y="176201"/>
                    <a:pt x="314632" y="154436"/>
                  </a:cubicBezTo>
                  <a:cubicBezTo>
                    <a:pt x="321865" y="103802"/>
                    <a:pt x="272868" y="96683"/>
                    <a:pt x="240890" y="80694"/>
                  </a:cubicBezTo>
                  <a:cubicBezTo>
                    <a:pt x="235974" y="95442"/>
                    <a:pt x="220367" y="110505"/>
                    <a:pt x="226141" y="124939"/>
                  </a:cubicBezTo>
                  <a:cubicBezTo>
                    <a:pt x="234938" y="146930"/>
                    <a:pt x="296007" y="162976"/>
                    <a:pt x="314632" y="169185"/>
                  </a:cubicBezTo>
                  <a:cubicBezTo>
                    <a:pt x="334296" y="164269"/>
                    <a:pt x="359292" y="168769"/>
                    <a:pt x="373625" y="154436"/>
                  </a:cubicBezTo>
                  <a:cubicBezTo>
                    <a:pt x="417699" y="110362"/>
                    <a:pt x="377737" y="73602"/>
                    <a:pt x="344129" y="51197"/>
                  </a:cubicBezTo>
                  <a:cubicBezTo>
                    <a:pt x="331194" y="42573"/>
                    <a:pt x="314632" y="41365"/>
                    <a:pt x="299883" y="36449"/>
                  </a:cubicBezTo>
                  <a:cubicBezTo>
                    <a:pt x="234337" y="134771"/>
                    <a:pt x="311354" y="51197"/>
                    <a:pt x="226141" y="51197"/>
                  </a:cubicBezTo>
                  <a:cubicBezTo>
                    <a:pt x="199667" y="51197"/>
                    <a:pt x="176980" y="70862"/>
                    <a:pt x="152400" y="80694"/>
                  </a:cubicBezTo>
                  <a:cubicBezTo>
                    <a:pt x="167148" y="110191"/>
                    <a:pt x="167148" y="154436"/>
                    <a:pt x="196645" y="169185"/>
                  </a:cubicBezTo>
                  <a:cubicBezTo>
                    <a:pt x="214775" y="178250"/>
                    <a:pt x="231180" y="114588"/>
                    <a:pt x="211393" y="110191"/>
                  </a:cubicBezTo>
                  <a:cubicBezTo>
                    <a:pt x="162452" y="99315"/>
                    <a:pt x="113070" y="129856"/>
                    <a:pt x="63909" y="139688"/>
                  </a:cubicBezTo>
                  <a:cubicBezTo>
                    <a:pt x="68536" y="158197"/>
                    <a:pt x="74403" y="237878"/>
                    <a:pt x="122903" y="228178"/>
                  </a:cubicBezTo>
                  <a:cubicBezTo>
                    <a:pt x="140284" y="224702"/>
                    <a:pt x="142568" y="198681"/>
                    <a:pt x="152400" y="183933"/>
                  </a:cubicBezTo>
                  <a:cubicBezTo>
                    <a:pt x="137651" y="169185"/>
                    <a:pt x="128802" y="142638"/>
                    <a:pt x="108154" y="139688"/>
                  </a:cubicBezTo>
                  <a:cubicBezTo>
                    <a:pt x="34264" y="129133"/>
                    <a:pt x="36271" y="206076"/>
                    <a:pt x="63909" y="242927"/>
                  </a:cubicBezTo>
                  <a:cubicBezTo>
                    <a:pt x="93349" y="282180"/>
                    <a:pt x="153458" y="291124"/>
                    <a:pt x="196645" y="301920"/>
                  </a:cubicBezTo>
                  <a:cubicBezTo>
                    <a:pt x="211393" y="297004"/>
                    <a:pt x="230938" y="275229"/>
                    <a:pt x="240890" y="287172"/>
                  </a:cubicBezTo>
                  <a:cubicBezTo>
                    <a:pt x="263802" y="314666"/>
                    <a:pt x="302399" y="406415"/>
                    <a:pt x="270387" y="390410"/>
                  </a:cubicBezTo>
                  <a:lnTo>
                    <a:pt x="211393" y="360914"/>
                  </a:lnTo>
                  <a:cubicBezTo>
                    <a:pt x="216309" y="385495"/>
                    <a:pt x="237351" y="412235"/>
                    <a:pt x="226141" y="434656"/>
                  </a:cubicBezTo>
                  <a:cubicBezTo>
                    <a:pt x="218214" y="450510"/>
                    <a:pt x="214370" y="390410"/>
                    <a:pt x="196645" y="390410"/>
                  </a:cubicBezTo>
                  <a:cubicBezTo>
                    <a:pt x="172064" y="390410"/>
                    <a:pt x="157316" y="419907"/>
                    <a:pt x="137651" y="434656"/>
                  </a:cubicBezTo>
                  <a:cubicBezTo>
                    <a:pt x="142567" y="459236"/>
                    <a:pt x="134675" y="490672"/>
                    <a:pt x="152400" y="508397"/>
                  </a:cubicBezTo>
                  <a:cubicBezTo>
                    <a:pt x="163393" y="519390"/>
                    <a:pt x="196645" y="509195"/>
                    <a:pt x="196645" y="493649"/>
                  </a:cubicBezTo>
                  <a:lnTo>
                    <a:pt x="152400" y="449404"/>
                  </a:lnTo>
                  <a:cubicBezTo>
                    <a:pt x="122903" y="454320"/>
                    <a:pt x="83053" y="441179"/>
                    <a:pt x="63909" y="464152"/>
                  </a:cubicBezTo>
                  <a:cubicBezTo>
                    <a:pt x="29657" y="505254"/>
                    <a:pt x="105107" y="564343"/>
                    <a:pt x="122903" y="582139"/>
                  </a:cubicBezTo>
                  <a:cubicBezTo>
                    <a:pt x="211394" y="552643"/>
                    <a:pt x="132735" y="562475"/>
                    <a:pt x="181896" y="611636"/>
                  </a:cubicBezTo>
                  <a:cubicBezTo>
                    <a:pt x="197442" y="627182"/>
                    <a:pt x="221225" y="631301"/>
                    <a:pt x="240890" y="641133"/>
                  </a:cubicBezTo>
                  <a:cubicBezTo>
                    <a:pt x="306835" y="509241"/>
                    <a:pt x="285978" y="564860"/>
                    <a:pt x="314632" y="478901"/>
                  </a:cubicBezTo>
                  <a:cubicBezTo>
                    <a:pt x="309716" y="459236"/>
                    <a:pt x="312546" y="435735"/>
                    <a:pt x="299883" y="419907"/>
                  </a:cubicBezTo>
                  <a:cubicBezTo>
                    <a:pt x="268882" y="381156"/>
                    <a:pt x="193506" y="436225"/>
                    <a:pt x="314632" y="375662"/>
                  </a:cubicBezTo>
                  <a:cubicBezTo>
                    <a:pt x="304800" y="351081"/>
                    <a:pt x="299166" y="324370"/>
                    <a:pt x="285135" y="301920"/>
                  </a:cubicBezTo>
                  <a:cubicBezTo>
                    <a:pt x="257957" y="258436"/>
                    <a:pt x="187857" y="231158"/>
                    <a:pt x="299883" y="287172"/>
                  </a:cubicBezTo>
                  <a:cubicBezTo>
                    <a:pt x="294967" y="267507"/>
                    <a:pt x="304365" y="221768"/>
                    <a:pt x="285135" y="228178"/>
                  </a:cubicBezTo>
                  <a:cubicBezTo>
                    <a:pt x="226937" y="247577"/>
                    <a:pt x="260729" y="317192"/>
                    <a:pt x="270387" y="346165"/>
                  </a:cubicBezTo>
                  <a:cubicBezTo>
                    <a:pt x="323225" y="328553"/>
                    <a:pt x="390518" y="322191"/>
                    <a:pt x="299883" y="213430"/>
                  </a:cubicBezTo>
                  <a:cubicBezTo>
                    <a:pt x="285808" y="196540"/>
                    <a:pt x="260554" y="233095"/>
                    <a:pt x="240890" y="242927"/>
                  </a:cubicBezTo>
                  <a:cubicBezTo>
                    <a:pt x="235974" y="267507"/>
                    <a:pt x="232221" y="292349"/>
                    <a:pt x="226141" y="316668"/>
                  </a:cubicBezTo>
                  <a:cubicBezTo>
                    <a:pt x="222370" y="331750"/>
                    <a:pt x="225298" y="353961"/>
                    <a:pt x="211393" y="360914"/>
                  </a:cubicBezTo>
                  <a:cubicBezTo>
                    <a:pt x="180301" y="376460"/>
                    <a:pt x="142567" y="370746"/>
                    <a:pt x="108154" y="375662"/>
                  </a:cubicBezTo>
                  <a:cubicBezTo>
                    <a:pt x="103238" y="390410"/>
                    <a:pt x="108488" y="416137"/>
                    <a:pt x="93406" y="419907"/>
                  </a:cubicBezTo>
                  <a:cubicBezTo>
                    <a:pt x="93406" y="419907"/>
                    <a:pt x="0" y="365829"/>
                    <a:pt x="19664" y="346165"/>
                  </a:cubicBezTo>
                  <a:cubicBezTo>
                    <a:pt x="32198" y="333631"/>
                    <a:pt x="49161" y="365830"/>
                    <a:pt x="63909" y="375662"/>
                  </a:cubicBezTo>
                  <a:cubicBezTo>
                    <a:pt x="78657" y="355997"/>
                    <a:pt x="104678" y="341002"/>
                    <a:pt x="108154" y="316668"/>
                  </a:cubicBezTo>
                  <a:cubicBezTo>
                    <a:pt x="110661" y="299121"/>
                    <a:pt x="96383" y="272423"/>
                    <a:pt x="78658" y="272423"/>
                  </a:cubicBezTo>
                  <a:cubicBezTo>
                    <a:pt x="60933" y="272423"/>
                    <a:pt x="58993" y="301920"/>
                    <a:pt x="49161" y="316668"/>
                  </a:cubicBezTo>
                  <a:cubicBezTo>
                    <a:pt x="64372" y="362305"/>
                    <a:pt x="73948" y="440150"/>
                    <a:pt x="167148" y="331417"/>
                  </a:cubicBezTo>
                  <a:cubicBezTo>
                    <a:pt x="201928" y="290840"/>
                    <a:pt x="125512" y="230787"/>
                    <a:pt x="108154" y="213430"/>
                  </a:cubicBezTo>
                  <a:cubicBezTo>
                    <a:pt x="93406" y="218346"/>
                    <a:pt x="63909" y="212632"/>
                    <a:pt x="63909" y="228178"/>
                  </a:cubicBezTo>
                  <a:cubicBezTo>
                    <a:pt x="63909" y="243724"/>
                    <a:pt x="92764" y="245125"/>
                    <a:pt x="108154" y="242927"/>
                  </a:cubicBezTo>
                  <a:cubicBezTo>
                    <a:pt x="129919" y="239818"/>
                    <a:pt x="147483" y="223262"/>
                    <a:pt x="167148" y="213430"/>
                  </a:cubicBezTo>
                  <a:cubicBezTo>
                    <a:pt x="172064" y="193765"/>
                    <a:pt x="186812" y="174101"/>
                    <a:pt x="181896" y="154436"/>
                  </a:cubicBezTo>
                  <a:cubicBezTo>
                    <a:pt x="170920" y="110533"/>
                    <a:pt x="126443" y="87971"/>
                    <a:pt x="93406" y="65946"/>
                  </a:cubicBezTo>
                  <a:cubicBezTo>
                    <a:pt x="88490" y="51198"/>
                    <a:pt x="89651" y="32694"/>
                    <a:pt x="78658" y="21701"/>
                  </a:cubicBezTo>
                  <a:cubicBezTo>
                    <a:pt x="67665" y="10708"/>
                    <a:pt x="48317" y="0"/>
                    <a:pt x="34412" y="6952"/>
                  </a:cubicBezTo>
                  <a:cubicBezTo>
                    <a:pt x="20507" y="13904"/>
                    <a:pt x="8671" y="40204"/>
                    <a:pt x="19664" y="51197"/>
                  </a:cubicBezTo>
                  <a:cubicBezTo>
                    <a:pt x="30657" y="62190"/>
                    <a:pt x="49161" y="41365"/>
                    <a:pt x="63909" y="36449"/>
                  </a:cubicBezTo>
                  <a:cubicBezTo>
                    <a:pt x="63909" y="36449"/>
                    <a:pt x="152400" y="75777"/>
                    <a:pt x="152400" y="36449"/>
                  </a:cubicBezTo>
                  <a:cubicBezTo>
                    <a:pt x="152400" y="20903"/>
                    <a:pt x="122903" y="26617"/>
                    <a:pt x="108154" y="21701"/>
                  </a:cubicBezTo>
                  <a:cubicBezTo>
                    <a:pt x="113070" y="36449"/>
                    <a:pt x="107608" y="63165"/>
                    <a:pt x="122903" y="65946"/>
                  </a:cubicBezTo>
                  <a:cubicBezTo>
                    <a:pt x="302152" y="98536"/>
                    <a:pt x="280884" y="82686"/>
                    <a:pt x="255638" y="6952"/>
                  </a:cubicBezTo>
                  <a:cubicBezTo>
                    <a:pt x="214966" y="20510"/>
                    <a:pt x="164238" y="21160"/>
                    <a:pt x="226141" y="95443"/>
                  </a:cubicBezTo>
                  <a:cubicBezTo>
                    <a:pt x="239117" y="111015"/>
                    <a:pt x="265470" y="105275"/>
                    <a:pt x="285135" y="110191"/>
                  </a:cubicBezTo>
                  <a:cubicBezTo>
                    <a:pt x="294967" y="134772"/>
                    <a:pt x="305336" y="159144"/>
                    <a:pt x="314632" y="183933"/>
                  </a:cubicBezTo>
                  <a:cubicBezTo>
                    <a:pt x="320091" y="198489"/>
                    <a:pt x="329380" y="212632"/>
                    <a:pt x="329380" y="228178"/>
                  </a:cubicBezTo>
                  <a:cubicBezTo>
                    <a:pt x="329380" y="243724"/>
                    <a:pt x="319548" y="257675"/>
                    <a:pt x="314632" y="272423"/>
                  </a:cubicBezTo>
                  <a:cubicBezTo>
                    <a:pt x="311215" y="296340"/>
                    <a:pt x="300035" y="399890"/>
                    <a:pt x="285135" y="434656"/>
                  </a:cubicBezTo>
                  <a:cubicBezTo>
                    <a:pt x="278153" y="450948"/>
                    <a:pt x="265470" y="464153"/>
                    <a:pt x="255638" y="478901"/>
                  </a:cubicBezTo>
                  <a:cubicBezTo>
                    <a:pt x="287761" y="575265"/>
                    <a:pt x="267645" y="486937"/>
                    <a:pt x="211393" y="478901"/>
                  </a:cubicBezTo>
                  <a:cubicBezTo>
                    <a:pt x="193846" y="476394"/>
                    <a:pt x="181896" y="498565"/>
                    <a:pt x="167148" y="508397"/>
                  </a:cubicBezTo>
                  <a:cubicBezTo>
                    <a:pt x="172064" y="523146"/>
                    <a:pt x="167991" y="545690"/>
                    <a:pt x="181896" y="552643"/>
                  </a:cubicBezTo>
                  <a:cubicBezTo>
                    <a:pt x="195801" y="559596"/>
                    <a:pt x="228922" y="553189"/>
                    <a:pt x="226141" y="537894"/>
                  </a:cubicBezTo>
                  <a:cubicBezTo>
                    <a:pt x="197290" y="379209"/>
                    <a:pt x="180711" y="396072"/>
                    <a:pt x="78658" y="375662"/>
                  </a:cubicBezTo>
                  <a:cubicBezTo>
                    <a:pt x="73742" y="395327"/>
                    <a:pt x="58993" y="414991"/>
                    <a:pt x="63909" y="434656"/>
                  </a:cubicBezTo>
                  <a:cubicBezTo>
                    <a:pt x="78519" y="493099"/>
                    <a:pt x="109477" y="494090"/>
                    <a:pt x="152400" y="508397"/>
                  </a:cubicBezTo>
                  <a:cubicBezTo>
                    <a:pt x="124736" y="466902"/>
                    <a:pt x="99038" y="399527"/>
                    <a:pt x="19664" y="478901"/>
                  </a:cubicBezTo>
                  <a:cubicBezTo>
                    <a:pt x="12179" y="486386"/>
                    <a:pt x="73172" y="573911"/>
                    <a:pt x="78658" y="582139"/>
                  </a:cubicBezTo>
                  <a:cubicBezTo>
                    <a:pt x="98322" y="577223"/>
                    <a:pt x="118422" y="560981"/>
                    <a:pt x="137651" y="567391"/>
                  </a:cubicBezTo>
                  <a:cubicBezTo>
                    <a:pt x="154467" y="572996"/>
                    <a:pt x="153307" y="600563"/>
                    <a:pt x="167148" y="611636"/>
                  </a:cubicBezTo>
                  <a:cubicBezTo>
                    <a:pt x="179287" y="621348"/>
                    <a:pt x="196645" y="621469"/>
                    <a:pt x="211393" y="626385"/>
                  </a:cubicBezTo>
                  <a:cubicBezTo>
                    <a:pt x="222303" y="622748"/>
                    <a:pt x="299883" y="601199"/>
                    <a:pt x="299883" y="582139"/>
                  </a:cubicBezTo>
                  <a:cubicBezTo>
                    <a:pt x="299883" y="564414"/>
                    <a:pt x="270386" y="562475"/>
                    <a:pt x="255638" y="552643"/>
                  </a:cubicBezTo>
                  <a:cubicBezTo>
                    <a:pt x="285187" y="641286"/>
                    <a:pt x="272839" y="574062"/>
                    <a:pt x="226141" y="567391"/>
                  </a:cubicBezTo>
                  <a:cubicBezTo>
                    <a:pt x="206075" y="564524"/>
                    <a:pt x="186812" y="577223"/>
                    <a:pt x="167148" y="582139"/>
                  </a:cubicBezTo>
                  <a:cubicBezTo>
                    <a:pt x="157316" y="596888"/>
                    <a:pt x="134175" y="609004"/>
                    <a:pt x="137651" y="626385"/>
                  </a:cubicBezTo>
                  <a:cubicBezTo>
                    <a:pt x="148321" y="679734"/>
                    <a:pt x="222383" y="645760"/>
                    <a:pt x="240890" y="641133"/>
                  </a:cubicBezTo>
                  <a:cubicBezTo>
                    <a:pt x="245806" y="601804"/>
                    <a:pt x="240918" y="559946"/>
                    <a:pt x="255638" y="523146"/>
                  </a:cubicBezTo>
                  <a:cubicBezTo>
                    <a:pt x="262221" y="506688"/>
                    <a:pt x="282687" y="489350"/>
                    <a:pt x="299883" y="493649"/>
                  </a:cubicBezTo>
                  <a:cubicBezTo>
                    <a:pt x="314965" y="497419"/>
                    <a:pt x="309716" y="523146"/>
                    <a:pt x="314632" y="537894"/>
                  </a:cubicBezTo>
                  <a:lnTo>
                    <a:pt x="358877" y="419907"/>
                  </a:lnTo>
                  <a:cubicBezTo>
                    <a:pt x="353961" y="405159"/>
                    <a:pt x="351081" y="389567"/>
                    <a:pt x="344129" y="375662"/>
                  </a:cubicBezTo>
                  <a:cubicBezTo>
                    <a:pt x="336202" y="359808"/>
                    <a:pt x="321614" y="347709"/>
                    <a:pt x="314632" y="331417"/>
                  </a:cubicBezTo>
                  <a:cubicBezTo>
                    <a:pt x="306647" y="312786"/>
                    <a:pt x="304799" y="292088"/>
                    <a:pt x="299883" y="272423"/>
                  </a:cubicBezTo>
                  <a:cubicBezTo>
                    <a:pt x="304799" y="252759"/>
                    <a:pt x="306647" y="232061"/>
                    <a:pt x="314632" y="213430"/>
                  </a:cubicBezTo>
                  <a:cubicBezTo>
                    <a:pt x="336870" y="161544"/>
                    <a:pt x="374875" y="158937"/>
                    <a:pt x="299883" y="183933"/>
                  </a:cubicBezTo>
                  <a:cubicBezTo>
                    <a:pt x="304799" y="198681"/>
                    <a:pt x="299086" y="228178"/>
                    <a:pt x="314632" y="228178"/>
                  </a:cubicBezTo>
                  <a:cubicBezTo>
                    <a:pt x="369740" y="228178"/>
                    <a:pt x="334835" y="150598"/>
                    <a:pt x="329380" y="139688"/>
                  </a:cubicBezTo>
                  <a:cubicBezTo>
                    <a:pt x="321453" y="123834"/>
                    <a:pt x="313724" y="106516"/>
                    <a:pt x="299883" y="95443"/>
                  </a:cubicBezTo>
                  <a:cubicBezTo>
                    <a:pt x="284764" y="83348"/>
                    <a:pt x="185572" y="66681"/>
                    <a:pt x="181896" y="65946"/>
                  </a:cubicBezTo>
                  <a:cubicBezTo>
                    <a:pt x="157315" y="70862"/>
                    <a:pt x="133068" y="83462"/>
                    <a:pt x="108154" y="80694"/>
                  </a:cubicBezTo>
                  <a:cubicBezTo>
                    <a:pt x="86303" y="78266"/>
                    <a:pt x="56113" y="30340"/>
                    <a:pt x="49161" y="51197"/>
                  </a:cubicBezTo>
                  <a:cubicBezTo>
                    <a:pt x="36342" y="89657"/>
                    <a:pt x="78658" y="169185"/>
                    <a:pt x="78658" y="169185"/>
                  </a:cubicBezTo>
                  <a:cubicBezTo>
                    <a:pt x="113071" y="164269"/>
                    <a:pt x="148172" y="162867"/>
                    <a:pt x="181896" y="154436"/>
                  </a:cubicBezTo>
                  <a:cubicBezTo>
                    <a:pt x="207580" y="148015"/>
                    <a:pt x="230849" y="134235"/>
                    <a:pt x="255638" y="124939"/>
                  </a:cubicBezTo>
                  <a:cubicBezTo>
                    <a:pt x="270194" y="119480"/>
                    <a:pt x="285135" y="115107"/>
                    <a:pt x="299883" y="110191"/>
                  </a:cubicBezTo>
                  <a:cubicBezTo>
                    <a:pt x="309715" y="95443"/>
                    <a:pt x="341914" y="78480"/>
                    <a:pt x="329380" y="65946"/>
                  </a:cubicBezTo>
                  <a:cubicBezTo>
                    <a:pt x="315048" y="51613"/>
                    <a:pt x="283363" y="65123"/>
                    <a:pt x="270387" y="80694"/>
                  </a:cubicBezTo>
                  <a:cubicBezTo>
                    <a:pt x="254674" y="99550"/>
                    <a:pt x="255638" y="141078"/>
                    <a:pt x="255638" y="169185"/>
                  </a:cubicBezTo>
                </a:path>
              </a:pathLst>
            </a:custGeom>
            <a:ln>
              <a:solidFill>
                <a:srgbClr val="0099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2333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4" name="Group 4">
            <a:extLst>
              <a:ext uri="{FF2B5EF4-FFF2-40B4-BE49-F238E27FC236}">
                <a16:creationId xmlns:a16="http://schemas.microsoft.com/office/drawing/2014/main" id="{19076CA7-71A1-465A-863D-DC81E27991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4487845"/>
              </p:ext>
            </p:extLst>
          </p:nvPr>
        </p:nvGraphicFramePr>
        <p:xfrm>
          <a:off x="395536" y="1377156"/>
          <a:ext cx="8316825" cy="3096916"/>
        </p:xfrm>
        <a:graphic>
          <a:graphicData uri="http://schemas.openxmlformats.org/drawingml/2006/table">
            <a:tbl>
              <a:tblPr/>
              <a:tblGrid>
                <a:gridCol w="1991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425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194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Metal ion</a:t>
                      </a:r>
                    </a:p>
                  </a:txBody>
                  <a:tcPr marL="91437" marR="91437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2+</a:t>
                      </a: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2+</a:t>
                      </a: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3+</a:t>
                      </a: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Mg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2+</a:t>
                      </a: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2+</a:t>
                      </a: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</a:t>
                      </a:r>
                      <a:r>
                        <a:rPr kumimoji="0" lang="en-GB" sz="2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3+</a:t>
                      </a:r>
                      <a:endParaRPr lang="en-GB" dirty="0"/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8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Precipitate colour</a:t>
                      </a:r>
                    </a:p>
                  </a:txBody>
                  <a:tcPr marL="91437" marR="91437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350513"/>
                  </a:ext>
                </a:extLst>
              </a:tr>
              <a:tr h="1487653">
                <a:tc>
                  <a:txBody>
                    <a:bodyPr/>
                    <a:lstStyle/>
                    <a:p>
                      <a:r>
                        <a:rPr lang="en-US" sz="2400" dirty="0"/>
                        <a:t>Observation when excess NaOH is added</a:t>
                      </a:r>
                      <a:endParaRPr lang="en-GB" sz="2400" dirty="0"/>
                    </a:p>
                  </a:txBody>
                  <a:tcPr marL="91437" marR="91437"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24" marB="4572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364" name="Rectangle 5">
            <a:extLst>
              <a:ext uri="{FF2B5EF4-FFF2-40B4-BE49-F238E27FC236}">
                <a16:creationId xmlns:a16="http://schemas.microsoft.com/office/drawing/2014/main" id="{F9D31D09-503D-485E-9844-701EDBAE0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404664"/>
            <a:ext cx="13843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u="sng" dirty="0"/>
              <a:t>Results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4C38F88-5A56-462C-A787-6AB26875B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tx1"/>
                </a:solidFill>
              </a:rPr>
              <a:t>Precipitate colours results</a:t>
            </a:r>
            <a:endParaRPr lang="en-US" altLang="en-US" dirty="0">
              <a:solidFill>
                <a:schemeClr val="tx1"/>
              </a:solidFill>
            </a:endParaRPr>
          </a:p>
        </p:txBody>
      </p:sp>
      <p:grpSp>
        <p:nvGrpSpPr>
          <p:cNvPr id="5" name="Group 23">
            <a:extLst>
              <a:ext uri="{FF2B5EF4-FFF2-40B4-BE49-F238E27FC236}">
                <a16:creationId xmlns:a16="http://schemas.microsoft.com/office/drawing/2014/main" id="{B3D7F852-CCAA-4F62-AC77-EF84BE6C0285}"/>
              </a:ext>
            </a:extLst>
          </p:cNvPr>
          <p:cNvGrpSpPr>
            <a:grpSpLocks/>
          </p:cNvGrpSpPr>
          <p:nvPr/>
        </p:nvGrpSpPr>
        <p:grpSpPr bwMode="auto">
          <a:xfrm>
            <a:off x="7337480" y="2574978"/>
            <a:ext cx="1590675" cy="2982388"/>
            <a:chOff x="179512" y="2636913"/>
            <a:chExt cx="1590500" cy="2982291"/>
          </a:xfrm>
        </p:grpSpPr>
        <p:sp>
          <p:nvSpPr>
            <p:cNvPr id="16400" name="Text Box 48">
              <a:extLst>
                <a:ext uri="{FF2B5EF4-FFF2-40B4-BE49-F238E27FC236}">
                  <a16:creationId xmlns:a16="http://schemas.microsoft.com/office/drawing/2014/main" id="{21ECEE80-A27D-4859-9453-C4530136CB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512" y="5157539"/>
              <a:ext cx="15905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/>
                <a:t>aluminium</a:t>
              </a:r>
            </a:p>
          </p:txBody>
        </p:sp>
        <p:pic>
          <p:nvPicPr>
            <p:cNvPr id="16401" name="Picture 16" descr="http://images.fineartamerica.com/images-medium-large/aluminium-hydroxide-precipitate-andrew-lambert-photography.jpg">
              <a:hlinkClick r:id="rId3"/>
              <a:extLst>
                <a:ext uri="{FF2B5EF4-FFF2-40B4-BE49-F238E27FC236}">
                  <a16:creationId xmlns:a16="http://schemas.microsoft.com/office/drawing/2014/main" id="{5E7B93F9-74D7-44A7-921B-19ABDE62DC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61" r="28577"/>
            <a:stretch>
              <a:fillRect/>
            </a:stretch>
          </p:blipFill>
          <p:spPr bwMode="auto">
            <a:xfrm>
              <a:off x="539553" y="2636913"/>
              <a:ext cx="813285" cy="23488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24">
            <a:extLst>
              <a:ext uri="{FF2B5EF4-FFF2-40B4-BE49-F238E27FC236}">
                <a16:creationId xmlns:a16="http://schemas.microsoft.com/office/drawing/2014/main" id="{B0E31893-C7A5-4C63-B634-126C6B2754AE}"/>
              </a:ext>
            </a:extLst>
          </p:cNvPr>
          <p:cNvGrpSpPr>
            <a:grpSpLocks/>
          </p:cNvGrpSpPr>
          <p:nvPr/>
        </p:nvGrpSpPr>
        <p:grpSpPr bwMode="auto">
          <a:xfrm>
            <a:off x="5980830" y="2574977"/>
            <a:ext cx="1230313" cy="2982434"/>
            <a:chOff x="1757364" y="2636912"/>
            <a:chExt cx="1229824" cy="2982046"/>
          </a:xfrm>
        </p:grpSpPr>
        <p:sp>
          <p:nvSpPr>
            <p:cNvPr id="16398" name="Text Box 48">
              <a:extLst>
                <a:ext uri="{FF2B5EF4-FFF2-40B4-BE49-F238E27FC236}">
                  <a16:creationId xmlns:a16="http://schemas.microsoft.com/office/drawing/2014/main" id="{51FEF1AC-940C-45B4-9E7A-2A5CA7396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7364" y="5157293"/>
              <a:ext cx="122982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/>
                <a:t>calcium</a:t>
              </a:r>
            </a:p>
          </p:txBody>
        </p:sp>
        <p:pic>
          <p:nvPicPr>
            <p:cNvPr id="16399" name="Picture 18" descr="http://images.fineartamerica.com/images-medium-large/calcium-hydroxide-precipitate-andrew-lambert-photography.jpg">
              <a:hlinkClick r:id="rId5"/>
              <a:extLst>
                <a:ext uri="{FF2B5EF4-FFF2-40B4-BE49-F238E27FC236}">
                  <a16:creationId xmlns:a16="http://schemas.microsoft.com/office/drawing/2014/main" id="{9F62922E-1C84-416C-8593-EF22E0C630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70" r="27008" b="5742"/>
            <a:stretch>
              <a:fillRect/>
            </a:stretch>
          </p:blipFill>
          <p:spPr bwMode="auto">
            <a:xfrm>
              <a:off x="1922595" y="2636912"/>
              <a:ext cx="874870" cy="2381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E9E31DD5-D09E-48A4-AB6C-A79E3C3B3BA8}"/>
              </a:ext>
            </a:extLst>
          </p:cNvPr>
          <p:cNvGrpSpPr>
            <a:grpSpLocks/>
          </p:cNvGrpSpPr>
          <p:nvPr/>
        </p:nvGrpSpPr>
        <p:grpSpPr bwMode="auto">
          <a:xfrm>
            <a:off x="4139952" y="2574977"/>
            <a:ext cx="1778000" cy="2982479"/>
            <a:chOff x="2987824" y="2636912"/>
            <a:chExt cx="1778051" cy="2981802"/>
          </a:xfrm>
        </p:grpSpPr>
        <p:sp>
          <p:nvSpPr>
            <p:cNvPr id="16396" name="Text Box 48">
              <a:extLst>
                <a:ext uri="{FF2B5EF4-FFF2-40B4-BE49-F238E27FC236}">
                  <a16:creationId xmlns:a16="http://schemas.microsoft.com/office/drawing/2014/main" id="{BFC50FE6-CC68-4701-922A-BBC4CCBFE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824" y="5157049"/>
              <a:ext cx="177805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/>
                <a:t>magnesium</a:t>
              </a:r>
            </a:p>
          </p:txBody>
        </p:sp>
        <p:pic>
          <p:nvPicPr>
            <p:cNvPr id="16397" name="Picture 20" descr="http://images.fineartamerica.com/images-medium-large/magnesium-hydroxide-precipitate-andrew-lambert-photography.jpg">
              <a:hlinkClick r:id="rId7"/>
              <a:extLst>
                <a:ext uri="{FF2B5EF4-FFF2-40B4-BE49-F238E27FC236}">
                  <a16:creationId xmlns:a16="http://schemas.microsoft.com/office/drawing/2014/main" id="{FDB7B6EA-3A12-4C5F-8840-486ED58E84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674" r="27008" b="4620"/>
            <a:stretch>
              <a:fillRect/>
            </a:stretch>
          </p:blipFill>
          <p:spPr bwMode="auto">
            <a:xfrm>
              <a:off x="3457144" y="2636912"/>
              <a:ext cx="805148" cy="23483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DC6D578-158F-4F58-AF81-2012E956E7E6}"/>
              </a:ext>
            </a:extLst>
          </p:cNvPr>
          <p:cNvGrpSpPr/>
          <p:nvPr/>
        </p:nvGrpSpPr>
        <p:grpSpPr>
          <a:xfrm>
            <a:off x="179512" y="2574977"/>
            <a:ext cx="1117600" cy="2952757"/>
            <a:chOff x="885999" y="476672"/>
            <a:chExt cx="1117600" cy="2952757"/>
          </a:xfrm>
        </p:grpSpPr>
        <p:pic>
          <p:nvPicPr>
            <p:cNvPr id="25" name="Picture 2" descr="https://d2jmvrsizmvf4x.cloudfront.net/8VJbaPlGToeIN7XZxcyB_copper-hydroxide-precipitate-andrew-lambert-photography.jpg">
              <a:extLst>
                <a:ext uri="{FF2B5EF4-FFF2-40B4-BE49-F238E27FC236}">
                  <a16:creationId xmlns:a16="http://schemas.microsoft.com/office/drawing/2014/main" id="{3B301C0E-C32E-4FC4-B4EA-219C595DF0E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262" r="24753"/>
            <a:stretch/>
          </p:blipFill>
          <p:spPr bwMode="auto">
            <a:xfrm>
              <a:off x="1115616" y="476672"/>
              <a:ext cx="792088" cy="23488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 Box 48">
              <a:extLst>
                <a:ext uri="{FF2B5EF4-FFF2-40B4-BE49-F238E27FC236}">
                  <a16:creationId xmlns:a16="http://schemas.microsoft.com/office/drawing/2014/main" id="{582DDF8A-E06E-42E2-8FCE-9BCB05569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5999" y="2972229"/>
              <a:ext cx="11176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0099FF"/>
                  </a:solidFill>
                </a:rPr>
                <a:t>copper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CC81168-E93F-40EB-A366-EED60F5C43A5}"/>
              </a:ext>
            </a:extLst>
          </p:cNvPr>
          <p:cNvGrpSpPr/>
          <p:nvPr/>
        </p:nvGrpSpPr>
        <p:grpSpPr>
          <a:xfrm>
            <a:off x="2716667" y="2574977"/>
            <a:ext cx="1233487" cy="2952757"/>
            <a:chOff x="3532390" y="509692"/>
            <a:chExt cx="1233487" cy="2952757"/>
          </a:xfrm>
        </p:grpSpPr>
        <p:pic>
          <p:nvPicPr>
            <p:cNvPr id="28" name="Picture 4" descr="Related image">
              <a:extLst>
                <a:ext uri="{FF2B5EF4-FFF2-40B4-BE49-F238E27FC236}">
                  <a16:creationId xmlns:a16="http://schemas.microsoft.com/office/drawing/2014/main" id="{9F3BBD25-D39D-49AC-892F-5C1DB4EFA61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400" r="20601" b="15001"/>
            <a:stretch/>
          </p:blipFill>
          <p:spPr bwMode="auto">
            <a:xfrm>
              <a:off x="3730000" y="509692"/>
              <a:ext cx="839385" cy="22543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 Box 49">
              <a:extLst>
                <a:ext uri="{FF2B5EF4-FFF2-40B4-BE49-F238E27FC236}">
                  <a16:creationId xmlns:a16="http://schemas.microsoft.com/office/drawing/2014/main" id="{4EEDF3D8-0F06-4E7B-8B4C-D948D7F18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2390" y="3005249"/>
              <a:ext cx="1233487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CC3300"/>
                  </a:solidFill>
                </a:rPr>
                <a:t>iron (III)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8D027902-B3AA-4D2D-B388-03DE87FFCF15}"/>
              </a:ext>
            </a:extLst>
          </p:cNvPr>
          <p:cNvGrpSpPr/>
          <p:nvPr/>
        </p:nvGrpSpPr>
        <p:grpSpPr>
          <a:xfrm>
            <a:off x="1423450" y="2574977"/>
            <a:ext cx="1166879" cy="2952757"/>
            <a:chOff x="2202065" y="476672"/>
            <a:chExt cx="1166879" cy="2952757"/>
          </a:xfrm>
        </p:grpSpPr>
        <p:pic>
          <p:nvPicPr>
            <p:cNvPr id="31" name="Picture 26" descr="F:\photos\Fe(OH)2[low].jpg">
              <a:extLst>
                <a:ext uri="{FF2B5EF4-FFF2-40B4-BE49-F238E27FC236}">
                  <a16:creationId xmlns:a16="http://schemas.microsoft.com/office/drawing/2014/main" id="{B04CDC3A-B866-4464-A008-32CA1B96C0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67744" y="476672"/>
              <a:ext cx="1101200" cy="2381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50">
              <a:extLst>
                <a:ext uri="{FF2B5EF4-FFF2-40B4-BE49-F238E27FC236}">
                  <a16:creationId xmlns:a16="http://schemas.microsoft.com/office/drawing/2014/main" id="{93881D24-ECE9-42D6-BC93-9B3437FCEF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2065" y="2972229"/>
              <a:ext cx="1149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GB" altLang="en-US" sz="2400" dirty="0">
                  <a:solidFill>
                    <a:srgbClr val="008000"/>
                  </a:solidFill>
                </a:rPr>
                <a:t>iron (II)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2BB9957-EC0D-13C9-124F-26407C6FA94E}"/>
              </a:ext>
            </a:extLst>
          </p:cNvPr>
          <p:cNvSpPr txBox="1"/>
          <p:nvPr/>
        </p:nvSpPr>
        <p:spPr>
          <a:xfrm>
            <a:off x="585807" y="1352933"/>
            <a:ext cx="31678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>
                <a:solidFill>
                  <a:srgbClr val="0000FF"/>
                </a:solidFill>
              </a:rPr>
              <a:t>transition metals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F497663-4BF0-E3B3-AD26-239766C436E4}"/>
              </a:ext>
            </a:extLst>
          </p:cNvPr>
          <p:cNvSpPr/>
          <p:nvPr/>
        </p:nvSpPr>
        <p:spPr>
          <a:xfrm rot="5400000">
            <a:off x="1892052" y="533029"/>
            <a:ext cx="504056" cy="3415679"/>
          </a:xfrm>
          <a:prstGeom prst="leftBrac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E431259A-091D-7112-7307-6A900D7DE68C}"/>
              </a:ext>
            </a:extLst>
          </p:cNvPr>
          <p:cNvSpPr/>
          <p:nvPr/>
        </p:nvSpPr>
        <p:spPr>
          <a:xfrm rot="5400000">
            <a:off x="6287710" y="269671"/>
            <a:ext cx="504056" cy="3942396"/>
          </a:xfrm>
          <a:prstGeom prst="leftBrace">
            <a:avLst/>
          </a:prstGeom>
          <a:ln w="381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7CD980-0290-ACBA-3BAF-045F34E34320}"/>
              </a:ext>
            </a:extLst>
          </p:cNvPr>
          <p:cNvSpPr txBox="1"/>
          <p:nvPr/>
        </p:nvSpPr>
        <p:spPr>
          <a:xfrm>
            <a:off x="4728184" y="1396534"/>
            <a:ext cx="3623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group 2 &amp; 3 metals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A65155-768F-E26A-3951-4A943B616458}"/>
              </a:ext>
            </a:extLst>
          </p:cNvPr>
          <p:cNvSpPr txBox="1"/>
          <p:nvPr/>
        </p:nvSpPr>
        <p:spPr>
          <a:xfrm>
            <a:off x="7398481" y="5694347"/>
            <a:ext cx="1468672" cy="830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dissolves</a:t>
            </a:r>
          </a:p>
          <a:p>
            <a:r>
              <a:rPr lang="en-GB" sz="2400" dirty="0"/>
              <a:t>in excess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65841C-CCCC-43AB-82FD-C4CFE64F3963}"/>
              </a:ext>
            </a:extLst>
          </p:cNvPr>
          <p:cNvSpPr txBox="1"/>
          <p:nvPr/>
        </p:nvSpPr>
        <p:spPr>
          <a:xfrm>
            <a:off x="1306195" y="5653697"/>
            <a:ext cx="1467068" cy="1015663"/>
          </a:xfrm>
          <a:prstGeom prst="rect">
            <a:avLst/>
          </a:prstGeom>
          <a:noFill/>
          <a:ln w="28575">
            <a:solidFill>
              <a:srgbClr val="9933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oxidises to </a:t>
            </a:r>
          </a:p>
          <a:p>
            <a:pPr algn="ctr"/>
            <a:r>
              <a:rPr lang="en-GB" sz="2000" dirty="0"/>
              <a:t>brown </a:t>
            </a:r>
          </a:p>
          <a:p>
            <a:pPr algn="ctr"/>
            <a:r>
              <a:rPr lang="en-GB" sz="2000" dirty="0"/>
              <a:t>iron(III) ppt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8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4C38F88-5A56-462C-A787-6AB26875B1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tx1"/>
                </a:solidFill>
              </a:rPr>
              <a:t>Precipitate colours equations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id="{0FBC41AB-90E1-4EFA-8320-A743097F4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916832"/>
            <a:ext cx="292580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u="sng" dirty="0"/>
              <a:t>General equation</a:t>
            </a:r>
            <a:endParaRPr lang="en-GB" altLang="en-US" sz="2800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78C6316-1066-499F-B2DE-0738148A33A7}"/>
              </a:ext>
            </a:extLst>
          </p:cNvPr>
          <p:cNvSpPr/>
          <p:nvPr/>
        </p:nvSpPr>
        <p:spPr>
          <a:xfrm>
            <a:off x="251520" y="2382560"/>
            <a:ext cx="85451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hangingPunct="1"/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metal ion + hydroxide ion → </a:t>
            </a:r>
            <a:r>
              <a:rPr lang="en-GB" sz="2800" dirty="0">
                <a:solidFill>
                  <a:srgbClr val="FF6600"/>
                </a:solidFill>
                <a:latin typeface="Arial" charset="0"/>
                <a:ea typeface="Times New Roman" pitchFamily="18" charset="0"/>
                <a:cs typeface="Arial" charset="0"/>
              </a:rPr>
              <a:t>metal hydroxide </a:t>
            </a:r>
            <a:br>
              <a:rPr lang="en-GB" sz="2800" dirty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en-GB" sz="2800" dirty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</a:rPr>
              <a:t>				           </a:t>
            </a:r>
            <a:r>
              <a:rPr lang="en-GB" sz="2800" dirty="0">
                <a:solidFill>
                  <a:srgbClr val="FF6600"/>
                </a:solidFill>
                <a:latin typeface="Arial" charset="0"/>
                <a:ea typeface="Times New Roman" pitchFamily="18" charset="0"/>
                <a:cs typeface="Arial" charset="0"/>
              </a:rPr>
              <a:t>(precipitate)</a:t>
            </a:r>
          </a:p>
          <a:p>
            <a:pPr marL="342900" lvl="0" indent="-342900" eaLnBrk="1" hangingPunct="1"/>
            <a:endParaRPr lang="en-GB" sz="2800" dirty="0">
              <a:solidFill>
                <a:srgbClr val="FF66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342900" lvl="0" indent="-342900" eaLnBrk="1" hangingPunct="1"/>
            <a:endParaRPr lang="en-GB" sz="2800" dirty="0">
              <a:solidFill>
                <a:srgbClr val="FF66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342900" lvl="0" indent="-342900" eaLnBrk="1" hangingPunct="1"/>
            <a:endParaRPr lang="en-GB" sz="1600" dirty="0">
              <a:latin typeface="Times New Roman" pitchFamily="18" charset="0"/>
              <a:ea typeface="Times New Roman" pitchFamily="18" charset="0"/>
              <a:cs typeface="Arial" charset="0"/>
            </a:endParaRPr>
          </a:p>
          <a:p>
            <a:pPr marL="342900" lvl="0" indent="-342900"/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M</a:t>
            </a:r>
            <a:r>
              <a:rPr lang="en-GB" sz="2800" baseline="30000" dirty="0">
                <a:latin typeface="Arial" charset="0"/>
                <a:ea typeface="Times New Roman" pitchFamily="18" charset="0"/>
                <a:cs typeface="Arial" charset="0"/>
              </a:rPr>
              <a:t>2+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 (aq) + 2OH</a:t>
            </a:r>
            <a:r>
              <a:rPr lang="en-GB" sz="2800" baseline="30000" dirty="0">
                <a:latin typeface="Arial" charset="0"/>
                <a:ea typeface="Times New Roman" pitchFamily="18" charset="0"/>
                <a:cs typeface="Arial" charset="0"/>
              </a:rPr>
              <a:t>-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 (aq) → </a:t>
            </a:r>
            <a:r>
              <a:rPr lang="en-GB" sz="2800" dirty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</a:rPr>
              <a:t>M(OH)</a:t>
            </a:r>
            <a:r>
              <a:rPr lang="en-GB" sz="2800" baseline="-30000" dirty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</a:rPr>
              <a:t>2</a:t>
            </a:r>
            <a:r>
              <a:rPr lang="en-GB" sz="2800" dirty="0">
                <a:solidFill>
                  <a:srgbClr val="0000FF"/>
                </a:solidFill>
                <a:latin typeface="Arial" charset="0"/>
                <a:ea typeface="Times New Roman" pitchFamily="18" charset="0"/>
                <a:cs typeface="Arial" charset="0"/>
              </a:rPr>
              <a:t> (s) </a:t>
            </a:r>
          </a:p>
          <a:p>
            <a:pPr marL="342900" lvl="0" indent="-342900"/>
            <a:endParaRPr lang="en-GB" sz="2800" dirty="0">
              <a:solidFill>
                <a:srgbClr val="0000FF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342900" indent="-342900"/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M</a:t>
            </a:r>
            <a:r>
              <a:rPr lang="en-GB" sz="2800" baseline="30000" dirty="0">
                <a:latin typeface="Arial" charset="0"/>
                <a:ea typeface="Times New Roman" pitchFamily="18" charset="0"/>
                <a:cs typeface="Arial" charset="0"/>
              </a:rPr>
              <a:t>3+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 (</a:t>
            </a:r>
            <a:r>
              <a:rPr lang="en-GB" sz="2800" dirty="0" err="1">
                <a:latin typeface="Arial" charset="0"/>
                <a:ea typeface="Times New Roman" pitchFamily="18" charset="0"/>
                <a:cs typeface="Arial" charset="0"/>
              </a:rPr>
              <a:t>aq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) + 3OH</a:t>
            </a:r>
            <a:r>
              <a:rPr lang="en-GB" sz="2800" baseline="30000" dirty="0">
                <a:latin typeface="Arial" charset="0"/>
                <a:ea typeface="Times New Roman" pitchFamily="18" charset="0"/>
                <a:cs typeface="Arial" charset="0"/>
              </a:rPr>
              <a:t>-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 (</a:t>
            </a:r>
            <a:r>
              <a:rPr lang="en-GB" sz="2800" dirty="0" err="1">
                <a:latin typeface="Arial" charset="0"/>
                <a:ea typeface="Times New Roman" pitchFamily="18" charset="0"/>
                <a:cs typeface="Arial" charset="0"/>
              </a:rPr>
              <a:t>aq</a:t>
            </a:r>
            <a:r>
              <a:rPr lang="en-GB" sz="2800" dirty="0">
                <a:latin typeface="Arial" charset="0"/>
                <a:ea typeface="Times New Roman" pitchFamily="18" charset="0"/>
                <a:cs typeface="Arial" charset="0"/>
              </a:rPr>
              <a:t>) → </a:t>
            </a:r>
            <a:r>
              <a:rPr lang="en-GB" sz="2800" dirty="0">
                <a:solidFill>
                  <a:srgbClr val="008000"/>
                </a:solidFill>
                <a:latin typeface="Arial" charset="0"/>
                <a:ea typeface="Times New Roman" pitchFamily="18" charset="0"/>
                <a:cs typeface="Arial" charset="0"/>
              </a:rPr>
              <a:t>M(OH)</a:t>
            </a:r>
            <a:r>
              <a:rPr lang="en-GB" sz="2800" baseline="-30000" dirty="0">
                <a:solidFill>
                  <a:srgbClr val="008000"/>
                </a:solidFill>
                <a:latin typeface="Arial" charset="0"/>
                <a:ea typeface="Times New Roman" pitchFamily="18" charset="0"/>
                <a:cs typeface="Arial" charset="0"/>
              </a:rPr>
              <a:t>3</a:t>
            </a:r>
            <a:r>
              <a:rPr lang="en-GB" sz="2800" dirty="0">
                <a:solidFill>
                  <a:srgbClr val="008000"/>
                </a:solidFill>
                <a:latin typeface="Arial" charset="0"/>
                <a:ea typeface="Times New Roman" pitchFamily="18" charset="0"/>
                <a:cs typeface="Arial" charset="0"/>
              </a:rPr>
              <a:t> (s) </a:t>
            </a:r>
            <a:endParaRPr lang="en-GB" sz="2800" dirty="0">
              <a:solidFill>
                <a:srgbClr val="008000"/>
              </a:solidFill>
              <a:latin typeface="Times New Roman" pitchFamily="18" charset="0"/>
              <a:ea typeface="Times New Roman" pitchFamily="18" charset="0"/>
              <a:cs typeface="Arial" charset="0"/>
            </a:endParaRPr>
          </a:p>
          <a:p>
            <a:pPr marL="342900" lvl="0" indent="-342900"/>
            <a:endParaRPr lang="en-GB" sz="2800" dirty="0">
              <a:solidFill>
                <a:srgbClr val="0000FF"/>
              </a:solidFill>
              <a:latin typeface="Times New Roman" pitchFamily="18" charset="0"/>
              <a:ea typeface="Times New Roman" pitchFamily="18" charset="0"/>
              <a:cs typeface="Arial" charset="0"/>
            </a:endParaRPr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7B04D0DE-03A1-BF45-8EC2-CEA518169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19" y="3625860"/>
            <a:ext cx="39661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800" u="sng" dirty="0"/>
              <a:t>General ionic equations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08897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8E20438-DBBE-4FFF-9D54-A9983992F4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987"/>
            <a:ext cx="8229600" cy="720725"/>
          </a:xfrm>
        </p:spPr>
        <p:txBody>
          <a:bodyPr/>
          <a:lstStyle/>
          <a:p>
            <a:pPr eaLnBrk="1" hangingPunct="1"/>
            <a:r>
              <a:rPr lang="en-GB" altLang="en-US" sz="3600" dirty="0"/>
              <a:t>Testing metal ions - equations</a:t>
            </a:r>
          </a:p>
        </p:txBody>
      </p:sp>
      <p:graphicFrame>
        <p:nvGraphicFramePr>
          <p:cNvPr id="66575" name="Group 15">
            <a:extLst>
              <a:ext uri="{FF2B5EF4-FFF2-40B4-BE49-F238E27FC236}">
                <a16:creationId xmlns:a16="http://schemas.microsoft.com/office/drawing/2014/main" id="{7D0148B8-97E9-47AB-8A47-AD0720E3C8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414632"/>
              </p:ext>
            </p:extLst>
          </p:nvPr>
        </p:nvGraphicFramePr>
        <p:xfrm>
          <a:off x="206375" y="908050"/>
          <a:ext cx="8758238" cy="5757864"/>
        </p:xfrm>
        <a:graphic>
          <a:graphicData uri="http://schemas.openxmlformats.org/drawingml/2006/table">
            <a:tbl>
              <a:tblPr/>
              <a:tblGrid>
                <a:gridCol w="8758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copper chloride + sodium hydroxide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copper hydroxide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sodium chloride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CuCl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+ 2NaOH (aq)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Cu(OH)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+ 2NaCl 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Cu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aq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+ 2OH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aq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Cu(OH)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iron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(II)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chloride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sodium hydroxide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iron (II) hydroxide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sodium chloride</a:t>
                      </a: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FeCl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+ 2NaOH (aq)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+ 2NaCl(aq)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+ 2OH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endParaRPr kumimoji="0" lang="en-GB" sz="2000" b="0" i="1" u="none" strike="noStrike" cap="none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iron (III) chloride + sodium hydroxide → </a:t>
                      </a:r>
                      <a:r>
                        <a:rPr kumimoji="0" lang="en-GB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iron (III) hydroxide </a:t>
                      </a:r>
                      <a:r>
                        <a:rPr kumimoji="0" lang="en-GB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sodium chloride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FeCl</a:t>
                      </a:r>
                      <a:r>
                        <a:rPr kumimoji="0" lang="en-GB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+ 3NaOH (aq)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+ 3NaCl 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aq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+ 3OH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</a:t>
                      </a:r>
                      <a:r>
                        <a:rPr kumimoji="0" lang="en-GB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aq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→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Fe(OH)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C33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78E20438-DBBE-4FFF-9D54-A9983992F4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987"/>
            <a:ext cx="8229600" cy="720725"/>
          </a:xfrm>
        </p:spPr>
        <p:txBody>
          <a:bodyPr/>
          <a:lstStyle/>
          <a:p>
            <a:pPr eaLnBrk="1" hangingPunct="1"/>
            <a:r>
              <a:rPr lang="en-GB" altLang="en-US" sz="3600" dirty="0"/>
              <a:t>Testing metal ions - equations</a:t>
            </a:r>
          </a:p>
        </p:txBody>
      </p:sp>
      <p:graphicFrame>
        <p:nvGraphicFramePr>
          <p:cNvPr id="66575" name="Group 15">
            <a:extLst>
              <a:ext uri="{FF2B5EF4-FFF2-40B4-BE49-F238E27FC236}">
                <a16:creationId xmlns:a16="http://schemas.microsoft.com/office/drawing/2014/main" id="{7D0148B8-97E9-47AB-8A47-AD0720E3C8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02095"/>
              </p:ext>
            </p:extLst>
          </p:nvPr>
        </p:nvGraphicFramePr>
        <p:xfrm>
          <a:off x="206375" y="908050"/>
          <a:ext cx="8758238" cy="5757864"/>
        </p:xfrm>
        <a:graphic>
          <a:graphicData uri="http://schemas.openxmlformats.org/drawingml/2006/table">
            <a:tbl>
              <a:tblPr/>
              <a:tblGrid>
                <a:gridCol w="8758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magnesium chloride + sodium hydroxide → magnesium hydroxide + sodium chloride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MgCl</a:t>
                      </a:r>
                      <a:r>
                        <a:rPr kumimoji="0" lang="en-GB" sz="20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+ 2NaOH (aq) → 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Mg(OH)</a:t>
                      </a:r>
                      <a:r>
                        <a:rPr kumimoji="0" lang="en-GB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+ 2NaCl 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+ 2OH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→ 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Mg(OH)</a:t>
                      </a:r>
                      <a:r>
                        <a:rPr kumimoji="0" lang="en-GB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</a:t>
                      </a:r>
                      <a:endParaRPr kumimoji="0" lang="en-GB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calcium chloride + sodium hydroxide → calcium hydroxide + sodium chloride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CaCl</a:t>
                      </a:r>
                      <a:r>
                        <a:rPr kumimoji="0" lang="en-GB" sz="18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+ 2NaOH (aq) →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Ca(OH)</a:t>
                      </a:r>
                      <a:r>
                        <a:rPr kumimoji="0" lang="en-GB" sz="18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+ 2NaCl 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</a:t>
                      </a:r>
                      <a:r>
                        <a:rPr kumimoji="0" lang="en-GB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2+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+ 2OH</a:t>
                      </a:r>
                      <a:r>
                        <a:rPr kumimoji="0" lang="en-GB" sz="18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→ 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Ca(OH)</a:t>
                      </a:r>
                      <a:r>
                        <a:rPr kumimoji="0" lang="en-GB" sz="18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</a:t>
                      </a: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92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aluminium chloride + sodium hydroxide → aluminium hydroxide + sodium chloride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AlCl</a:t>
                      </a:r>
                      <a:r>
                        <a:rPr kumimoji="0" lang="en-GB" sz="20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+ 3NaOH (aq) → 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Al(OH)</a:t>
                      </a:r>
                      <a:r>
                        <a:rPr kumimoji="0" lang="en-GB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+ 3NaCl (aq)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3+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+ 3OH</a:t>
                      </a:r>
                      <a:r>
                        <a:rPr kumimoji="0" lang="en-GB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  <a:r>
                        <a:rPr kumimoji="0" lang="en-GB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(aq) → 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Al(OH)</a:t>
                      </a:r>
                      <a:r>
                        <a:rPr kumimoji="0" lang="en-GB" sz="2000" b="1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</a:t>
                      </a:r>
                      <a:r>
                        <a:rPr kumimoji="0" lang="en-GB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(s)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18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853416F1-6155-40BA-8F09-861D2781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What can you remember?</a:t>
            </a:r>
          </a:p>
        </p:txBody>
      </p:sp>
      <p:sp>
        <p:nvSpPr>
          <p:cNvPr id="12" name="Text Box 48">
            <a:extLst>
              <a:ext uri="{FF2B5EF4-FFF2-40B4-BE49-F238E27FC236}">
                <a16:creationId xmlns:a16="http://schemas.microsoft.com/office/drawing/2014/main" id="{DE15BB6F-5CFC-431A-9A03-D2B5E7012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312" y="6237312"/>
            <a:ext cx="1590675" cy="461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aluminium</a:t>
            </a:r>
          </a:p>
        </p:txBody>
      </p:sp>
      <p:pic>
        <p:nvPicPr>
          <p:cNvPr id="13" name="Picture 16" descr="http://images.fineartamerica.com/images-medium-large/aluminium-hydroxide-precipitate-andrew-lambert-photography.jpg">
            <a:extLst>
              <a:ext uri="{FF2B5EF4-FFF2-40B4-BE49-F238E27FC236}">
                <a16:creationId xmlns:a16="http://schemas.microsoft.com/office/drawing/2014/main" id="{79AB57C3-BDAD-4367-ADB1-D567C53F1F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61" r="28577"/>
          <a:stretch>
            <a:fillRect/>
          </a:stretch>
        </p:blipFill>
        <p:spPr bwMode="auto">
          <a:xfrm>
            <a:off x="7740392" y="3663298"/>
            <a:ext cx="872377" cy="251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48">
            <a:extLst>
              <a:ext uri="{FF2B5EF4-FFF2-40B4-BE49-F238E27FC236}">
                <a16:creationId xmlns:a16="http://schemas.microsoft.com/office/drawing/2014/main" id="{BFF79713-2F3A-4615-B961-AB5FEDC01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8321" y="6165304"/>
            <a:ext cx="1230313" cy="46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calcium</a:t>
            </a:r>
          </a:p>
        </p:txBody>
      </p:sp>
      <p:pic>
        <p:nvPicPr>
          <p:cNvPr id="16" name="Picture 18" descr="http://images.fineartamerica.com/images-medium-large/calcium-hydroxide-precipitate-andrew-lambert-photography.jpg">
            <a:extLst>
              <a:ext uri="{FF2B5EF4-FFF2-40B4-BE49-F238E27FC236}">
                <a16:creationId xmlns:a16="http://schemas.microsoft.com/office/drawing/2014/main" id="{9714D1B9-C114-4703-9D2E-7A7C44A43D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70" r="27008" b="5742"/>
          <a:stretch>
            <a:fillRect/>
          </a:stretch>
        </p:blipFill>
        <p:spPr bwMode="auto">
          <a:xfrm>
            <a:off x="5183617" y="3663298"/>
            <a:ext cx="899723" cy="2448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xt Box 48">
            <a:extLst>
              <a:ext uri="{FF2B5EF4-FFF2-40B4-BE49-F238E27FC236}">
                <a16:creationId xmlns:a16="http://schemas.microsoft.com/office/drawing/2014/main" id="{077CED17-5499-4DCE-A6D9-572B52114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280" y="4653136"/>
            <a:ext cx="1778000" cy="461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/>
              <a:t>magnesium</a:t>
            </a:r>
          </a:p>
        </p:txBody>
      </p:sp>
      <p:pic>
        <p:nvPicPr>
          <p:cNvPr id="19" name="Picture 20" descr="http://images.fineartamerica.com/images-medium-large/magnesium-hydroxide-precipitate-andrew-lambert-photography.jpg">
            <a:extLst>
              <a:ext uri="{FF2B5EF4-FFF2-40B4-BE49-F238E27FC236}">
                <a16:creationId xmlns:a16="http://schemas.microsoft.com/office/drawing/2014/main" id="{56AEA438-F539-48A2-B165-F897515F7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74" r="27008" b="4620"/>
          <a:stretch>
            <a:fillRect/>
          </a:stretch>
        </p:blipFill>
        <p:spPr bwMode="auto">
          <a:xfrm>
            <a:off x="3555588" y="2174838"/>
            <a:ext cx="839384" cy="244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https://d2jmvrsizmvf4x.cloudfront.net/8VJbaPlGToeIN7XZxcyB_copper-hydroxide-precipitate-andrew-lambert-photography.jpg">
            <a:extLst>
              <a:ext uri="{FF2B5EF4-FFF2-40B4-BE49-F238E27FC236}">
                <a16:creationId xmlns:a16="http://schemas.microsoft.com/office/drawing/2014/main" id="{29817052-7BAA-4911-A335-85FF3AEB819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62" r="24753"/>
          <a:stretch/>
        </p:blipFill>
        <p:spPr bwMode="auto">
          <a:xfrm>
            <a:off x="649456" y="1356308"/>
            <a:ext cx="792088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 Box 48">
            <a:extLst>
              <a:ext uri="{FF2B5EF4-FFF2-40B4-BE49-F238E27FC236}">
                <a16:creationId xmlns:a16="http://schemas.microsoft.com/office/drawing/2014/main" id="{A5FBF5A0-F2A5-4D2D-9853-BEDE48CC8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072" y="3717032"/>
            <a:ext cx="111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99FF"/>
                </a:solidFill>
              </a:rPr>
              <a:t>copper</a:t>
            </a:r>
          </a:p>
        </p:txBody>
      </p:sp>
      <p:pic>
        <p:nvPicPr>
          <p:cNvPr id="24" name="Picture 4" descr="Related image">
            <a:extLst>
              <a:ext uri="{FF2B5EF4-FFF2-40B4-BE49-F238E27FC236}">
                <a16:creationId xmlns:a16="http://schemas.microsoft.com/office/drawing/2014/main" id="{AE0312DD-3F3E-4865-A335-1D34158316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00" r="20601" b="15001"/>
          <a:stretch/>
        </p:blipFill>
        <p:spPr bwMode="auto">
          <a:xfrm>
            <a:off x="6461023" y="1356308"/>
            <a:ext cx="874579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 Box 49">
            <a:extLst>
              <a:ext uri="{FF2B5EF4-FFF2-40B4-BE49-F238E27FC236}">
                <a16:creationId xmlns:a16="http://schemas.microsoft.com/office/drawing/2014/main" id="{595239EC-C81F-4707-B22C-499C2756D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3413" y="3717032"/>
            <a:ext cx="12334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CC3300"/>
                </a:solidFill>
              </a:rPr>
              <a:t>iron (III)</a:t>
            </a:r>
          </a:p>
        </p:txBody>
      </p:sp>
      <p:pic>
        <p:nvPicPr>
          <p:cNvPr id="27" name="Picture 26" descr="F:\photos\Fe(OH)2[low].jpg">
            <a:extLst>
              <a:ext uri="{FF2B5EF4-FFF2-40B4-BE49-F238E27FC236}">
                <a16:creationId xmlns:a16="http://schemas.microsoft.com/office/drawing/2014/main" id="{154B977C-219F-4E84-8688-CED9E28788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077" y="3547983"/>
            <a:ext cx="1101200" cy="238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 Box 50">
            <a:extLst>
              <a:ext uri="{FF2B5EF4-FFF2-40B4-BE49-F238E27FC236}">
                <a16:creationId xmlns:a16="http://schemas.microsoft.com/office/drawing/2014/main" id="{8F00C191-5078-45C8-86BD-6A563CD14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8474" y="5780112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srgbClr val="008000"/>
                </a:solidFill>
              </a:rPr>
              <a:t>iron (II)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8" grpId="0"/>
      <p:bldP spid="22" grpId="0"/>
      <p:bldP spid="25" grpId="0"/>
      <p:bldP spid="2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2475</TotalTime>
  <Words>622</Words>
  <Application>Microsoft Office PowerPoint</Application>
  <PresentationFormat>On-screen Show (4:3)</PresentationFormat>
  <Paragraphs>99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Testing for positive ions</vt:lpstr>
      <vt:lpstr>Lesson objectives</vt:lpstr>
      <vt:lpstr>Precipitate test method</vt:lpstr>
      <vt:lpstr>PowerPoint Presentation</vt:lpstr>
      <vt:lpstr>Precipitate colours results</vt:lpstr>
      <vt:lpstr>Precipitate colours equations</vt:lpstr>
      <vt:lpstr>Testing metal ions - equations</vt:lpstr>
      <vt:lpstr>Testing metal ions - equations</vt:lpstr>
      <vt:lpstr>What can you remember?</vt:lpstr>
      <vt:lpstr>Scientific principle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Lesley Wood</dc:creator>
  <cp:lastModifiedBy>Lesley Wood</cp:lastModifiedBy>
  <cp:revision>93</cp:revision>
  <cp:lastPrinted>2022-10-07T14:51:22Z</cp:lastPrinted>
  <dcterms:created xsi:type="dcterms:W3CDTF">2007-04-17T12:01:38Z</dcterms:created>
  <dcterms:modified xsi:type="dcterms:W3CDTF">2022-10-19T12:50:46Z</dcterms:modified>
</cp:coreProperties>
</file>