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18"/>
  </p:notesMasterIdLst>
  <p:sldIdLst>
    <p:sldId id="286" r:id="rId6"/>
    <p:sldId id="257" r:id="rId7"/>
    <p:sldId id="292" r:id="rId8"/>
    <p:sldId id="263" r:id="rId9"/>
    <p:sldId id="269" r:id="rId10"/>
    <p:sldId id="277" r:id="rId11"/>
    <p:sldId id="274" r:id="rId12"/>
    <p:sldId id="273" r:id="rId13"/>
    <p:sldId id="293" r:id="rId14"/>
    <p:sldId id="294" r:id="rId15"/>
    <p:sldId id="266" r:id="rId16"/>
    <p:sldId id="271" r:id="rId17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eeves" userId="e748b5bb-59f3-4b3f-80a3-3bf8c771a8a6" providerId="ADAL" clId="{CF392B0F-2265-440F-8841-EB7AB47E0FA1}"/>
    <pc:docChg chg="delSld">
      <pc:chgData name="Daniel Reeves" userId="e748b5bb-59f3-4b3f-80a3-3bf8c771a8a6" providerId="ADAL" clId="{CF392B0F-2265-440F-8841-EB7AB47E0FA1}" dt="2020-06-16T07:49:45.501" v="1" actId="2696"/>
      <pc:docMkLst>
        <pc:docMk/>
      </pc:docMkLst>
      <pc:sldChg chg="del">
        <pc:chgData name="Daniel Reeves" userId="e748b5bb-59f3-4b3f-80a3-3bf8c771a8a6" providerId="ADAL" clId="{CF392B0F-2265-440F-8841-EB7AB47E0FA1}" dt="2020-06-16T07:49:44.943" v="0" actId="2696"/>
        <pc:sldMkLst>
          <pc:docMk/>
          <pc:sldMk cId="2466375099" sldId="275"/>
        </pc:sldMkLst>
      </pc:sldChg>
      <pc:sldChg chg="del">
        <pc:chgData name="Daniel Reeves" userId="e748b5bb-59f3-4b3f-80a3-3bf8c771a8a6" providerId="ADAL" clId="{CF392B0F-2265-440F-8841-EB7AB47E0FA1}" dt="2020-06-16T07:49:45.501" v="1" actId="2696"/>
        <pc:sldMkLst>
          <pc:docMk/>
          <pc:sldMk cId="1764472072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F215F469-B069-4912-9ACE-2C21F15EA02D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D40606C1-BFE9-43F0-B198-7BA70498F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3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D970-1A0F-4A0E-AB93-E233F8FE240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E200-3556-4091-8084-3EA658ECA29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E200-3556-4091-8084-3EA658ECA29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Debate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E200-3556-4091-8084-3EA658ECA29B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8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8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8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5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2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3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3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5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0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6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27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97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C37EBA-C851-4F29-B2E1-8F48B37B01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14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3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1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18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77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7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50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9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8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81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43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15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43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82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40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3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29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73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56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0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39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19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3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94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41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89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9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86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86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35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6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9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68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0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9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5D05-45F1-438F-A38B-6FEA30995875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4162-8BDC-4E5C-8952-D5E53F90A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5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38A7-22A3-43E1-A769-E1E4D5C0E1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FA66-ECBC-47D6-8ACA-D9516DFB88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9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D9ED-8832-4379-8D60-72DA819FD6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EDCE-9970-419C-89EF-7C5AA1EA385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p4wYm76fl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Commandments-in Heb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32896" cy="44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/>
              <a:t>Title: The Ten Commandments</a:t>
            </a:r>
          </a:p>
        </p:txBody>
      </p:sp>
    </p:spTree>
    <p:extLst>
      <p:ext uri="{BB962C8B-B14F-4D97-AF65-F5344CB8AC3E}">
        <p14:creationId xmlns:p14="http://schemas.microsoft.com/office/powerpoint/2010/main" val="37374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276872"/>
            <a:ext cx="6768752" cy="40318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Debate motion: </a:t>
            </a:r>
          </a:p>
          <a:p>
            <a:pPr algn="ctr"/>
            <a:r>
              <a:rPr lang="en-GB" sz="3200" dirty="0"/>
              <a:t>“The 10 Commandments are </a:t>
            </a:r>
            <a:r>
              <a:rPr lang="en-GB" sz="3200" b="1" u="sng" dirty="0"/>
              <a:t>not</a:t>
            </a:r>
            <a:r>
              <a:rPr lang="en-GB" sz="3200" dirty="0"/>
              <a:t> a good set of rules to live your life by.”</a:t>
            </a:r>
          </a:p>
          <a:p>
            <a:pPr algn="ctr"/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Do you agree?</a:t>
            </a:r>
          </a:p>
          <a:p>
            <a:pPr marL="514350" indent="-514350">
              <a:buAutoNum type="arabicPeriod"/>
            </a:pP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Give reasons why someone might disagree with you.</a:t>
            </a:r>
          </a:p>
        </p:txBody>
      </p:sp>
    </p:spTree>
    <p:extLst>
      <p:ext uri="{BB962C8B-B14F-4D97-AF65-F5344CB8AC3E}">
        <p14:creationId xmlns:p14="http://schemas.microsoft.com/office/powerpoint/2010/main" val="138273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Stand up, Sit down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5622339"/>
            <a:ext cx="7560964" cy="83099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EVALUATE </a:t>
            </a:r>
            <a:r>
              <a:rPr lang="en-GB" sz="2400" dirty="0">
                <a:solidFill>
                  <a:prstClr val="black"/>
                </a:solidFill>
              </a:rPr>
              <a:t>whether the 10 Commandments are a good set of rules to live your life by.</a:t>
            </a:r>
          </a:p>
        </p:txBody>
      </p:sp>
    </p:spTree>
    <p:extLst>
      <p:ext uri="{BB962C8B-B14F-4D97-AF65-F5344CB8AC3E}">
        <p14:creationId xmlns:p14="http://schemas.microsoft.com/office/powerpoint/2010/main" val="175233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3102059"/>
            <a:ext cx="7560964" cy="83099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EVALUATE </a:t>
            </a:r>
            <a:r>
              <a:rPr lang="en-GB" sz="2400" dirty="0">
                <a:solidFill>
                  <a:prstClr val="black"/>
                </a:solidFill>
              </a:rPr>
              <a:t>whether the 10 Commandments are a good set of rules to live your life by.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108200"/>
            <a:ext cx="25177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7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52" y="404664"/>
            <a:ext cx="7560964" cy="1143000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Title: </a:t>
            </a:r>
            <a:r>
              <a:rPr lang="en-GB" b="1" u="sng" dirty="0"/>
              <a:t>The 10 Commandments</a:t>
            </a:r>
            <a:br>
              <a:rPr lang="en-GB" b="1" dirty="0"/>
            </a:br>
            <a:r>
              <a:rPr lang="en-GB" b="1" dirty="0"/>
              <a:t>Learning Outcomes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1441" y="1988840"/>
            <a:ext cx="7560964" cy="83099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DESCRIBE </a:t>
            </a:r>
            <a:r>
              <a:rPr lang="en-GB" sz="2400" dirty="0">
                <a:solidFill>
                  <a:prstClr val="black"/>
                </a:solidFill>
              </a:rPr>
              <a:t>where and when Moses received the 10 Commandments.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7764" y="4437112"/>
            <a:ext cx="7560964" cy="83099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EVALUATE </a:t>
            </a:r>
            <a:r>
              <a:rPr lang="en-GB" sz="2400" dirty="0">
                <a:solidFill>
                  <a:prstClr val="black"/>
                </a:solidFill>
              </a:rPr>
              <a:t>whether the 10 Commandments are a good set of rules to live your life by.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3174067"/>
            <a:ext cx="756096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EXPLAIN </a:t>
            </a:r>
            <a:r>
              <a:rPr lang="en-GB" sz="2400" dirty="0">
                <a:solidFill>
                  <a:prstClr val="black"/>
                </a:solidFill>
              </a:rPr>
              <a:t>how seriously the Torah considers the 10 Commandments to be.</a:t>
            </a:r>
          </a:p>
        </p:txBody>
      </p:sp>
    </p:spTree>
    <p:extLst>
      <p:ext uri="{BB962C8B-B14F-4D97-AF65-F5344CB8AC3E}">
        <p14:creationId xmlns:p14="http://schemas.microsoft.com/office/powerpoint/2010/main" val="384532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555776" y="1772667"/>
            <a:ext cx="1800225" cy="1584325"/>
            <a:chOff x="1655" y="482"/>
            <a:chExt cx="1134" cy="998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1655" y="482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1700" y="676"/>
              <a:ext cx="1089" cy="40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Keep the Sabbath holy</a:t>
              </a:r>
            </a:p>
          </p:txBody>
        </p:sp>
      </p:grp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31941" y="5157043"/>
            <a:ext cx="1800225" cy="15843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5003897" y="5174506"/>
            <a:ext cx="3960813" cy="1584325"/>
            <a:chOff x="-1066" y="311"/>
            <a:chExt cx="2495" cy="998"/>
          </a:xfrm>
        </p:grpSpPr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295" y="311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-1066" y="489"/>
              <a:ext cx="1089" cy="58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An eye for an eye, a tooth for a tooth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4932015" y="3429000"/>
            <a:ext cx="1800225" cy="1584325"/>
            <a:chOff x="340" y="300"/>
            <a:chExt cx="1134" cy="998"/>
          </a:xfrm>
        </p:grpSpPr>
        <p:sp>
          <p:nvSpPr>
            <p:cNvPr id="17" name="Rectangle 52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385" y="577"/>
              <a:ext cx="1089" cy="58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not commit adultery</a:t>
              </a:r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7164238" y="3429001"/>
            <a:ext cx="1800225" cy="1584325"/>
            <a:chOff x="340" y="300"/>
            <a:chExt cx="1134" cy="998"/>
          </a:xfrm>
        </p:grpSpPr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385" y="747"/>
              <a:ext cx="1089" cy="233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not steal</a:t>
              </a:r>
            </a:p>
          </p:txBody>
        </p:sp>
      </p:grpSp>
      <p:grpSp>
        <p:nvGrpSpPr>
          <p:cNvPr id="22" name="Group 57"/>
          <p:cNvGrpSpPr>
            <a:grpSpLocks/>
          </p:cNvGrpSpPr>
          <p:nvPr/>
        </p:nvGrpSpPr>
        <p:grpSpPr bwMode="auto">
          <a:xfrm>
            <a:off x="4932015" y="1771079"/>
            <a:ext cx="1800225" cy="1584325"/>
            <a:chOff x="2925" y="481"/>
            <a:chExt cx="1134" cy="998"/>
          </a:xfrm>
        </p:grpSpPr>
        <p:sp>
          <p:nvSpPr>
            <p:cNvPr id="23" name="Rectangle 58"/>
            <p:cNvSpPr>
              <a:spLocks noChangeArrowheads="1"/>
            </p:cNvSpPr>
            <p:nvPr/>
          </p:nvSpPr>
          <p:spPr bwMode="auto">
            <a:xfrm>
              <a:off x="2925" y="481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Text Box 59"/>
            <p:cNvSpPr txBox="1">
              <a:spLocks noChangeArrowheads="1"/>
            </p:cNvSpPr>
            <p:nvPr/>
          </p:nvSpPr>
          <p:spPr bwMode="auto">
            <a:xfrm>
              <a:off x="2970" y="573"/>
              <a:ext cx="1089" cy="75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Take responsibility for your actions</a:t>
              </a:r>
            </a:p>
          </p:txBody>
        </p:sp>
      </p:grpSp>
      <p:grpSp>
        <p:nvGrpSpPr>
          <p:cNvPr id="25" name="Group 60"/>
          <p:cNvGrpSpPr>
            <a:grpSpLocks/>
          </p:cNvGrpSpPr>
          <p:nvPr/>
        </p:nvGrpSpPr>
        <p:grpSpPr bwMode="auto">
          <a:xfrm>
            <a:off x="7164238" y="1772667"/>
            <a:ext cx="1800225" cy="1584325"/>
            <a:chOff x="4195" y="481"/>
            <a:chExt cx="1134" cy="998"/>
          </a:xfrm>
        </p:grpSpPr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4195" y="481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4240" y="754"/>
              <a:ext cx="1089" cy="4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Honour your parents</a:t>
              </a:r>
            </a:p>
          </p:txBody>
        </p:sp>
      </p:grpSp>
      <p:grpSp>
        <p:nvGrpSpPr>
          <p:cNvPr id="28" name="Group 63"/>
          <p:cNvGrpSpPr>
            <a:grpSpLocks/>
          </p:cNvGrpSpPr>
          <p:nvPr/>
        </p:nvGrpSpPr>
        <p:grpSpPr bwMode="auto">
          <a:xfrm>
            <a:off x="251792" y="1772667"/>
            <a:ext cx="1800225" cy="1584325"/>
            <a:chOff x="340" y="300"/>
            <a:chExt cx="1134" cy="998"/>
          </a:xfrm>
        </p:grpSpPr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Text Box 65"/>
            <p:cNvSpPr txBox="1">
              <a:spLocks noChangeArrowheads="1"/>
            </p:cNvSpPr>
            <p:nvPr/>
          </p:nvSpPr>
          <p:spPr bwMode="auto">
            <a:xfrm>
              <a:off x="385" y="481"/>
              <a:ext cx="1089" cy="58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not misuse God’s name</a:t>
              </a:r>
            </a:p>
          </p:txBody>
        </p:sp>
      </p:grpSp>
      <p:grpSp>
        <p:nvGrpSpPr>
          <p:cNvPr id="31" name="Group 66"/>
          <p:cNvGrpSpPr>
            <a:grpSpLocks/>
          </p:cNvGrpSpPr>
          <p:nvPr/>
        </p:nvGrpSpPr>
        <p:grpSpPr bwMode="auto">
          <a:xfrm>
            <a:off x="251792" y="3429000"/>
            <a:ext cx="1800225" cy="1584325"/>
            <a:chOff x="340" y="300"/>
            <a:chExt cx="1134" cy="998"/>
          </a:xfrm>
        </p:grpSpPr>
        <p:sp>
          <p:nvSpPr>
            <p:cNvPr id="32" name="Rectangle 67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Text Box 68"/>
            <p:cNvSpPr txBox="1">
              <a:spLocks noChangeArrowheads="1"/>
            </p:cNvSpPr>
            <p:nvPr/>
          </p:nvSpPr>
          <p:spPr bwMode="auto">
            <a:xfrm>
              <a:off x="385" y="577"/>
              <a:ext cx="1089" cy="40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You shall not murder</a:t>
              </a:r>
            </a:p>
          </p:txBody>
        </p:sp>
      </p:grpSp>
      <p:grpSp>
        <p:nvGrpSpPr>
          <p:cNvPr id="34" name="Group 69"/>
          <p:cNvGrpSpPr>
            <a:grpSpLocks/>
          </p:cNvGrpSpPr>
          <p:nvPr/>
        </p:nvGrpSpPr>
        <p:grpSpPr bwMode="auto">
          <a:xfrm>
            <a:off x="251792" y="5157043"/>
            <a:ext cx="1800225" cy="1584325"/>
            <a:chOff x="340" y="300"/>
            <a:chExt cx="1134" cy="998"/>
          </a:xfrm>
        </p:grpSpPr>
        <p:sp>
          <p:nvSpPr>
            <p:cNvPr id="35" name="Rectangle 70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Text Box 71"/>
            <p:cNvSpPr txBox="1">
              <a:spLocks noChangeArrowheads="1"/>
            </p:cNvSpPr>
            <p:nvPr/>
          </p:nvSpPr>
          <p:spPr bwMode="auto">
            <a:xfrm>
              <a:off x="385" y="577"/>
              <a:ext cx="1089" cy="233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not lie</a:t>
              </a:r>
            </a:p>
          </p:txBody>
        </p:sp>
      </p:grp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2555776" y="3429000"/>
            <a:ext cx="1800225" cy="1584325"/>
            <a:chOff x="340" y="300"/>
            <a:chExt cx="1134" cy="998"/>
          </a:xfrm>
        </p:grpSpPr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Text Box 74"/>
            <p:cNvSpPr txBox="1">
              <a:spLocks noChangeArrowheads="1"/>
            </p:cNvSpPr>
            <p:nvPr/>
          </p:nvSpPr>
          <p:spPr bwMode="auto">
            <a:xfrm>
              <a:off x="385" y="577"/>
              <a:ext cx="1089" cy="40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Never use violence</a:t>
              </a:r>
            </a:p>
          </p:txBody>
        </p:sp>
      </p:grp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2555776" y="5157043"/>
            <a:ext cx="1800225" cy="1584325"/>
            <a:chOff x="1655" y="2658"/>
            <a:chExt cx="1134" cy="998"/>
          </a:xfrm>
        </p:grpSpPr>
        <p:sp>
          <p:nvSpPr>
            <p:cNvPr id="41" name="Rectangle 76"/>
            <p:cNvSpPr>
              <a:spLocks noChangeArrowheads="1"/>
            </p:cNvSpPr>
            <p:nvPr/>
          </p:nvSpPr>
          <p:spPr bwMode="auto">
            <a:xfrm>
              <a:off x="1655" y="2658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Text Box 77"/>
            <p:cNvSpPr txBox="1">
              <a:spLocks noChangeArrowheads="1"/>
            </p:cNvSpPr>
            <p:nvPr/>
          </p:nvSpPr>
          <p:spPr bwMode="auto">
            <a:xfrm>
              <a:off x="1700" y="2853"/>
              <a:ext cx="1089" cy="40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Love thy Neighbour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555776" y="46212"/>
            <a:ext cx="1800225" cy="1584325"/>
            <a:chOff x="1655" y="482"/>
            <a:chExt cx="1134" cy="998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655" y="482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1700" y="676"/>
              <a:ext cx="1089" cy="58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Treat children with care and respect</a:t>
              </a:r>
            </a:p>
          </p:txBody>
        </p:sp>
      </p:grpSp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4932015" y="44624"/>
            <a:ext cx="1800225" cy="1584325"/>
            <a:chOff x="2925" y="481"/>
            <a:chExt cx="1134" cy="998"/>
          </a:xfrm>
        </p:grpSpPr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2925" y="481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Text Box 59"/>
            <p:cNvSpPr txBox="1">
              <a:spLocks noChangeArrowheads="1"/>
            </p:cNvSpPr>
            <p:nvPr/>
          </p:nvSpPr>
          <p:spPr bwMode="auto">
            <a:xfrm>
              <a:off x="2970" y="593"/>
              <a:ext cx="1089" cy="75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unto others as you would have done to you</a:t>
              </a:r>
            </a:p>
          </p:txBody>
        </p:sp>
      </p:grpSp>
      <p:grpSp>
        <p:nvGrpSpPr>
          <p:cNvPr id="49" name="Group 60"/>
          <p:cNvGrpSpPr>
            <a:grpSpLocks/>
          </p:cNvGrpSpPr>
          <p:nvPr/>
        </p:nvGrpSpPr>
        <p:grpSpPr bwMode="auto">
          <a:xfrm>
            <a:off x="7164238" y="46212"/>
            <a:ext cx="1800225" cy="1584325"/>
            <a:chOff x="4195" y="481"/>
            <a:chExt cx="1134" cy="998"/>
          </a:xfrm>
        </p:grpSpPr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>
              <a:off x="4195" y="481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Text Box 62"/>
            <p:cNvSpPr txBox="1">
              <a:spLocks noChangeArrowheads="1"/>
            </p:cNvSpPr>
            <p:nvPr/>
          </p:nvSpPr>
          <p:spPr bwMode="auto">
            <a:xfrm>
              <a:off x="4240" y="663"/>
              <a:ext cx="1089" cy="75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not have any idols or images of other gods</a:t>
              </a:r>
            </a:p>
          </p:txBody>
        </p:sp>
      </p:grpSp>
      <p:grpSp>
        <p:nvGrpSpPr>
          <p:cNvPr id="52" name="Group 63"/>
          <p:cNvGrpSpPr>
            <a:grpSpLocks/>
          </p:cNvGrpSpPr>
          <p:nvPr/>
        </p:nvGrpSpPr>
        <p:grpSpPr bwMode="auto">
          <a:xfrm>
            <a:off x="251792" y="46212"/>
            <a:ext cx="1800225" cy="1584325"/>
            <a:chOff x="340" y="300"/>
            <a:chExt cx="1134" cy="998"/>
          </a:xfrm>
        </p:grpSpPr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340" y="300"/>
              <a:ext cx="1134" cy="99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Text Box 65"/>
            <p:cNvSpPr txBox="1">
              <a:spLocks noChangeArrowheads="1"/>
            </p:cNvSpPr>
            <p:nvPr/>
          </p:nvSpPr>
          <p:spPr bwMode="auto">
            <a:xfrm>
              <a:off x="385" y="481"/>
              <a:ext cx="1089" cy="58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Do not worship any other god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23528" y="1916832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627784" y="1879179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71854" y="1852687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236296" y="3607371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039532" y="3600011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19707" y="3535646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323528" y="5301208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7236296" y="5741243"/>
            <a:ext cx="1728788" cy="366713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Do not covet</a:t>
            </a:r>
          </a:p>
        </p:txBody>
      </p:sp>
      <p:sp>
        <p:nvSpPr>
          <p:cNvPr id="62" name="Oval 61"/>
          <p:cNvSpPr/>
          <p:nvPr/>
        </p:nvSpPr>
        <p:spPr>
          <a:xfrm>
            <a:off x="7262195" y="5282306"/>
            <a:ext cx="1656482" cy="1333797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319707" y="192784"/>
            <a:ext cx="1656482" cy="1364008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236296" y="139725"/>
            <a:ext cx="1656482" cy="1489075"/>
          </a:xfrm>
          <a:prstGeom prst="ellipse">
            <a:avLst/>
          </a:prstGeom>
          <a:noFill/>
          <a:ln>
            <a:solidFill>
              <a:srgbClr val="48FF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www.clipartbest.com/cliparts/yio/KM6/yioKM6o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1333301" cy="1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clipartbest.com/cliparts/yio/KM6/yioKM6o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76" y="149498"/>
            <a:ext cx="1333301" cy="1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clipartbest.com/cliparts/yio/KM6/yioKM6o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02" y="1915562"/>
            <a:ext cx="1333301" cy="1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clipartbest.com/cliparts/yio/KM6/yioKM6o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71" y="3536142"/>
            <a:ext cx="1333301" cy="1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clipartbest.com/cliparts/yio/KM6/yioKM6o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5301704"/>
            <a:ext cx="1333301" cy="1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clipartbest.com/cliparts/yio/KM6/yioKM6o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76" y="5282802"/>
            <a:ext cx="1333301" cy="13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692696"/>
            <a:ext cx="2746648" cy="79208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Moses receives the 10 Commandments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6053226"/>
            <a:ext cx="7560964" cy="40011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DESCRIBE </a:t>
            </a:r>
            <a:r>
              <a:rPr lang="en-GB" sz="2000" dirty="0">
                <a:solidFill>
                  <a:prstClr val="black"/>
                </a:solidFill>
              </a:rPr>
              <a:t>where and when the covenant with Moses took place.</a:t>
            </a:r>
          </a:p>
        </p:txBody>
      </p:sp>
    </p:spTree>
    <p:extLst>
      <p:ext uri="{BB962C8B-B14F-4D97-AF65-F5344CB8AC3E}">
        <p14:creationId xmlns:p14="http://schemas.microsoft.com/office/powerpoint/2010/main" val="253869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1877923"/>
            <a:ext cx="7560964" cy="83099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DESCRIBE </a:t>
            </a:r>
            <a:r>
              <a:rPr lang="en-GB" sz="2400" dirty="0">
                <a:solidFill>
                  <a:prstClr val="black"/>
                </a:solidFill>
              </a:rPr>
              <a:t>where and when Moses received the 10 Commandments.</a:t>
            </a:r>
          </a:p>
        </p:txBody>
      </p:sp>
      <p:pic>
        <p:nvPicPr>
          <p:cNvPr id="6" name="Picture 2" descr="C:\Users\becdrr\AppData\Local\Microsoft\Windows\Temporary Internet Files\Content.IE5\R4B3AFO6\MC90043471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25209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1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005064"/>
            <a:ext cx="6768752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Debate motion: </a:t>
            </a:r>
          </a:p>
          <a:p>
            <a:pPr algn="ctr"/>
            <a:r>
              <a:rPr lang="en-GB" sz="3200" dirty="0"/>
              <a:t>“The 10 Commandments are </a:t>
            </a:r>
            <a:r>
              <a:rPr lang="en-GB" sz="3200" b="1" u="sng" dirty="0"/>
              <a:t>not</a:t>
            </a:r>
            <a:r>
              <a:rPr lang="en-GB" sz="3200" dirty="0"/>
              <a:t> a good set of rules to live your life by.”</a:t>
            </a:r>
          </a:p>
        </p:txBody>
      </p:sp>
    </p:spTree>
    <p:extLst>
      <p:ext uri="{BB962C8B-B14F-4D97-AF65-F5344CB8AC3E}">
        <p14:creationId xmlns:p14="http://schemas.microsoft.com/office/powerpoint/2010/main" val="429270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Numbers 15: 32-36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The Sabbath-Breaker Put to Death</a:t>
            </a:r>
          </a:p>
          <a:p>
            <a:pPr marL="0" indent="0">
              <a:buNone/>
            </a:pPr>
            <a:r>
              <a:rPr lang="en-GB" baseline="30000" dirty="0"/>
              <a:t>32 </a:t>
            </a:r>
            <a:r>
              <a:rPr lang="en-GB" dirty="0"/>
              <a:t>While the Israelites were in the wilderness, a man was found gathering wood on the Sabbath day. </a:t>
            </a:r>
            <a:r>
              <a:rPr lang="en-GB" baseline="30000" dirty="0"/>
              <a:t>33 </a:t>
            </a:r>
            <a:r>
              <a:rPr lang="en-GB" dirty="0"/>
              <a:t>Those who found him gathering wood brought him to Moses and Aaron and the whole assembly, </a:t>
            </a:r>
            <a:r>
              <a:rPr lang="en-GB" baseline="30000" dirty="0"/>
              <a:t>34 </a:t>
            </a:r>
            <a:r>
              <a:rPr lang="en-GB" dirty="0"/>
              <a:t>and they kept him in custody, because it was not clear what should be done to him. </a:t>
            </a:r>
            <a:r>
              <a:rPr lang="en-GB" baseline="30000" dirty="0"/>
              <a:t>35 </a:t>
            </a:r>
            <a:r>
              <a:rPr lang="en-GB" dirty="0"/>
              <a:t>Then the </a:t>
            </a:r>
            <a:r>
              <a:rPr lang="en-GB" cap="small" dirty="0"/>
              <a:t>Lord</a:t>
            </a:r>
            <a:r>
              <a:rPr lang="en-GB" dirty="0"/>
              <a:t> said to Moses, “The man must die. The whole assembly must stone him outside the camp.” </a:t>
            </a:r>
            <a:r>
              <a:rPr lang="en-GB" baseline="30000" dirty="0"/>
              <a:t>36 </a:t>
            </a:r>
            <a:r>
              <a:rPr lang="en-GB" dirty="0"/>
              <a:t>So the assembly took him outside the camp and stoned him to death, as the </a:t>
            </a:r>
            <a:r>
              <a:rPr lang="en-GB" cap="small" dirty="0"/>
              <a:t>Lord</a:t>
            </a:r>
            <a:r>
              <a:rPr lang="en-GB" dirty="0"/>
              <a:t> commanded Moses.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81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5977" y="116632"/>
            <a:ext cx="4608512" cy="3200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Richard Dawkins’ alternative to the 10 Commandments</a:t>
            </a:r>
          </a:p>
          <a:p>
            <a:endParaRPr lang="en-GB" sz="800" dirty="0"/>
          </a:p>
          <a:p>
            <a:r>
              <a:rPr lang="en-GB" sz="1200" dirty="0"/>
              <a:t>1. Do not do to others what you would not want them to do to you.</a:t>
            </a:r>
          </a:p>
          <a:p>
            <a:r>
              <a:rPr lang="en-GB" sz="1200" dirty="0"/>
              <a:t>2. In all things, strive to cause no harm.</a:t>
            </a:r>
          </a:p>
          <a:p>
            <a:r>
              <a:rPr lang="en-GB" sz="1200" dirty="0"/>
              <a:t>3. Treat your fellow human beings, your fellow living things, and the world in general with love, honesty, faithfulness and respect.</a:t>
            </a:r>
          </a:p>
          <a:p>
            <a:r>
              <a:rPr lang="en-GB" sz="1200" dirty="0"/>
              <a:t>4. Do not overlook evil or shrink from administering justice, but always be ready to forgive wrongdoing freely admitted and honestly regretted.</a:t>
            </a:r>
          </a:p>
          <a:p>
            <a:r>
              <a:rPr lang="en-GB" sz="1200" dirty="0"/>
              <a:t>5. Live life with a sense of joy and wonder.</a:t>
            </a:r>
          </a:p>
          <a:p>
            <a:r>
              <a:rPr lang="en-GB" sz="1200" dirty="0"/>
              <a:t>6. Always seek to be learning something new.</a:t>
            </a:r>
          </a:p>
          <a:p>
            <a:r>
              <a:rPr lang="en-GB" sz="1200" dirty="0"/>
              <a:t>7. Test all things; always check your ideas against the facts, and be ready to discard even a cherished belief if it does not conform to them.</a:t>
            </a:r>
          </a:p>
          <a:p>
            <a:r>
              <a:rPr lang="en-GB" sz="1200" dirty="0"/>
              <a:t>8. Never seek to censor or cut yourself off from dissent; always respect the right of others to disagree with you.</a:t>
            </a:r>
          </a:p>
          <a:p>
            <a:r>
              <a:rPr lang="en-GB" sz="1200" dirty="0"/>
              <a:t>9. Form independent opinions on the basis of your own reason and experience; do not allow yourself to be led blindly by others.</a:t>
            </a:r>
          </a:p>
          <a:p>
            <a:r>
              <a:rPr lang="en-GB" sz="1200" dirty="0"/>
              <a:t>10. Question everything.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6402814"/>
            <a:ext cx="7560964" cy="338554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EVALUATE </a:t>
            </a:r>
            <a:r>
              <a:rPr lang="en-GB" sz="1600" dirty="0">
                <a:solidFill>
                  <a:prstClr val="black"/>
                </a:solidFill>
              </a:rPr>
              <a:t>whether the 10 Commandments are a good set of rules to live your life by.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429000"/>
            <a:ext cx="8640961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Which set of rules do you prefer? Explain your answer with </a:t>
            </a:r>
            <a:r>
              <a:rPr lang="en-GB" sz="1400" b="1" u="sng" dirty="0"/>
              <a:t>developed</a:t>
            </a:r>
            <a:r>
              <a:rPr lang="en-GB" sz="1400" b="1" dirty="0"/>
              <a:t> reasoning.</a:t>
            </a:r>
          </a:p>
          <a:p>
            <a:endParaRPr lang="en-GB" sz="1400" b="1" dirty="0"/>
          </a:p>
          <a:p>
            <a:r>
              <a:rPr lang="en-GB" sz="1400" b="1" dirty="0"/>
              <a:t>_______________________________________________________________________________________________</a:t>
            </a:r>
          </a:p>
          <a:p>
            <a:endParaRPr lang="en-GB" sz="1400" b="1" dirty="0"/>
          </a:p>
          <a:p>
            <a:r>
              <a:rPr lang="en-GB" sz="1400" b="1" dirty="0"/>
              <a:t>_______________________________________________________________________________________________</a:t>
            </a:r>
          </a:p>
          <a:p>
            <a:endParaRPr lang="en-GB" sz="1400" b="1" dirty="0"/>
          </a:p>
          <a:p>
            <a:r>
              <a:rPr lang="en-GB" sz="1400" b="1" dirty="0"/>
              <a:t>_______________________________________________________________________________________________</a:t>
            </a:r>
          </a:p>
          <a:p>
            <a:endParaRPr lang="en-GB" sz="1400" b="1" dirty="0"/>
          </a:p>
          <a:p>
            <a:r>
              <a:rPr lang="en-GB" sz="1400" b="1" dirty="0"/>
              <a:t>_______________________________________________________________________________________________</a:t>
            </a:r>
          </a:p>
          <a:p>
            <a:endParaRPr lang="en-GB" sz="1400" b="1" dirty="0"/>
          </a:p>
          <a:p>
            <a:r>
              <a:rPr lang="en-GB" sz="1400" b="1" dirty="0"/>
              <a:t>_______________________________________________________________________________________________</a:t>
            </a:r>
          </a:p>
          <a:p>
            <a:endParaRPr lang="en-GB" sz="1400" b="1" dirty="0"/>
          </a:p>
          <a:p>
            <a:endParaRPr lang="en-GB" sz="1400" b="1" dirty="0"/>
          </a:p>
        </p:txBody>
      </p:sp>
      <p:pic>
        <p:nvPicPr>
          <p:cNvPr id="2050" name="Picture 2" descr="Richard Daw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888433" cy="317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005064"/>
            <a:ext cx="6768752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Debate motion: </a:t>
            </a:r>
          </a:p>
          <a:p>
            <a:pPr algn="ctr"/>
            <a:r>
              <a:rPr lang="en-GB" sz="3200" dirty="0"/>
              <a:t>“The 10 Commandments are </a:t>
            </a:r>
            <a:r>
              <a:rPr lang="en-GB" sz="3200" b="1" u="sng" dirty="0"/>
              <a:t>not</a:t>
            </a:r>
            <a:r>
              <a:rPr lang="en-GB" sz="3200" dirty="0"/>
              <a:t> a good set of rules to live your life by.”</a:t>
            </a:r>
          </a:p>
        </p:txBody>
      </p:sp>
    </p:spTree>
    <p:extLst>
      <p:ext uri="{BB962C8B-B14F-4D97-AF65-F5344CB8AC3E}">
        <p14:creationId xmlns:p14="http://schemas.microsoft.com/office/powerpoint/2010/main" val="111268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522</Words>
  <Application>Microsoft Office PowerPoint</Application>
  <PresentationFormat>On-screen Show (4:3)</PresentationFormat>
  <Paragraphs>71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3_Office Theme</vt:lpstr>
      <vt:lpstr>4_Office Theme</vt:lpstr>
      <vt:lpstr>10_Office Theme</vt:lpstr>
      <vt:lpstr>PowerPoint Presentation</vt:lpstr>
      <vt:lpstr>Title: The 10 Commandments Learning Outcomes</vt:lpstr>
      <vt:lpstr>PowerPoint Presentation</vt:lpstr>
      <vt:lpstr>PowerPoint Presentation</vt:lpstr>
      <vt:lpstr>PowerPoint Presentation</vt:lpstr>
      <vt:lpstr>PowerPoint Presentation</vt:lpstr>
      <vt:lpstr>Numbers 15: 32-36</vt:lpstr>
      <vt:lpstr>PowerPoint Presentation</vt:lpstr>
      <vt:lpstr>PowerPoint Presentation</vt:lpstr>
      <vt:lpstr>PowerPoint Presentation</vt:lpstr>
      <vt:lpstr>Stand up, Sit down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Powers</dc:creator>
  <cp:lastModifiedBy>Daniel Reeves</cp:lastModifiedBy>
  <cp:revision>63</cp:revision>
  <cp:lastPrinted>2014-09-19T09:09:45Z</cp:lastPrinted>
  <dcterms:created xsi:type="dcterms:W3CDTF">2013-09-14T20:08:25Z</dcterms:created>
  <dcterms:modified xsi:type="dcterms:W3CDTF">2020-06-16T07:49:55Z</dcterms:modified>
</cp:coreProperties>
</file>