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59" r:id="rId4"/>
    <p:sldId id="258" r:id="rId5"/>
    <p:sldId id="276" r:id="rId6"/>
    <p:sldId id="277" r:id="rId7"/>
    <p:sldId id="278" r:id="rId8"/>
    <p:sldId id="279" r:id="rId9"/>
    <p:sldId id="280" r:id="rId10"/>
    <p:sldId id="260" r:id="rId11"/>
    <p:sldId id="261" r:id="rId12"/>
    <p:sldId id="281" r:id="rId13"/>
    <p:sldId id="282" r:id="rId14"/>
    <p:sldId id="283" r:id="rId15"/>
    <p:sldId id="284" r:id="rId16"/>
    <p:sldId id="28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93" r:id="rId27"/>
    <p:sldId id="294" r:id="rId28"/>
    <p:sldId id="295" r:id="rId29"/>
    <p:sldId id="297" r:id="rId30"/>
    <p:sldId id="298" r:id="rId31"/>
    <p:sldId id="299" r:id="rId32"/>
    <p:sldId id="296" r:id="rId33"/>
    <p:sldId id="266" r:id="rId34"/>
    <p:sldId id="26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269" r:id="rId44"/>
    <p:sldId id="309" r:id="rId45"/>
    <p:sldId id="310" r:id="rId46"/>
    <p:sldId id="311" r:id="rId47"/>
    <p:sldId id="312" r:id="rId48"/>
    <p:sldId id="270" r:id="rId49"/>
    <p:sldId id="271" r:id="rId50"/>
    <p:sldId id="313" r:id="rId51"/>
    <p:sldId id="314" r:id="rId52"/>
    <p:sldId id="328" r:id="rId53"/>
    <p:sldId id="315" r:id="rId54"/>
    <p:sldId id="316" r:id="rId55"/>
    <p:sldId id="329" r:id="rId56"/>
    <p:sldId id="317" r:id="rId57"/>
    <p:sldId id="318" r:id="rId58"/>
    <p:sldId id="272" r:id="rId59"/>
    <p:sldId id="273" r:id="rId60"/>
    <p:sldId id="319" r:id="rId61"/>
    <p:sldId id="320" r:id="rId62"/>
    <p:sldId id="321" r:id="rId63"/>
    <p:sldId id="274" r:id="rId64"/>
    <p:sldId id="275" r:id="rId65"/>
    <p:sldId id="322" r:id="rId66"/>
    <p:sldId id="323" r:id="rId67"/>
    <p:sldId id="324" r:id="rId68"/>
    <p:sldId id="325" r:id="rId69"/>
    <p:sldId id="32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26" Type="http://schemas.openxmlformats.org/officeDocument/2006/relationships/image" Target="../media/image32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5" Type="http://schemas.openxmlformats.org/officeDocument/2006/relationships/image" Target="../media/image31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29" Type="http://schemas.openxmlformats.org/officeDocument/2006/relationships/image" Target="../media/image35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30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28" Type="http://schemas.openxmlformats.org/officeDocument/2006/relationships/image" Target="../media/image34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31" Type="http://schemas.openxmlformats.org/officeDocument/2006/relationships/image" Target="../media/image37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Relationship Id="rId27" Type="http://schemas.openxmlformats.org/officeDocument/2006/relationships/image" Target="../media/image33.wmf"/><Relationship Id="rId30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3" Type="http://schemas.openxmlformats.org/officeDocument/2006/relationships/image" Target="../media/image56.wmf"/><Relationship Id="rId21" Type="http://schemas.openxmlformats.org/officeDocument/2006/relationships/image" Target="../media/image74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20" Type="http://schemas.openxmlformats.org/officeDocument/2006/relationships/image" Target="../media/image73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19" Type="http://schemas.openxmlformats.org/officeDocument/2006/relationships/image" Target="../media/image72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Relationship Id="rId22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40000"/>
              </a:schemeClr>
            </a:gs>
            <a:gs pos="7000">
              <a:schemeClr val="accent4">
                <a:lumMod val="20000"/>
                <a:lumOff val="80000"/>
                <a:alpha val="40000"/>
              </a:schemeClr>
            </a:gs>
            <a:gs pos="95000">
              <a:schemeClr val="accent4">
                <a:lumMod val="20000"/>
                <a:lumOff val="80000"/>
                <a:alpha val="40000"/>
              </a:schemeClr>
            </a:gs>
            <a:gs pos="100000">
              <a:schemeClr val="accent4">
                <a:lumMod val="60000"/>
                <a:lumOff val="40000"/>
                <a:alpha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7.png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9" Type="http://schemas.openxmlformats.org/officeDocument/2006/relationships/oleObject" Target="../embeddings/oleObject25.bin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wmf"/><Relationship Id="rId42" Type="http://schemas.openxmlformats.org/officeDocument/2006/relationships/image" Target="../media/image26.wmf"/><Relationship Id="rId47" Type="http://schemas.openxmlformats.org/officeDocument/2006/relationships/oleObject" Target="../embeddings/oleObject29.bin"/><Relationship Id="rId50" Type="http://schemas.openxmlformats.org/officeDocument/2006/relationships/image" Target="../media/image30.wmf"/><Relationship Id="rId55" Type="http://schemas.openxmlformats.org/officeDocument/2006/relationships/oleObject" Target="../embeddings/oleObject33.bin"/><Relationship Id="rId63" Type="http://schemas.openxmlformats.org/officeDocument/2006/relationships/oleObject" Target="../embeddings/oleObject38.bin"/><Relationship Id="rId68" Type="http://schemas.openxmlformats.org/officeDocument/2006/relationships/image" Target="../media/image5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24.bin"/><Relationship Id="rId40" Type="http://schemas.openxmlformats.org/officeDocument/2006/relationships/image" Target="../media/image25.wmf"/><Relationship Id="rId45" Type="http://schemas.openxmlformats.org/officeDocument/2006/relationships/oleObject" Target="../embeddings/oleObject28.bin"/><Relationship Id="rId53" Type="http://schemas.openxmlformats.org/officeDocument/2006/relationships/oleObject" Target="../embeddings/oleObject32.bin"/><Relationship Id="rId58" Type="http://schemas.openxmlformats.org/officeDocument/2006/relationships/oleObject" Target="../embeddings/oleObject35.bin"/><Relationship Id="rId66" Type="http://schemas.openxmlformats.org/officeDocument/2006/relationships/oleObject" Target="../embeddings/oleObject4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49" Type="http://schemas.openxmlformats.org/officeDocument/2006/relationships/oleObject" Target="../embeddings/oleObject30.bin"/><Relationship Id="rId57" Type="http://schemas.openxmlformats.org/officeDocument/2006/relationships/oleObject" Target="../embeddings/oleObject34.bin"/><Relationship Id="rId61" Type="http://schemas.openxmlformats.org/officeDocument/2006/relationships/oleObject" Target="../embeddings/oleObject3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4" Type="http://schemas.openxmlformats.org/officeDocument/2006/relationships/image" Target="../media/image27.wmf"/><Relationship Id="rId52" Type="http://schemas.openxmlformats.org/officeDocument/2006/relationships/image" Target="../media/image31.wmf"/><Relationship Id="rId60" Type="http://schemas.openxmlformats.org/officeDocument/2006/relationships/image" Target="../media/image34.wmf"/><Relationship Id="rId65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27.bin"/><Relationship Id="rId48" Type="http://schemas.openxmlformats.org/officeDocument/2006/relationships/image" Target="../media/image29.wmf"/><Relationship Id="rId56" Type="http://schemas.openxmlformats.org/officeDocument/2006/relationships/image" Target="../media/image33.wmf"/><Relationship Id="rId64" Type="http://schemas.openxmlformats.org/officeDocument/2006/relationships/image" Target="../media/image36.wmf"/><Relationship Id="rId8" Type="http://schemas.openxmlformats.org/officeDocument/2006/relationships/image" Target="../media/image9.wmf"/><Relationship Id="rId51" Type="http://schemas.openxmlformats.org/officeDocument/2006/relationships/oleObject" Target="../embeddings/oleObject31.bin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image" Target="../media/image24.wmf"/><Relationship Id="rId46" Type="http://schemas.openxmlformats.org/officeDocument/2006/relationships/image" Target="../media/image28.wmf"/><Relationship Id="rId59" Type="http://schemas.openxmlformats.org/officeDocument/2006/relationships/oleObject" Target="../embeddings/oleObject36.bin"/><Relationship Id="rId67" Type="http://schemas.openxmlformats.org/officeDocument/2006/relationships/image" Target="../media/image37.wmf"/><Relationship Id="rId20" Type="http://schemas.openxmlformats.org/officeDocument/2006/relationships/image" Target="../media/image15.wmf"/><Relationship Id="rId41" Type="http://schemas.openxmlformats.org/officeDocument/2006/relationships/oleObject" Target="../embeddings/oleObject26.bin"/><Relationship Id="rId54" Type="http://schemas.openxmlformats.org/officeDocument/2006/relationships/image" Target="../media/image32.wmf"/><Relationship Id="rId62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57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9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7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9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0" Type="http://schemas.openxmlformats.org/officeDocument/2006/relationships/image" Target="../media/image119.png"/><Relationship Id="rId4" Type="http://schemas.openxmlformats.org/officeDocument/2006/relationships/image" Target="../media/image57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58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58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58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8.png"/><Relationship Id="rId7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76.bin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68.wmf"/><Relationship Id="rId42" Type="http://schemas.openxmlformats.org/officeDocument/2006/relationships/image" Target="../media/image72.wmf"/><Relationship Id="rId47" Type="http://schemas.openxmlformats.org/officeDocument/2006/relationships/oleObject" Target="../embeddings/oleObject80.bin"/><Relationship Id="rId50" Type="http://schemas.openxmlformats.org/officeDocument/2006/relationships/image" Target="../media/image124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3.bin"/><Relationship Id="rId38" Type="http://schemas.openxmlformats.org/officeDocument/2006/relationships/image" Target="../media/image70.wmf"/><Relationship Id="rId46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70.bin"/><Relationship Id="rId41" Type="http://schemas.openxmlformats.org/officeDocument/2006/relationships/oleObject" Target="../embeddings/oleObject7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4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75.bin"/><Relationship Id="rId40" Type="http://schemas.openxmlformats.org/officeDocument/2006/relationships/image" Target="../media/image71.wmf"/><Relationship Id="rId45" Type="http://schemas.openxmlformats.org/officeDocument/2006/relationships/oleObject" Target="../embeddings/oleObject79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6.wmf"/><Relationship Id="rId36" Type="http://schemas.openxmlformats.org/officeDocument/2006/relationships/image" Target="../media/image69.wmf"/><Relationship Id="rId49" Type="http://schemas.openxmlformats.org/officeDocument/2006/relationships/image" Target="../media/image123.png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2.bin"/><Relationship Id="rId44" Type="http://schemas.openxmlformats.org/officeDocument/2006/relationships/image" Target="../media/image73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9.bin"/><Relationship Id="rId30" Type="http://schemas.openxmlformats.org/officeDocument/2006/relationships/oleObject" Target="../embeddings/oleObject71.bin"/><Relationship Id="rId35" Type="http://schemas.openxmlformats.org/officeDocument/2006/relationships/oleObject" Target="../embeddings/oleObject74.bin"/><Relationship Id="rId43" Type="http://schemas.openxmlformats.org/officeDocument/2006/relationships/oleObject" Target="../embeddings/oleObject78.bin"/><Relationship Id="rId48" Type="http://schemas.openxmlformats.org/officeDocument/2006/relationships/image" Target="../media/image75.wmf"/><Relationship Id="rId8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9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91.png"/><Relationship Id="rId5" Type="http://schemas.openxmlformats.org/officeDocument/2006/relationships/image" Target="../media/image133.png"/><Relationship Id="rId10" Type="http://schemas.openxmlformats.org/officeDocument/2006/relationships/image" Target="../media/image90.png"/><Relationship Id="rId4" Type="http://schemas.openxmlformats.org/officeDocument/2006/relationships/image" Target="../media/image132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3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132.png"/><Relationship Id="rId9" Type="http://schemas.openxmlformats.org/officeDocument/2006/relationships/image" Target="../media/image94.png"/><Relationship Id="rId1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4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44.png"/><Relationship Id="rId5" Type="http://schemas.openxmlformats.org/officeDocument/2006/relationships/image" Target="../media/image133.png"/><Relationship Id="rId10" Type="http://schemas.openxmlformats.org/officeDocument/2006/relationships/image" Target="../media/image143.png"/><Relationship Id="rId4" Type="http://schemas.openxmlformats.org/officeDocument/2006/relationships/image" Target="../media/image132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23.png"/><Relationship Id="rId7" Type="http://schemas.openxmlformats.org/officeDocument/2006/relationships/image" Target="../media/image13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49.png"/><Relationship Id="rId5" Type="http://schemas.openxmlformats.org/officeDocument/2006/relationships/image" Target="../media/image132.png"/><Relationship Id="rId10" Type="http://schemas.openxmlformats.org/officeDocument/2006/relationships/image" Target="../media/image148.png"/><Relationship Id="rId4" Type="http://schemas.openxmlformats.org/officeDocument/2006/relationships/image" Target="../media/image124.png"/><Relationship Id="rId9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24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23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79.wmf"/><Relationship Id="rId18" Type="http://schemas.openxmlformats.org/officeDocument/2006/relationships/image" Target="../media/image178.png"/><Relationship Id="rId3" Type="http://schemas.openxmlformats.org/officeDocument/2006/relationships/image" Target="../media/image175.png"/><Relationship Id="rId21" Type="http://schemas.openxmlformats.org/officeDocument/2006/relationships/oleObject" Target="../embeddings/oleObject88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8.wmf"/><Relationship Id="rId5" Type="http://schemas.openxmlformats.org/officeDocument/2006/relationships/image" Target="../media/image177.png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176.png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5.bin"/><Relationship Id="rId22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7.png"/><Relationship Id="rId7" Type="http://schemas.openxmlformats.org/officeDocument/2006/relationships/image" Target="../media/image182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76.png"/><Relationship Id="rId7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77.png"/><Relationship Id="rId9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77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85.png"/><Relationship Id="rId9" Type="http://schemas.openxmlformats.org/officeDocument/2006/relationships/image" Target="../media/image19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7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85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76.png"/><Relationship Id="rId7" Type="http://schemas.openxmlformats.org/officeDocument/2006/relationships/image" Target="../media/image211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5.png"/><Relationship Id="rId4" Type="http://schemas.openxmlformats.org/officeDocument/2006/relationships/image" Target="../media/image177.png"/><Relationship Id="rId9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185.png"/><Relationship Id="rId10" Type="http://schemas.openxmlformats.org/officeDocument/2006/relationships/image" Target="../media/image218.png"/><Relationship Id="rId4" Type="http://schemas.openxmlformats.org/officeDocument/2006/relationships/image" Target="../media/image177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7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26.png"/><Relationship Id="rId5" Type="http://schemas.openxmlformats.org/officeDocument/2006/relationships/image" Target="../media/image185.png"/><Relationship Id="rId10" Type="http://schemas.openxmlformats.org/officeDocument/2006/relationships/image" Target="../media/image225.png"/><Relationship Id="rId4" Type="http://schemas.openxmlformats.org/officeDocument/2006/relationships/image" Target="../media/image177.png"/><Relationship Id="rId9" Type="http://schemas.openxmlformats.org/officeDocument/2006/relationships/image" Target="../media/image2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41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7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46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45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53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1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50.png"/><Relationship Id="rId14" Type="http://schemas.openxmlformats.org/officeDocument/2006/relationships/image" Target="../media/image2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55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8.png"/><Relationship Id="rId5" Type="http://schemas.openxmlformats.org/officeDocument/2006/relationships/image" Target="../media/image231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30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170.png"/><Relationship Id="rId5" Type="http://schemas.openxmlformats.org/officeDocument/2006/relationships/image" Target="../media/image281.png"/><Relationship Id="rId10" Type="http://schemas.openxmlformats.org/officeDocument/2006/relationships/image" Target="../media/image169.png"/><Relationship Id="rId4" Type="http://schemas.openxmlformats.org/officeDocument/2006/relationships/image" Target="../media/image280.png"/><Relationship Id="rId9" Type="http://schemas.openxmlformats.org/officeDocument/2006/relationships/image" Target="../media/image1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0" Type="http://schemas.openxmlformats.org/officeDocument/2006/relationships/image" Target="../media/image29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17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7" Type="http://schemas.openxmlformats.org/officeDocument/2006/relationships/image" Target="../media/image296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9.png"/><Relationship Id="rId7" Type="http://schemas.openxmlformats.org/officeDocument/2006/relationships/image" Target="../media/image31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09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2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image" Target="../media/image331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4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8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7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50.png"/><Relationship Id="rId10" Type="http://schemas.openxmlformats.org/officeDocument/2006/relationships/image" Target="../media/image346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5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55.png"/><Relationship Id="rId5" Type="http://schemas.openxmlformats.org/officeDocument/2006/relationships/image" Target="../media/image334.png"/><Relationship Id="rId10" Type="http://schemas.openxmlformats.org/officeDocument/2006/relationships/image" Target="../media/image354.png"/><Relationship Id="rId4" Type="http://schemas.openxmlformats.org/officeDocument/2006/relationships/image" Target="../media/image333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0" Type="http://schemas.openxmlformats.org/officeDocument/2006/relationships/image" Target="../media/image361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5" Type="http://schemas.openxmlformats.org/officeDocument/2006/relationships/image" Target="../media/image369.png"/><Relationship Id="rId10" Type="http://schemas.openxmlformats.org/officeDocument/2006/relationships/image" Target="../media/image366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10" Type="http://schemas.openxmlformats.org/officeDocument/2006/relationships/hyperlink" Target="https://en.wikipedia.org/wiki/Britney_Gallivan" TargetMode="External"/><Relationship Id="rId4" Type="http://schemas.openxmlformats.org/officeDocument/2006/relationships/image" Target="../media/image333.png"/><Relationship Id="rId9" Type="http://schemas.openxmlformats.org/officeDocument/2006/relationships/image" Target="../media/image3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877" y="2276872"/>
            <a:ext cx="56685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Sequences and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Series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38307" y="4733991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99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an arithmetic series, which is the sum of a set of numbers in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5, 7, 9, 11 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Arithmetic sequence</a:t>
            </a: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5+7+9+11  Arithmetic series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>
                <a:latin typeface="Comic Sans MS" pitchFamily="66" charset="0"/>
              </a:rPr>
              <a:t>The Sum of an Arithmetic Series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You need to be able to work out the sum of numbers in an arithmetic sequence.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Add up the numbers from 1-100!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4800" y="35718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" name="Equation" r:id="rId3" imgW="2031118" imgH="177723" progId="Equation.DSMT4">
                  <p:embed/>
                </p:oleObj>
              </mc:Choice>
              <mc:Fallback>
                <p:oleObj name="Equation" r:id="rId3" imgW="2031118" imgH="177723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718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04800" y="41052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Equation" r:id="rId5" imgW="2031118" imgH="177723" progId="Equation.DSMT4">
                  <p:embed/>
                </p:oleObj>
              </mc:Choice>
              <mc:Fallback>
                <p:oleObj name="Equation" r:id="rId5" imgW="2031118" imgH="177723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052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52400" y="4638675"/>
          <a:ext cx="38496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Equation" r:id="rId7" imgW="2145369" imgH="177723" progId="Equation.DSMT4">
                  <p:embed/>
                </p:oleObj>
              </mc:Choice>
              <mc:Fallback>
                <p:oleObj name="Equation" r:id="rId7" imgW="2145369" imgH="177723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38675"/>
                        <a:ext cx="38496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52400" y="5181600"/>
          <a:ext cx="16176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Equation" r:id="rId9" imgW="901309" imgH="177723" progId="Equation.DSMT4">
                  <p:embed/>
                </p:oleObj>
              </mc:Choice>
              <mc:Fallback>
                <p:oleObj name="Equation" r:id="rId9" imgW="901309" imgH="177723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16176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04800" y="5715000"/>
          <a:ext cx="2028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Equation" r:id="rId11" imgW="1129810" imgH="203112" progId="Equation.DSMT4">
                  <p:embed/>
                </p:oleObj>
              </mc:Choice>
              <mc:Fallback>
                <p:oleObj name="Equation" r:id="rId11" imgW="1129810" imgH="203112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20288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04800" y="6172200"/>
          <a:ext cx="1071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Equation" r:id="rId13" imgW="596641" imgH="177723" progId="Equation.DSMT4">
                  <p:embed/>
                </p:oleObj>
              </mc:Choice>
              <mc:Fallback>
                <p:oleObj name="Equation" r:id="rId13" imgW="596641" imgH="177723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0715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rc 11"/>
          <p:cNvSpPr>
            <a:spLocks/>
          </p:cNvSpPr>
          <p:nvPr/>
        </p:nvSpPr>
        <p:spPr bwMode="auto">
          <a:xfrm>
            <a:off x="4191000" y="37242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>
            <a:off x="4191000" y="42576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Arc 13"/>
          <p:cNvSpPr>
            <a:spLocks/>
          </p:cNvSpPr>
          <p:nvPr/>
        </p:nvSpPr>
        <p:spPr bwMode="auto">
          <a:xfrm>
            <a:off x="4191000" y="47910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>
            <a:off x="4191000" y="53340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>
            <a:off x="4191000" y="58674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419600" y="37242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Write out the same sequence backwards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419600" y="42576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Add both sequences together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19600" y="48006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We have 100 lots of 101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419600" y="53340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Halve that to get the actual total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715000" y="1600200"/>
            <a:ext cx="28194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This method was discovered by Carl Friedrich Gauss (1777-1855) while he was still in Primary School!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5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/>
      <p:bldP spid="25617" grpId="0"/>
      <p:bldP spid="25618" grpId="0"/>
      <p:bldP spid="25619" grpId="0"/>
      <p:bldP spid="256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>
                <a:latin typeface="Comic Sans MS" pitchFamily="66" charset="0"/>
              </a:rPr>
              <a:t>The Sum of an Arithmetic Series</a:t>
            </a: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As a general rule: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</p:txBody>
      </p: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152400" y="23622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317362" imgH="228501" progId="Equation.DSMT4">
                  <p:embed/>
                </p:oleObj>
              </mc:Choice>
              <mc:Fallback>
                <p:oleObj name="Equation" r:id="rId3" imgW="317362" imgH="228501" progId="Equation.DSMT4">
                  <p:embed/>
                  <p:pic>
                    <p:nvPicPr>
                      <p:cNvPr id="266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796925" y="2420938"/>
          <a:ext cx="220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266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420938"/>
                        <a:ext cx="220663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1066800" y="23622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596641" imgH="203112" progId="Equation.DSMT4">
                  <p:embed/>
                </p:oleObj>
              </mc:Choice>
              <mc:Fallback>
                <p:oleObj name="Equation" r:id="rId7" imgW="596641" imgH="203112" progId="Equation.DSMT4">
                  <p:embed/>
                  <p:pic>
                    <p:nvPicPr>
                      <p:cNvPr id="266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2133600" y="23622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685800" imgH="203200" progId="Equation.DSMT4">
                  <p:embed/>
                </p:oleObj>
              </mc:Choice>
              <mc:Fallback>
                <p:oleObj name="Equation" r:id="rId9" imgW="685800" imgH="203200" progId="Equation.DSMT4">
                  <p:embed/>
                  <p:pic>
                    <p:nvPicPr>
                      <p:cNvPr id="266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3352800" y="23622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11" imgW="672808" imgH="203112" progId="Equation.DSMT4">
                  <p:embed/>
                </p:oleObj>
              </mc:Choice>
              <mc:Fallback>
                <p:oleObj name="Equation" r:id="rId11" imgW="672808" imgH="203112" progId="Equation.DSMT4">
                  <p:embed/>
                  <p:pic>
                    <p:nvPicPr>
                      <p:cNvPr id="266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495800" y="236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5562600" y="23622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3" imgW="1002865" imgH="203112" progId="Equation.DSMT4">
                  <p:embed/>
                </p:oleObj>
              </mc:Choice>
              <mc:Fallback>
                <p:oleObj name="Equation" r:id="rId13" imgW="1002865" imgH="203112" progId="Equation.DSMT4">
                  <p:embed/>
                  <p:pic>
                    <p:nvPicPr>
                      <p:cNvPr id="266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7315200" y="2362200"/>
          <a:ext cx="1673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5" imgW="965200" imgH="203200" progId="Equation.DSMT4">
                  <p:embed/>
                </p:oleObj>
              </mc:Choice>
              <mc:Fallback>
                <p:oleObj name="Equation" r:id="rId15" imgW="965200" imgH="203200" progId="Equation.DSMT4">
                  <p:embed/>
                  <p:pic>
                    <p:nvPicPr>
                      <p:cNvPr id="266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1673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152400" y="28956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266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62000" y="2895600"/>
          <a:ext cx="1431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9" imgW="825500" imgH="203200" progId="Equation.DSMT4">
                  <p:embed/>
                </p:oleObj>
              </mc:Choice>
              <mc:Fallback>
                <p:oleObj name="Equation" r:id="rId19" imgW="825500" imgH="203200" progId="Equation.DSMT4">
                  <p:embed/>
                  <p:pic>
                    <p:nvPicPr>
                      <p:cNvPr id="266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431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2209800" y="28956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21" imgW="1002865" imgH="203112" progId="Equation.DSMT4">
                  <p:embed/>
                </p:oleObj>
              </mc:Choice>
              <mc:Fallback>
                <p:oleObj name="Equation" r:id="rId21" imgW="1002865" imgH="203112" progId="Equation.DSMT4">
                  <p:embed/>
                  <p:pic>
                    <p:nvPicPr>
                      <p:cNvPr id="2665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886200" y="2895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4953000" y="28956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23" imgW="672808" imgH="203112" progId="Equation.DSMT4">
                  <p:embed/>
                </p:oleObj>
              </mc:Choice>
              <mc:Fallback>
                <p:oleObj name="Equation" r:id="rId23" imgW="672808" imgH="203112" progId="Equation.DSMT4">
                  <p:embed/>
                  <p:pic>
                    <p:nvPicPr>
                      <p:cNvPr id="2665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956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6096000" y="28956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25" imgW="685800" imgH="203200" progId="Equation.DSMT4">
                  <p:embed/>
                </p:oleObj>
              </mc:Choice>
              <mc:Fallback>
                <p:oleObj name="Equation" r:id="rId25" imgW="685800" imgH="203200" progId="Equation.DSMT4">
                  <p:embed/>
                  <p:pic>
                    <p:nvPicPr>
                      <p:cNvPr id="2665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7239000" y="28956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27" imgW="596641" imgH="203112" progId="Equation.DSMT4">
                  <p:embed/>
                </p:oleObj>
              </mc:Choice>
              <mc:Fallback>
                <p:oleObj name="Equation" r:id="rId27" imgW="596641" imgH="203112" progId="Equation.DSMT4">
                  <p:embed/>
                  <p:pic>
                    <p:nvPicPr>
                      <p:cNvPr id="2665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956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0" name="Object 36"/>
          <p:cNvGraphicFramePr>
            <a:graphicFrameLocks noChangeAspect="1"/>
          </p:cNvGraphicFramePr>
          <p:nvPr/>
        </p:nvGraphicFramePr>
        <p:xfrm>
          <a:off x="8296275" y="2932113"/>
          <a:ext cx="441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29" imgW="253780" imgH="152268" progId="Equation.DSMT4">
                  <p:embed/>
                </p:oleObj>
              </mc:Choice>
              <mc:Fallback>
                <p:oleObj name="Equation" r:id="rId29" imgW="253780" imgH="152268" progId="Equation.DSMT4">
                  <p:embed/>
                  <p:pic>
                    <p:nvPicPr>
                      <p:cNvPr id="2666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2932113"/>
                        <a:ext cx="4413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09600" y="23622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7620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4384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1219200" y="23622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67" name="Object 43"/>
          <p:cNvGraphicFramePr>
            <a:graphicFrameLocks noChangeAspect="1"/>
          </p:cNvGraphicFramePr>
          <p:nvPr/>
        </p:nvGraphicFramePr>
        <p:xfrm>
          <a:off x="0" y="44196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1" imgW="393529" imgH="228501" progId="Equation.DSMT4">
                  <p:embed/>
                </p:oleObj>
              </mc:Choice>
              <mc:Fallback>
                <p:oleObj name="Equation" r:id="rId31" imgW="393529" imgH="228501" progId="Equation.DSMT4">
                  <p:embed/>
                  <p:pic>
                    <p:nvPicPr>
                      <p:cNvPr id="2666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96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762000" y="3429000"/>
            <a:ext cx="1901825" cy="355600"/>
            <a:chOff x="576" y="2208"/>
            <a:chExt cx="1198" cy="224"/>
          </a:xfrm>
        </p:grpSpPr>
        <p:graphicFrame>
          <p:nvGraphicFramePr>
            <p:cNvPr id="23616" name="Object 44"/>
            <p:cNvGraphicFramePr>
              <a:graphicFrameLocks noChangeAspect="1"/>
            </p:cNvGraphicFramePr>
            <p:nvPr/>
          </p:nvGraphicFramePr>
          <p:xfrm>
            <a:off x="576" y="2239"/>
            <a:ext cx="139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33" imgW="126835" imgH="139518" progId="Equation.DSMT4">
                    <p:embed/>
                  </p:oleObj>
                </mc:Choice>
                <mc:Fallback>
                  <p:oleObj name="Equation" r:id="rId33" imgW="126835" imgH="139518" progId="Equation.DSMT4">
                    <p:embed/>
                    <p:pic>
                      <p:nvPicPr>
                        <p:cNvPr id="2361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239"/>
                          <a:ext cx="139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17" name="Object 46"/>
            <p:cNvGraphicFramePr>
              <a:graphicFrameLocks noChangeAspect="1"/>
            </p:cNvGraphicFramePr>
            <p:nvPr/>
          </p:nvGraphicFramePr>
          <p:xfrm>
            <a:off x="720" y="2208"/>
            <a:ext cx="105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35" imgW="965200" imgH="203200" progId="Equation.DSMT4">
                    <p:embed/>
                  </p:oleObj>
                </mc:Choice>
                <mc:Fallback>
                  <p:oleObj name="Equation" r:id="rId35" imgW="965200" imgH="203200" progId="Equation.DSMT4">
                    <p:embed/>
                    <p:pic>
                      <p:nvPicPr>
                        <p:cNvPr id="2361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08"/>
                          <a:ext cx="105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74" name="Object 50"/>
          <p:cNvGraphicFramePr>
            <a:graphicFrameLocks noChangeAspect="1"/>
          </p:cNvGraphicFramePr>
          <p:nvPr/>
        </p:nvGraphicFramePr>
        <p:xfrm>
          <a:off x="762000" y="3810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37" imgW="926698" imgH="203112" progId="Equation.DSMT4">
                  <p:embed/>
                </p:oleObj>
              </mc:Choice>
              <mc:Fallback>
                <p:oleObj name="Equation" r:id="rId37" imgW="926698" imgH="203112" progId="Equation.DSMT4">
                  <p:embed/>
                  <p:pic>
                    <p:nvPicPr>
                      <p:cNvPr id="2667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6" name="Object 52"/>
          <p:cNvGraphicFramePr>
            <a:graphicFrameLocks noChangeAspect="1"/>
          </p:cNvGraphicFramePr>
          <p:nvPr/>
        </p:nvGraphicFramePr>
        <p:xfrm>
          <a:off x="3200400" y="3429000"/>
          <a:ext cx="617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9" imgW="355138" imgH="177569" progId="Equation.DSMT4">
                  <p:embed/>
                </p:oleObj>
              </mc:Choice>
              <mc:Fallback>
                <p:oleObj name="Equation" r:id="rId39" imgW="355138" imgH="177569" progId="Equation.DSMT4">
                  <p:embed/>
                  <p:pic>
                    <p:nvPicPr>
                      <p:cNvPr id="2667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6175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3778250" y="3429000"/>
          <a:ext cx="1738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41" imgW="1002865" imgH="203112" progId="Equation.DSMT4">
                  <p:embed/>
                </p:oleObj>
              </mc:Choice>
              <mc:Fallback>
                <p:oleObj name="Equation" r:id="rId41" imgW="1002865" imgH="203112" progId="Equation.DSMT4">
                  <p:embed/>
                  <p:pic>
                    <p:nvPicPr>
                      <p:cNvPr id="266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3429000"/>
                        <a:ext cx="17383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8" name="Object 54"/>
          <p:cNvGraphicFramePr>
            <a:graphicFrameLocks noChangeAspect="1"/>
          </p:cNvGraphicFramePr>
          <p:nvPr/>
        </p:nvGraphicFramePr>
        <p:xfrm>
          <a:off x="2971800" y="3810000"/>
          <a:ext cx="20494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43" imgW="1180588" imgH="203112" progId="Equation.DSMT4">
                  <p:embed/>
                </p:oleObj>
              </mc:Choice>
              <mc:Fallback>
                <p:oleObj name="Equation" r:id="rId43" imgW="1180588" imgH="203112" progId="Equation.DSMT4">
                  <p:embed/>
                  <p:pic>
                    <p:nvPicPr>
                      <p:cNvPr id="2667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0"/>
                        <a:ext cx="20494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9" name="Object 55"/>
          <p:cNvGraphicFramePr>
            <a:graphicFrameLocks noChangeAspect="1"/>
          </p:cNvGraphicFramePr>
          <p:nvPr/>
        </p:nvGraphicFramePr>
        <p:xfrm>
          <a:off x="2971800" y="4191000"/>
          <a:ext cx="2025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5" imgW="1167893" imgH="177723" progId="Equation.DSMT4">
                  <p:embed/>
                </p:oleObj>
              </mc:Choice>
              <mc:Fallback>
                <p:oleObj name="Equation" r:id="rId45" imgW="1167893" imgH="177723" progId="Equation.DSMT4">
                  <p:embed/>
                  <p:pic>
                    <p:nvPicPr>
                      <p:cNvPr id="2667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0256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0" name="Object 56"/>
          <p:cNvGraphicFramePr>
            <a:graphicFrameLocks noChangeAspect="1"/>
          </p:cNvGraphicFramePr>
          <p:nvPr/>
        </p:nvGraphicFramePr>
        <p:xfrm>
          <a:off x="2971800" y="4572000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47" imgW="850531" imgH="177723" progId="Equation.DSMT4">
                  <p:embed/>
                </p:oleObj>
              </mc:Choice>
              <mc:Fallback>
                <p:oleObj name="Equation" r:id="rId47" imgW="850531" imgH="177723" progId="Equation.DSMT4">
                  <p:embed/>
                  <p:pic>
                    <p:nvPicPr>
                      <p:cNvPr id="2668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4763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1" name="Object 57"/>
          <p:cNvGraphicFramePr>
            <a:graphicFrameLocks noChangeAspect="1"/>
          </p:cNvGraphicFramePr>
          <p:nvPr/>
        </p:nvGraphicFramePr>
        <p:xfrm>
          <a:off x="2971800" y="4953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49" imgW="926698" imgH="203112" progId="Equation.DSMT4">
                  <p:embed/>
                </p:oleObj>
              </mc:Choice>
              <mc:Fallback>
                <p:oleObj name="Equation" r:id="rId49" imgW="926698" imgH="203112" progId="Equation.DSMT4">
                  <p:embed/>
                  <p:pic>
                    <p:nvPicPr>
                      <p:cNvPr id="2668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2" name="Arc 58"/>
          <p:cNvSpPr>
            <a:spLocks/>
          </p:cNvSpPr>
          <p:nvPr/>
        </p:nvSpPr>
        <p:spPr bwMode="auto">
          <a:xfrm>
            <a:off x="5562600" y="3581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3" name="Arc 59"/>
          <p:cNvSpPr>
            <a:spLocks/>
          </p:cNvSpPr>
          <p:nvPr/>
        </p:nvSpPr>
        <p:spPr bwMode="auto">
          <a:xfrm>
            <a:off x="5562600" y="3962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4" name="Arc 60"/>
          <p:cNvSpPr>
            <a:spLocks/>
          </p:cNvSpPr>
          <p:nvPr/>
        </p:nvSpPr>
        <p:spPr bwMode="auto">
          <a:xfrm>
            <a:off x="5562600" y="4343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5" name="Arc 61"/>
          <p:cNvSpPr>
            <a:spLocks/>
          </p:cNvSpPr>
          <p:nvPr/>
        </p:nvSpPr>
        <p:spPr bwMode="auto">
          <a:xfrm>
            <a:off x="5562600" y="4724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5791200" y="3581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a’s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5791200" y="38862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5791200" y="44196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d’s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791200" y="47244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the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part</a:t>
            </a:r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609600" y="3733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2819400" y="4876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92" name="Object 68"/>
          <p:cNvGraphicFramePr>
            <a:graphicFrameLocks noChangeAspect="1"/>
          </p:cNvGraphicFramePr>
          <p:nvPr/>
        </p:nvGraphicFramePr>
        <p:xfrm>
          <a:off x="762000" y="4419600"/>
          <a:ext cx="1387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51" imgW="799753" imgH="203112" progId="Equation.DSMT4">
                  <p:embed/>
                </p:oleObj>
              </mc:Choice>
              <mc:Fallback>
                <p:oleObj name="Equation" r:id="rId51" imgW="799753" imgH="203112" progId="Equation.DSMT4">
                  <p:embed/>
                  <p:pic>
                    <p:nvPicPr>
                      <p:cNvPr id="2669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1387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3" name="Object 69"/>
          <p:cNvGraphicFramePr>
            <a:graphicFrameLocks noChangeAspect="1"/>
          </p:cNvGraphicFramePr>
          <p:nvPr/>
        </p:nvGraphicFramePr>
        <p:xfrm>
          <a:off x="2209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53" imgW="939392" imgH="203112" progId="Equation.DSMT4">
                  <p:embed/>
                </p:oleObj>
              </mc:Choice>
              <mc:Fallback>
                <p:oleObj name="Equation" r:id="rId53" imgW="939392" imgH="203112" progId="Equation.DSMT4">
                  <p:embed/>
                  <p:pic>
                    <p:nvPicPr>
                      <p:cNvPr id="2669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71"/>
          <p:cNvGraphicFramePr>
            <a:graphicFrameLocks noChangeAspect="1"/>
          </p:cNvGraphicFramePr>
          <p:nvPr/>
        </p:nvGraphicFramePr>
        <p:xfrm>
          <a:off x="4876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5" imgW="939392" imgH="203112" progId="Equation.DSMT4">
                  <p:embed/>
                </p:oleObj>
              </mc:Choice>
              <mc:Fallback>
                <p:oleObj name="Equation" r:id="rId55" imgW="939392" imgH="203112" progId="Equation.DSMT4">
                  <p:embed/>
                  <p:pic>
                    <p:nvPicPr>
                      <p:cNvPr id="2669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72"/>
          <p:cNvGraphicFramePr>
            <a:graphicFrameLocks noChangeAspect="1"/>
          </p:cNvGraphicFramePr>
          <p:nvPr/>
        </p:nvGraphicFramePr>
        <p:xfrm>
          <a:off x="65532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57" imgW="939392" imgH="203112" progId="Equation.DSMT4">
                  <p:embed/>
                </p:oleObj>
              </mc:Choice>
              <mc:Fallback>
                <p:oleObj name="Equation" r:id="rId57" imgW="939392" imgH="203112" progId="Equation.DSMT4">
                  <p:embed/>
                  <p:pic>
                    <p:nvPicPr>
                      <p:cNvPr id="2669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7" name="Text Box 73"/>
          <p:cNvSpPr txBox="1">
            <a:spLocks noChangeArrowheads="1"/>
          </p:cNvSpPr>
          <p:nvPr/>
        </p:nvSpPr>
        <p:spPr bwMode="auto">
          <a:xfrm>
            <a:off x="3810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98" name="Object 74"/>
          <p:cNvGraphicFramePr>
            <a:graphicFrameLocks noChangeAspect="1"/>
          </p:cNvGraphicFramePr>
          <p:nvPr/>
        </p:nvGraphicFramePr>
        <p:xfrm>
          <a:off x="0" y="50292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58" imgW="393529" imgH="228501" progId="Equation.DSMT4">
                  <p:embed/>
                </p:oleObj>
              </mc:Choice>
              <mc:Fallback>
                <p:oleObj name="Equation" r:id="rId58" imgW="393529" imgH="228501" progId="Equation.DSMT4">
                  <p:embed/>
                  <p:pic>
                    <p:nvPicPr>
                      <p:cNvPr id="2669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9" name="Object 75"/>
          <p:cNvGraphicFramePr>
            <a:graphicFrameLocks noChangeAspect="1"/>
          </p:cNvGraphicFramePr>
          <p:nvPr/>
        </p:nvGraphicFramePr>
        <p:xfrm>
          <a:off x="762000" y="4953000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59" imgW="1002865" imgH="253890" progId="Equation.DSMT4">
                  <p:embed/>
                </p:oleObj>
              </mc:Choice>
              <mc:Fallback>
                <p:oleObj name="Equation" r:id="rId59" imgW="1002865" imgH="253890" progId="Equation.DSMT4">
                  <p:embed/>
                  <p:pic>
                    <p:nvPicPr>
                      <p:cNvPr id="2669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739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0" name="Object 76"/>
          <p:cNvGraphicFramePr>
            <a:graphicFrameLocks noChangeAspect="1"/>
          </p:cNvGraphicFramePr>
          <p:nvPr/>
        </p:nvGraphicFramePr>
        <p:xfrm>
          <a:off x="152400" y="56388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61" imgW="317362" imgH="228501" progId="Equation.DSMT4">
                  <p:embed/>
                </p:oleObj>
              </mc:Choice>
              <mc:Fallback>
                <p:oleObj name="Equation" r:id="rId61" imgW="317362" imgH="228501" progId="Equation.DSMT4">
                  <p:embed/>
                  <p:pic>
                    <p:nvPicPr>
                      <p:cNvPr id="2670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1" name="Object 77"/>
          <p:cNvGraphicFramePr>
            <a:graphicFrameLocks noChangeAspect="1"/>
          </p:cNvGraphicFramePr>
          <p:nvPr/>
        </p:nvGraphicFramePr>
        <p:xfrm>
          <a:off x="838200" y="5410200"/>
          <a:ext cx="176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63" imgW="1016000" imgH="393700" progId="Equation.DSMT4">
                  <p:embed/>
                </p:oleObj>
              </mc:Choice>
              <mc:Fallback>
                <p:oleObj name="Equation" r:id="rId63" imgW="1016000" imgH="393700" progId="Equation.DSMT4">
                  <p:embed/>
                  <p:pic>
                    <p:nvPicPr>
                      <p:cNvPr id="2670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176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76200" y="54864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H="1">
            <a:off x="2667000" y="51816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3429000" y="495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There are ‘n lots of 2a + (n-1)d’</a:t>
            </a:r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 flipH="1">
            <a:off x="2743200" y="5791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3505200" y="5562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graphicFrame>
        <p:nvGraphicFramePr>
          <p:cNvPr id="26708" name="Object 84"/>
          <p:cNvGraphicFramePr>
            <a:graphicFrameLocks noChangeAspect="1"/>
          </p:cNvGraphicFramePr>
          <p:nvPr/>
        </p:nvGraphicFramePr>
        <p:xfrm>
          <a:off x="152400" y="6397625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65" imgW="317362" imgH="228501" progId="Equation.DSMT4">
                  <p:embed/>
                </p:oleObj>
              </mc:Choice>
              <mc:Fallback>
                <p:oleObj name="Equation" r:id="rId65" imgW="317362" imgH="228501" progId="Equation.DSMT4">
                  <p:embed/>
                  <p:pic>
                    <p:nvPicPr>
                      <p:cNvPr id="26708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397625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9" name="Object 85"/>
          <p:cNvGraphicFramePr>
            <a:graphicFrameLocks noChangeAspect="1"/>
          </p:cNvGraphicFramePr>
          <p:nvPr/>
        </p:nvGraphicFramePr>
        <p:xfrm>
          <a:off x="838200" y="6169025"/>
          <a:ext cx="990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66" imgW="571252" imgH="393529" progId="Equation.DSMT4">
                  <p:embed/>
                </p:oleObj>
              </mc:Choice>
              <mc:Fallback>
                <p:oleObj name="Equation" r:id="rId66" imgW="571252" imgH="393529" progId="Equation.DSMT4">
                  <p:embed/>
                  <p:pic>
                    <p:nvPicPr>
                      <p:cNvPr id="26709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69025"/>
                        <a:ext cx="9906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10" name="Line 86"/>
          <p:cNvSpPr>
            <a:spLocks noChangeShapeType="1"/>
          </p:cNvSpPr>
          <p:nvPr/>
        </p:nvSpPr>
        <p:spPr bwMode="auto">
          <a:xfrm flipH="1">
            <a:off x="2895600" y="6553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11" name="Text Box 87"/>
          <p:cNvSpPr txBox="1">
            <a:spLocks noChangeArrowheads="1"/>
          </p:cNvSpPr>
          <p:nvPr/>
        </p:nvSpPr>
        <p:spPr bwMode="auto">
          <a:xfrm>
            <a:off x="3657600" y="6324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If L is the last term in the series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76200" y="61722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68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0112" y="1196752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6" grpId="0"/>
      <p:bldP spid="26662" grpId="0" animBg="1"/>
      <p:bldP spid="26662" grpId="1" animBg="1"/>
      <p:bldP spid="26663" grpId="0" animBg="1"/>
      <p:bldP spid="26663" grpId="1" animBg="1"/>
      <p:bldP spid="26665" grpId="0" animBg="1"/>
      <p:bldP spid="26666" grpId="0" animBg="1"/>
      <p:bldP spid="26682" grpId="0" animBg="1"/>
      <p:bldP spid="26682" grpId="1" animBg="1"/>
      <p:bldP spid="26683" grpId="0" animBg="1"/>
      <p:bldP spid="26683" grpId="1" animBg="1"/>
      <p:bldP spid="26684" grpId="0" animBg="1"/>
      <p:bldP spid="26684" grpId="1" animBg="1"/>
      <p:bldP spid="26685" grpId="0" animBg="1"/>
      <p:bldP spid="26685" grpId="1" animBg="1"/>
      <p:bldP spid="26686" grpId="0"/>
      <p:bldP spid="26686" grpId="1"/>
      <p:bldP spid="26687" grpId="0"/>
      <p:bldP spid="26687" grpId="1"/>
      <p:bldP spid="26688" grpId="0"/>
      <p:bldP spid="26688" grpId="1"/>
      <p:bldP spid="26689" grpId="0"/>
      <p:bldP spid="26689" grpId="1"/>
      <p:bldP spid="26690" grpId="0" animBg="1"/>
      <p:bldP spid="26690" grpId="1" animBg="1"/>
      <p:bldP spid="26691" grpId="0" animBg="1"/>
      <p:bldP spid="26691" grpId="1" animBg="1"/>
      <p:bldP spid="26697" grpId="0"/>
      <p:bldP spid="26702" grpId="0" animBg="1"/>
      <p:bldP spid="26704" grpId="0" animBg="1"/>
      <p:bldP spid="26706" grpId="0" animBg="1"/>
      <p:bldP spid="26707" grpId="0"/>
      <p:bldP spid="26710" grpId="0" animBg="1"/>
      <p:bldP spid="26711" grpId="0"/>
      <p:bldP spid="2671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of the first 50 terms of the arithmetic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32+27+22+17+12+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blipFill>
                <a:blip r:embed="rId7"/>
                <a:stretch>
                  <a:fillRect l="-4098" r="-737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blipFill>
                <a:blip r:embed="rId8"/>
                <a:stretch>
                  <a:fillRect l="-6923" r="-769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blipFill>
                <a:blip r:embed="rId9"/>
                <a:stretch>
                  <a:fillRect l="-4098" r="-819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2(32)+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=−4525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blipFill>
                <a:blip r:embed="rId11"/>
                <a:stretch>
                  <a:fillRect l="-3828" r="-430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7596336" y="1772816"/>
            <a:ext cx="144016" cy="74942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668344" y="198884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7596336" y="256490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68344" y="2708920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33545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8824" r="-980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blipFill>
                <a:blip r:embed="rId9"/>
                <a:stretch>
                  <a:fillRect l="-5814" r="-930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6876256" y="2276872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48264" y="2492896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6876256" y="2924944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76256" y="299695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both sides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blipFill>
                <a:blip r:embed="rId11"/>
                <a:stretch>
                  <a:fillRect l="-1042" r="-208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72000" y="1412776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Find the number of terms required for the sequence to sum to exactly 2000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blipFill>
                <a:blip r:embed="rId12"/>
                <a:stretch>
                  <a:fillRect t="-444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blipFill>
                <a:blip r:embed="rId14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blipFill>
                <a:blip r:embed="rId15"/>
                <a:stretch>
                  <a:fillRect l="-1093" t="-4444" r="-10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11"/>
          <p:cNvSpPr>
            <a:spLocks/>
          </p:cNvSpPr>
          <p:nvPr/>
        </p:nvSpPr>
        <p:spPr bwMode="auto">
          <a:xfrm>
            <a:off x="6876256" y="3573016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11"/>
          <p:cNvSpPr>
            <a:spLocks/>
          </p:cNvSpPr>
          <p:nvPr/>
        </p:nvSpPr>
        <p:spPr bwMode="auto">
          <a:xfrm>
            <a:off x="5724128" y="4149080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11"/>
          <p:cNvSpPr>
            <a:spLocks/>
          </p:cNvSpPr>
          <p:nvPr/>
        </p:nvSpPr>
        <p:spPr bwMode="auto">
          <a:xfrm>
            <a:off x="6444208" y="472514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067944" y="5733256"/>
            <a:ext cx="4680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At this point we can try factorising, although the quadratic formula will probably be easier!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948264" y="3573016"/>
            <a:ext cx="2195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Simplify the inner part of the large bracket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868144" y="4221088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588224" y="4869160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4000</a:t>
            </a:r>
          </a:p>
        </p:txBody>
      </p:sp>
    </p:spTree>
    <p:extLst>
      <p:ext uri="{BB962C8B-B14F-4D97-AF65-F5344CB8AC3E}">
        <p14:creationId xmlns:p14="http://schemas.microsoft.com/office/powerpoint/2010/main" val="401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blipFill>
                <a:blip r:embed="rId6"/>
                <a:stretch>
                  <a:fillRect l="-820" t="-4444" r="-136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11"/>
          <p:cNvSpPr>
            <a:spLocks/>
          </p:cNvSpPr>
          <p:nvPr/>
        </p:nvSpPr>
        <p:spPr bwMode="auto">
          <a:xfrm>
            <a:off x="7164288" y="2780928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to be a positive integer, the first value that will cause the sum of the sequence to be greater than 2000 will be the 28</a:t>
                </a:r>
                <a:r>
                  <a:rPr lang="en-GB" altLang="en-US" sz="1400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th</a:t>
                </a: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1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blipFill>
                <a:blip r:embed="rId9"/>
                <a:stretch>
                  <a:fillRect l="-4444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blipFill>
                <a:blip r:embed="rId10"/>
                <a:stretch>
                  <a:fillRect l="-8989" r="-786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blipFill>
                <a:blip r:embed="rId11"/>
                <a:stretch>
                  <a:fillRect l="-2381" r="-29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−(3)±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−4(5)(−4000)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2(5)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=27.99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−28.59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blipFill>
                <a:blip r:embed="rId13"/>
                <a:stretch>
                  <a:fillRect l="-1238" r="-216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11"/>
          <p:cNvSpPr>
            <a:spLocks/>
          </p:cNvSpPr>
          <p:nvPr/>
        </p:nvSpPr>
        <p:spPr bwMode="auto">
          <a:xfrm>
            <a:off x="7164288" y="3645024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308304" y="2996952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236296" y="3861048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0682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1" grpId="0"/>
      <p:bldP spid="13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5744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7796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a,       </a:t>
            </a:r>
            <a:r>
              <a:rPr lang="en-GB" altLang="en-US" sz="1600" dirty="0" err="1">
                <a:latin typeface="Comic Sans MS" pitchFamily="66" charset="0"/>
              </a:rPr>
              <a:t>ar</a:t>
            </a:r>
            <a:r>
              <a:rPr lang="en-GB" altLang="en-US" sz="1600" dirty="0">
                <a:latin typeface="Comic Sans MS" pitchFamily="66" charset="0"/>
              </a:rPr>
              <a:t>,       ar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,       ar</a:t>
            </a:r>
            <a:r>
              <a:rPr lang="en-GB" altLang="en-US" sz="1600" baseline="30000" dirty="0">
                <a:latin typeface="Comic Sans MS" pitchFamily="66" charset="0"/>
              </a:rPr>
              <a:t>3</a:t>
            </a:r>
            <a:r>
              <a:rPr lang="en-GB" altLang="en-US" sz="1600" dirty="0">
                <a:latin typeface="Comic Sans MS" pitchFamily="66" charset="0"/>
              </a:rPr>
              <a:t>,       …,        ar</a:t>
            </a:r>
            <a:r>
              <a:rPr lang="en-GB" altLang="en-US" sz="1600" baseline="30000" dirty="0">
                <a:latin typeface="Comic Sans MS" pitchFamily="66" charset="0"/>
              </a:rPr>
              <a:t>n-1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a)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3, 6, 12, 24…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29400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6858000" y="3429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2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38100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629400" y="4648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1536</a:t>
            </a:r>
            <a:endParaRPr lang="en-GB" altLang="en-US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1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4" grpId="0"/>
      <p:bldP spid="11289" grpId="0"/>
      <p:bldP spid="11290" grpId="0"/>
      <p:bldP spid="11291" grpId="0"/>
      <p:bldP spid="11292" grpId="0"/>
      <p:bldP spid="11294" grpId="0" animBg="1"/>
      <p:bldP spid="11295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/>
      <p:bldP spid="11303" grpId="0"/>
      <p:bldP spid="11304" grpId="0"/>
      <p:bldP spid="11305" grpId="0"/>
      <p:bldP spid="11306" grpId="0"/>
      <p:bldP spid="11307" grpId="0"/>
      <p:bldP spid="11308" grpId="0"/>
      <p:bldP spid="11309" grpId="0"/>
      <p:bldP spid="11310" grpId="0"/>
      <p:bldP spid="113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b)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40, -20, 10, -5…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629400" y="3048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-0.5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629400" y="3810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629400" y="4648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400" baseline="-25000">
                <a:solidFill>
                  <a:srgbClr val="FF0000"/>
                </a:solidFill>
                <a:latin typeface="Comic Sans MS" pitchFamily="66" charset="0"/>
              </a:rPr>
              <a:t>64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Write down the next three terms of each sequence:</a:t>
                </a:r>
              </a:p>
              <a:p>
                <a:pPr marL="514350" indent="-51435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2, 7, 12, 17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11, 8, 5, 2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-15, -9, -3, 3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3, 6, 12, 24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−1, 4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Solve, giving your answers to 3sf: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=0.0035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=78732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22, 27, 32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4878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 −4, −7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blipFill>
                <a:blip r:embed="rId5"/>
                <a:stretch>
                  <a:fillRect l="-1081" r="-43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9, 15, 21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blipFill>
                <a:blip r:embed="rId6"/>
                <a:stretch>
                  <a:fillRect l="-5634" r="-70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48, 96, 192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blipFill>
                <a:blip r:embed="rId7"/>
                <a:stretch>
                  <a:fillRect l="-4348" r="-543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blipFill>
                <a:blip r:embed="rId8"/>
                <a:stretch>
                  <a:fillRect l="-3947" r="-3947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16, 64, −256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blipFill>
                <a:blip r:embed="rId9"/>
                <a:stretch>
                  <a:fillRect l="-830" r="-37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04316" y="2445325"/>
            <a:ext cx="4809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5.64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2177" y="28067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3.51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995" y="32639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9.00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second term of a Geometric sequence is 4, and the 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is 8. Find the values of the common ratio and the first term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9115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391150" y="274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2</a:t>
            </a:r>
            <a:r>
              <a:rPr lang="en-GB" altLang="en-US" sz="1400" baseline="30000">
                <a:latin typeface="Comic Sans MS" pitchFamily="66" charset="0"/>
              </a:rPr>
              <a:t>nd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5010150" y="2743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010150" y="3124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029200" y="3581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 ÷ 1 </a:t>
            </a:r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51054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3361" name="Object 49"/>
          <p:cNvGraphicFramePr>
            <a:graphicFrameLocks noChangeAspect="1"/>
          </p:cNvGraphicFramePr>
          <p:nvPr/>
        </p:nvGraphicFramePr>
        <p:xfrm>
          <a:off x="6610350" y="27432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" name="Equation" r:id="rId3" imgW="418918" imgH="177723" progId="Equation.DSMT4">
                  <p:embed/>
                </p:oleObj>
              </mc:Choice>
              <mc:Fallback>
                <p:oleObj name="Equation" r:id="rId3" imgW="418918" imgH="177723" progId="Equation.DSMT4">
                  <p:embed/>
                  <p:pic>
                    <p:nvPicPr>
                      <p:cNvPr id="1336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7432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2" name="Object 50"/>
          <p:cNvGraphicFramePr>
            <a:graphicFrameLocks noChangeAspect="1"/>
          </p:cNvGraphicFramePr>
          <p:nvPr/>
        </p:nvGraphicFramePr>
        <p:xfrm>
          <a:off x="6610350" y="3048000"/>
          <a:ext cx="8540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1336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048000"/>
                        <a:ext cx="8540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3" name="Object 51"/>
          <p:cNvGraphicFramePr>
            <a:graphicFrameLocks noChangeAspect="1"/>
          </p:cNvGraphicFramePr>
          <p:nvPr/>
        </p:nvGraphicFramePr>
        <p:xfrm>
          <a:off x="6705600" y="3505200"/>
          <a:ext cx="7381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" name="Equation" r:id="rId7" imgW="406224" imgH="190417" progId="Equation.DSMT4">
                  <p:embed/>
                </p:oleObj>
              </mc:Choice>
              <mc:Fallback>
                <p:oleObj name="Equation" r:id="rId7" imgW="406224" imgH="190417" progId="Equation.DSMT4">
                  <p:embed/>
                  <p:pic>
                    <p:nvPicPr>
                      <p:cNvPr id="133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7381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6705600" y="3886200"/>
          <a:ext cx="8302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1336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8302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5" name="Object 53"/>
          <p:cNvGraphicFramePr>
            <a:graphicFrameLocks noChangeAspect="1"/>
          </p:cNvGraphicFramePr>
          <p:nvPr/>
        </p:nvGraphicFramePr>
        <p:xfrm>
          <a:off x="6705600" y="44196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" name="Equation" r:id="rId11" imgW="418918" imgH="177723" progId="Equation.DSMT4">
                  <p:embed/>
                </p:oleObj>
              </mc:Choice>
              <mc:Fallback>
                <p:oleObj name="Equation" r:id="rId11" imgW="418918" imgH="177723" progId="Equation.DSMT4">
                  <p:embed/>
                  <p:pic>
                    <p:nvPicPr>
                      <p:cNvPr id="133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196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6" name="Object 54"/>
          <p:cNvGraphicFramePr>
            <a:graphicFrameLocks noChangeAspect="1"/>
          </p:cNvGraphicFramePr>
          <p:nvPr/>
        </p:nvGraphicFramePr>
        <p:xfrm>
          <a:off x="6477000" y="4724400"/>
          <a:ext cx="99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" name="Equation" r:id="rId13" imgW="545626" imgH="215713" progId="Equation.DSMT4">
                  <p:embed/>
                </p:oleObj>
              </mc:Choice>
              <mc:Fallback>
                <p:oleObj name="Equation" r:id="rId13" imgW="545626" imgH="215713" progId="Equation.DSMT4">
                  <p:embed/>
                  <p:pic>
                    <p:nvPicPr>
                      <p:cNvPr id="133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992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6858000" y="5105400"/>
          <a:ext cx="9001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" name="Equation" r:id="rId15" imgW="495085" imgH="418918" progId="Equation.DSMT4">
                  <p:embed/>
                </p:oleObj>
              </mc:Choice>
              <mc:Fallback>
                <p:oleObj name="Equation" r:id="rId15" imgW="495085" imgH="418918" progId="Equation.DSMT4">
                  <p:embed/>
                  <p:pic>
                    <p:nvPicPr>
                      <p:cNvPr id="1336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0"/>
                        <a:ext cx="9001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8" name="Object 56"/>
          <p:cNvGraphicFramePr>
            <a:graphicFrameLocks noChangeAspect="1"/>
          </p:cNvGraphicFramePr>
          <p:nvPr/>
        </p:nvGraphicFramePr>
        <p:xfrm>
          <a:off x="6858000" y="5867400"/>
          <a:ext cx="1038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" name="Equation" r:id="rId17" imgW="571252" imgH="431613" progId="Equation.DSMT4">
                  <p:embed/>
                </p:oleObj>
              </mc:Choice>
              <mc:Fallback>
                <p:oleObj name="Equation" r:id="rId17" imgW="571252" imgH="431613" progId="Equation.DSMT4">
                  <p:embed/>
                  <p:pic>
                    <p:nvPicPr>
                      <p:cNvPr id="1336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0382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9" name="Object 57"/>
          <p:cNvGraphicFramePr>
            <a:graphicFrameLocks noChangeAspect="1"/>
          </p:cNvGraphicFramePr>
          <p:nvPr/>
        </p:nvGraphicFramePr>
        <p:xfrm>
          <a:off x="8229600" y="6096000"/>
          <a:ext cx="784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" name="Equation" r:id="rId19" imgW="431613" imgH="215806" progId="Equation.DSMT4">
                  <p:embed/>
                </p:oleObj>
              </mc:Choice>
              <mc:Fallback>
                <p:oleObj name="Equation" r:id="rId19" imgW="431613" imgH="215806" progId="Equation.DSMT4">
                  <p:embed/>
                  <p:pic>
                    <p:nvPicPr>
                      <p:cNvPr id="13369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096000"/>
                        <a:ext cx="784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Arc 58"/>
          <p:cNvSpPr>
            <a:spLocks/>
          </p:cNvSpPr>
          <p:nvPr/>
        </p:nvSpPr>
        <p:spPr bwMode="auto">
          <a:xfrm>
            <a:off x="7696200" y="37338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2" name="Arc 60"/>
          <p:cNvSpPr>
            <a:spLocks/>
          </p:cNvSpPr>
          <p:nvPr/>
        </p:nvSpPr>
        <p:spPr bwMode="auto">
          <a:xfrm>
            <a:off x="7620000" y="45720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3" name="Arc 61"/>
          <p:cNvSpPr>
            <a:spLocks/>
          </p:cNvSpPr>
          <p:nvPr/>
        </p:nvSpPr>
        <p:spPr bwMode="auto">
          <a:xfrm>
            <a:off x="7772400" y="4953000"/>
            <a:ext cx="228600" cy="5334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81317077 h 43200"/>
              <a:gd name="T4" fmla="*/ 187811 w 21762"/>
              <a:gd name="T5" fmla="*/ 4065945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4" name="Arc 62"/>
          <p:cNvSpPr>
            <a:spLocks/>
          </p:cNvSpPr>
          <p:nvPr/>
        </p:nvSpPr>
        <p:spPr bwMode="auto">
          <a:xfrm>
            <a:off x="7924800" y="5486400"/>
            <a:ext cx="228600" cy="762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37075768 h 43200"/>
              <a:gd name="T4" fmla="*/ 187811 w 21762"/>
              <a:gd name="T5" fmla="*/ 11854068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7848600" y="365760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7696200" y="4572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r into 1</a:t>
            </a: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7924800" y="48768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√2</a:t>
            </a: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8077200" y="5638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Rationalise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1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41" grpId="0"/>
      <p:bldP spid="13344" grpId="0"/>
      <p:bldP spid="13347" grpId="0"/>
      <p:bldP spid="13348" grpId="0"/>
      <p:bldP spid="13349" grpId="0"/>
      <p:bldP spid="13354" grpId="0" animBg="1"/>
      <p:bldP spid="13370" grpId="0" animBg="1"/>
      <p:bldP spid="13372" grpId="0" animBg="1"/>
      <p:bldP spid="13373" grpId="0" animBg="1"/>
      <p:bldP spid="13374" grpId="0" animBg="1"/>
      <p:bldP spid="13375" grpId="0"/>
      <p:bldP spid="13376" grpId="0"/>
      <p:bldP spid="13377" grpId="0"/>
      <p:bldP spid="13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5029200" y="1981200"/>
            <a:ext cx="3962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4378" name="Object 42"/>
          <p:cNvGraphicFramePr>
            <a:graphicFrameLocks noChangeAspect="1"/>
          </p:cNvGraphicFramePr>
          <p:nvPr/>
        </p:nvGraphicFramePr>
        <p:xfrm>
          <a:off x="5181600" y="3048000"/>
          <a:ext cx="838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1437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838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9" name="Object 43"/>
          <p:cNvGraphicFramePr>
            <a:graphicFrameLocks noChangeAspect="1"/>
          </p:cNvGraphicFramePr>
          <p:nvPr/>
        </p:nvGraphicFramePr>
        <p:xfrm>
          <a:off x="6553200" y="3048000"/>
          <a:ext cx="9810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1437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9810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6096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6324600" y="3962400"/>
          <a:ext cx="1227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143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62400"/>
                        <a:ext cx="1227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6019800" y="4572000"/>
          <a:ext cx="15557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" name="Equation" r:id="rId9" imgW="965200" imgH="203200" progId="Equation.DSMT4">
                  <p:embed/>
                </p:oleObj>
              </mc:Choice>
              <mc:Fallback>
                <p:oleObj name="Equation" r:id="rId9" imgW="965200" imgH="203200" progId="Equation.DSMT4">
                  <p:embed/>
                  <p:pic>
                    <p:nvPicPr>
                      <p:cNvPr id="143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15557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/>
        </p:nvGraphicFramePr>
        <p:xfrm>
          <a:off x="5867400" y="5181600"/>
          <a:ext cx="17002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" name="Equation" r:id="rId11" imgW="1054100" imgH="203200" progId="Equation.DSMT4">
                  <p:embed/>
                </p:oleObj>
              </mc:Choice>
              <mc:Fallback>
                <p:oleObj name="Equation" r:id="rId11" imgW="1054100" imgH="203200" progId="Equation.DSMT4">
                  <p:embed/>
                  <p:pic>
                    <p:nvPicPr>
                      <p:cNvPr id="1438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17002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6934200" y="5791200"/>
          <a:ext cx="5730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"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1438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1200"/>
                        <a:ext cx="5730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Arc 49"/>
          <p:cNvSpPr>
            <a:spLocks/>
          </p:cNvSpPr>
          <p:nvPr/>
        </p:nvSpPr>
        <p:spPr bwMode="auto">
          <a:xfrm>
            <a:off x="7696200" y="41148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6" name="Arc 50"/>
          <p:cNvSpPr>
            <a:spLocks/>
          </p:cNvSpPr>
          <p:nvPr/>
        </p:nvSpPr>
        <p:spPr bwMode="auto">
          <a:xfrm>
            <a:off x="7696200" y="47244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>
            <a:off x="7696200" y="53340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>
            <a:off x="7696200" y="3352800"/>
            <a:ext cx="304800" cy="7620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237169201 h 43192"/>
              <a:gd name="T4" fmla="*/ 0 w 21600"/>
              <a:gd name="T5" fmla="*/ 118606697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924800" y="33528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Cross Multiply by 3 and x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7924800" y="41910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7924800" y="4800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7924800" y="5410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x has to be positive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1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0" grpId="0" animBg="1"/>
      <p:bldP spid="14385" grpId="0" animBg="1"/>
      <p:bldP spid="14386" grpId="0" animBg="1"/>
      <p:bldP spid="14387" grpId="0" animBg="1"/>
      <p:bldP spid="14388" grpId="0" animBg="1"/>
      <p:bldP spid="14389" grpId="0"/>
      <p:bldP spid="14390" grpId="0"/>
      <p:bldP spid="14391" grpId="0"/>
      <p:bldP spid="143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29200" y="1981200"/>
            <a:ext cx="396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5257800" y="2971800"/>
          <a:ext cx="1924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164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1924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181600" y="3352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 = 3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181600" y="3810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 = 2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181600" y="4267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181600" y="4800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81600" y="5257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Term = 49,152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  <p:bldP spid="16417" grpId="0"/>
      <p:bldP spid="16418" grpId="0"/>
      <p:bldP spid="16419" grpId="0"/>
      <p:bldP spid="16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blipFill>
                <a:blip r:embed="rId5"/>
                <a:stretch>
                  <a:fillRect l="-2305" t="-4348" r="-57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8"/>
          <p:cNvSpPr>
            <a:spLocks/>
          </p:cNvSpPr>
          <p:nvPr/>
        </p:nvSpPr>
        <p:spPr bwMode="auto">
          <a:xfrm>
            <a:off x="7236296" y="1556792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7308304" y="162880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6" name="Arc 58"/>
          <p:cNvSpPr>
            <a:spLocks/>
          </p:cNvSpPr>
          <p:nvPr/>
        </p:nvSpPr>
        <p:spPr bwMode="auto">
          <a:xfrm>
            <a:off x="7164288" y="2132856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58"/>
          <p:cNvSpPr>
            <a:spLocks/>
          </p:cNvSpPr>
          <p:nvPr/>
        </p:nvSpPr>
        <p:spPr bwMode="auto">
          <a:xfrm>
            <a:off x="7308304" y="2780928"/>
            <a:ext cx="144016" cy="648072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58"/>
          <p:cNvSpPr>
            <a:spLocks/>
          </p:cNvSpPr>
          <p:nvPr/>
        </p:nvSpPr>
        <p:spPr bwMode="auto">
          <a:xfrm>
            <a:off x="7668344" y="3501008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58"/>
          <p:cNvSpPr>
            <a:spLocks/>
          </p:cNvSpPr>
          <p:nvPr/>
        </p:nvSpPr>
        <p:spPr bwMode="auto">
          <a:xfrm>
            <a:off x="7668344" y="4365104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58"/>
          <p:cNvSpPr>
            <a:spLocks/>
          </p:cNvSpPr>
          <p:nvPr/>
        </p:nvSpPr>
        <p:spPr bwMode="auto">
          <a:xfrm>
            <a:off x="6876256" y="5301208"/>
            <a:ext cx="144016" cy="93610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7236296" y="2276872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7380312" y="2852936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7668344" y="364502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740352" y="4437112"/>
            <a:ext cx="1116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log 2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6876256" y="5589240"/>
            <a:ext cx="8640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11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12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13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8"/>
          <p:cNvSpPr>
            <a:spLocks/>
          </p:cNvSpPr>
          <p:nvPr/>
        </p:nvSpPr>
        <p:spPr bwMode="auto">
          <a:xfrm>
            <a:off x="7092280" y="1988840"/>
            <a:ext cx="216024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308304" y="220486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7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19.35=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5004048" y="3212976"/>
            <a:ext cx="2736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first term to exceed 1 million will be the 20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term!</a:t>
            </a:r>
          </a:p>
        </p:txBody>
      </p:sp>
    </p:spTree>
    <p:extLst>
      <p:ext uri="{BB962C8B-B14F-4D97-AF65-F5344CB8AC3E}">
        <p14:creationId xmlns:p14="http://schemas.microsoft.com/office/powerpoint/2010/main" val="2863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928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71528" cy="480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600" b="1" dirty="0">
                <a:latin typeface="Comic Sans MS" pitchFamily="66" charset="0"/>
              </a:rPr>
              <a:t>You need to be able to work out the sum of a Geometric Series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1428750" y="2447925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4" name="Equation" r:id="rId3" imgW="431613" imgH="228501" progId="Equation.DSMT4">
                  <p:embed/>
                </p:oleObj>
              </mc:Choice>
              <mc:Fallback>
                <p:oleObj name="Equation" r:id="rId3" imgW="431613" imgH="228501" progId="Equation.DSMT4">
                  <p:embed/>
                  <p:pic>
                    <p:nvPicPr>
                      <p:cNvPr id="205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447925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2190750" y="2524125"/>
          <a:ext cx="5032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5" name="Equation" r:id="rId5" imgW="317225" imgH="152268" progId="Equation.DSMT4">
                  <p:embed/>
                </p:oleObj>
              </mc:Choice>
              <mc:Fallback>
                <p:oleObj name="Equation" r:id="rId5" imgW="317225" imgH="152268" progId="Equation.DSMT4">
                  <p:embed/>
                  <p:pic>
                    <p:nvPicPr>
                      <p:cNvPr id="2051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524125"/>
                        <a:ext cx="5032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27241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6"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33337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7" name="Equation" r:id="rId9" imgW="368140" imgH="203112" progId="Equation.DSMT4">
                  <p:embed/>
                </p:oleObj>
              </mc:Choice>
              <mc:Fallback>
                <p:oleObj name="Equation" r:id="rId9" imgW="368140" imgH="203112" progId="Equation.DSMT4">
                  <p:embed/>
                  <p:pic>
                    <p:nvPicPr>
                      <p:cNvPr id="20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39433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8" name="Equation" r:id="rId11" imgW="368140" imgH="203112" progId="Equation.DSMT4">
                  <p:embed/>
                </p:oleObj>
              </mc:Choice>
              <mc:Fallback>
                <p:oleObj name="Equation" r:id="rId11" imgW="368140" imgH="203112" progId="Equation.DSMT4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/>
          <p:cNvGraphicFramePr>
            <a:graphicFrameLocks noChangeAspect="1"/>
          </p:cNvGraphicFramePr>
          <p:nvPr/>
        </p:nvGraphicFramePr>
        <p:xfrm>
          <a:off x="46291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" name="Equation" r:id="rId13" imgW="279279" imgH="152334" progId="Equation.DSMT4">
                  <p:embed/>
                </p:oleObj>
              </mc:Choice>
              <mc:Fallback>
                <p:oleObj name="Equation" r:id="rId13" imgW="279279" imgH="152334" progId="Equation.DSMT4">
                  <p:embed/>
                  <p:pic>
                    <p:nvPicPr>
                      <p:cNvPr id="2052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42"/>
          <p:cNvGraphicFramePr>
            <a:graphicFrameLocks noChangeAspect="1"/>
          </p:cNvGraphicFramePr>
          <p:nvPr/>
        </p:nvGraphicFramePr>
        <p:xfrm>
          <a:off x="51625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0" name="Equation" r:id="rId15" imgW="279279" imgH="152334" progId="Equation.DSMT4">
                  <p:embed/>
                </p:oleObj>
              </mc:Choice>
              <mc:Fallback>
                <p:oleObj name="Equation" r:id="rId15" imgW="279279" imgH="152334" progId="Equation.DSMT4">
                  <p:embed/>
                  <p:pic>
                    <p:nvPicPr>
                      <p:cNvPr id="205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5695950" y="2438400"/>
          <a:ext cx="7683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1" name="Equation" r:id="rId17" imgW="482391" imgH="203112" progId="Equation.DSMT4">
                  <p:embed/>
                </p:oleObj>
              </mc:Choice>
              <mc:Fallback>
                <p:oleObj name="Equation" r:id="rId17" imgW="482391" imgH="203112" progId="Equation.DSMT4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2438400"/>
                        <a:ext cx="7683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4" name="Object 44"/>
          <p:cNvGraphicFramePr>
            <a:graphicFrameLocks noChangeAspect="1"/>
          </p:cNvGraphicFramePr>
          <p:nvPr/>
        </p:nvGraphicFramePr>
        <p:xfrm>
          <a:off x="6477000" y="24384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2" name="Equation" r:id="rId19" imgW="457002" imgH="203112" progId="Equation.DSMT4">
                  <p:embed/>
                </p:oleObj>
              </mc:Choice>
              <mc:Fallback>
                <p:oleObj name="Equation" r:id="rId19" imgW="457002" imgH="203112" progId="Equation.DSMT4">
                  <p:embed/>
                  <p:pic>
                    <p:nvPicPr>
                      <p:cNvPr id="2052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1295400" y="2971800"/>
          <a:ext cx="866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3" name="Equation" r:id="rId21" imgW="545863" imgH="228501" progId="Equation.DSMT4">
                  <p:embed/>
                </p:oleObj>
              </mc:Choice>
              <mc:Fallback>
                <p:oleObj name="Equation" r:id="rId21" imgW="545863" imgH="228501" progId="Equation.DSMT4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866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7" name="Object 47"/>
          <p:cNvGraphicFramePr>
            <a:graphicFrameLocks noChangeAspect="1"/>
          </p:cNvGraphicFramePr>
          <p:nvPr/>
        </p:nvGraphicFramePr>
        <p:xfrm>
          <a:off x="22098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4" name="Equation" r:id="rId23" imgW="368140" imgH="203112" progId="Equation.DSMT4">
                  <p:embed/>
                </p:oleObj>
              </mc:Choice>
              <mc:Fallback>
                <p:oleObj name="Equation" r:id="rId23" imgW="368140" imgH="203112" progId="Equation.DSMT4">
                  <p:embed/>
                  <p:pic>
                    <p:nvPicPr>
                      <p:cNvPr id="2052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8" name="Object 48"/>
          <p:cNvGraphicFramePr>
            <a:graphicFrameLocks noChangeAspect="1"/>
          </p:cNvGraphicFramePr>
          <p:nvPr/>
        </p:nvGraphicFramePr>
        <p:xfrm>
          <a:off x="28194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5" name="Equation" r:id="rId25" imgW="368140" imgH="203112" progId="Equation.DSMT4">
                  <p:embed/>
                </p:oleObj>
              </mc:Choice>
              <mc:Fallback>
                <p:oleObj name="Equation" r:id="rId25" imgW="368140" imgH="203112" progId="Equation.DSMT4">
                  <p:embed/>
                  <p:pic>
                    <p:nvPicPr>
                      <p:cNvPr id="2052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9" name="Object 49"/>
          <p:cNvGraphicFramePr>
            <a:graphicFrameLocks noChangeAspect="1"/>
          </p:cNvGraphicFramePr>
          <p:nvPr/>
        </p:nvGraphicFramePr>
        <p:xfrm>
          <a:off x="34290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6" name="Equation" r:id="rId27" imgW="368140" imgH="203112" progId="Equation.DSMT4">
                  <p:embed/>
                </p:oleObj>
              </mc:Choice>
              <mc:Fallback>
                <p:oleObj name="Equation" r:id="rId27" imgW="368140" imgH="203112" progId="Equation.DSMT4">
                  <p:embed/>
                  <p:pic>
                    <p:nvPicPr>
                      <p:cNvPr id="20529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46482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7" name="Equation" r:id="rId29" imgW="279279" imgH="152334" progId="Equation.DSMT4">
                  <p:embed/>
                </p:oleObj>
              </mc:Choice>
              <mc:Fallback>
                <p:oleObj name="Equation" r:id="rId29" imgW="279279" imgH="152334" progId="Equation.DSMT4">
                  <p:embed/>
                  <p:pic>
                    <p:nvPicPr>
                      <p:cNvPr id="2053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51816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8" name="Equation" r:id="rId30" imgW="279279" imgH="152334" progId="Equation.DSMT4">
                  <p:embed/>
                </p:oleObj>
              </mc:Choice>
              <mc:Fallback>
                <p:oleObj name="Equation" r:id="rId30" imgW="279279" imgH="152334" progId="Equation.DSMT4">
                  <p:embed/>
                  <p:pic>
                    <p:nvPicPr>
                      <p:cNvPr id="2053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4038600" y="2971800"/>
          <a:ext cx="5857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9" name="Equation" r:id="rId31" imgW="368140" imgH="203112" progId="Equation.DSMT4">
                  <p:embed/>
                </p:oleObj>
              </mc:Choice>
              <mc:Fallback>
                <p:oleObj name="Equation" r:id="rId31" imgW="368140" imgH="203112" progId="Equation.DSMT4">
                  <p:embed/>
                  <p:pic>
                    <p:nvPicPr>
                      <p:cNvPr id="2053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5857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5715000" y="29718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0" name="Equation" r:id="rId33" imgW="457002" imgH="203112" progId="Equation.DSMT4">
                  <p:embed/>
                </p:oleObj>
              </mc:Choice>
              <mc:Fallback>
                <p:oleObj name="Equation" r:id="rId33" imgW="457002" imgH="203112" progId="Equation.DSMT4">
                  <p:embed/>
                  <p:pic>
                    <p:nvPicPr>
                      <p:cNvPr id="2053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6477000" y="2971800"/>
          <a:ext cx="6080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1" name="Equation" r:id="rId35" imgW="380835" imgH="203112" progId="Equation.DSMT4">
                  <p:embed/>
                </p:oleObj>
              </mc:Choice>
              <mc:Fallback>
                <p:oleObj name="Equation" r:id="rId35" imgW="380835" imgH="203112" progId="Equation.DSMT4">
                  <p:embed/>
                  <p:pic>
                    <p:nvPicPr>
                      <p:cNvPr id="2053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60801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9906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990600" y="2971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914400" y="3581400"/>
          <a:ext cx="1030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2" name="Equation" r:id="rId37" imgW="647700" imgH="228600" progId="Equation.DSMT4">
                  <p:embed/>
                </p:oleObj>
              </mc:Choice>
              <mc:Fallback>
                <p:oleObj name="Equation" r:id="rId37" imgW="647700" imgH="228600" progId="Equation.DSMT4">
                  <p:embed/>
                  <p:pic>
                    <p:nvPicPr>
                      <p:cNvPr id="205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0302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8" name="Object 58"/>
          <p:cNvGraphicFramePr>
            <a:graphicFrameLocks noChangeAspect="1"/>
          </p:cNvGraphicFramePr>
          <p:nvPr/>
        </p:nvGraphicFramePr>
        <p:xfrm>
          <a:off x="2057400" y="3581400"/>
          <a:ext cx="7270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3" name="Equation" r:id="rId39" imgW="457002" imgH="203112" progId="Equation.DSMT4">
                  <p:embed/>
                </p:oleObj>
              </mc:Choice>
              <mc:Fallback>
                <p:oleObj name="Equation" r:id="rId39" imgW="457002" imgH="203112" progId="Equation.DSMT4">
                  <p:embed/>
                  <p:pic>
                    <p:nvPicPr>
                      <p:cNvPr id="20538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81400"/>
                        <a:ext cx="7270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9" name="Line 59"/>
          <p:cNvSpPr>
            <a:spLocks noChangeShapeType="1"/>
          </p:cNvSpPr>
          <p:nvPr/>
        </p:nvSpPr>
        <p:spPr bwMode="auto">
          <a:xfrm flipV="1">
            <a:off x="2438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V="1">
            <a:off x="1905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V="1">
            <a:off x="24384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 flipV="1">
            <a:off x="297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 flipV="1">
            <a:off x="3048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V="1">
            <a:off x="3581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 flipV="1">
            <a:off x="41910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 flipV="1">
            <a:off x="36576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 flipV="1">
            <a:off x="42672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V="1">
            <a:off x="6019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 flipV="1">
            <a:off x="678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V="1">
            <a:off x="6096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51" name="Object 71"/>
          <p:cNvGraphicFramePr>
            <a:graphicFrameLocks noChangeAspect="1"/>
          </p:cNvGraphicFramePr>
          <p:nvPr/>
        </p:nvGraphicFramePr>
        <p:xfrm>
          <a:off x="914400" y="4114800"/>
          <a:ext cx="1069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4" name="Equation" r:id="rId41" imgW="672808" imgH="228501" progId="Equation.DSMT4">
                  <p:embed/>
                </p:oleObj>
              </mc:Choice>
              <mc:Fallback>
                <p:oleObj name="Equation" r:id="rId41" imgW="672808" imgH="228501" progId="Equation.DSMT4">
                  <p:embed/>
                  <p:pic>
                    <p:nvPicPr>
                      <p:cNvPr id="2055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069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2" name="Object 72"/>
          <p:cNvGraphicFramePr>
            <a:graphicFrameLocks noChangeAspect="1"/>
          </p:cNvGraphicFramePr>
          <p:nvPr/>
        </p:nvGraphicFramePr>
        <p:xfrm>
          <a:off x="2057400" y="4114800"/>
          <a:ext cx="8683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5" name="Equation" r:id="rId43" imgW="545863" imgH="228501" progId="Equation.DSMT4">
                  <p:embed/>
                </p:oleObj>
              </mc:Choice>
              <mc:Fallback>
                <p:oleObj name="Equation" r:id="rId43" imgW="545863" imgH="228501" progId="Equation.DSMT4">
                  <p:embed/>
                  <p:pic>
                    <p:nvPicPr>
                      <p:cNvPr id="2055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8683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3" name="Object 73"/>
          <p:cNvGraphicFramePr>
            <a:graphicFrameLocks noChangeAspect="1"/>
          </p:cNvGraphicFramePr>
          <p:nvPr/>
        </p:nvGraphicFramePr>
        <p:xfrm>
          <a:off x="1447800" y="4800600"/>
          <a:ext cx="504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6" name="Equation" r:id="rId45" imgW="317362" imgH="228501" progId="Equation.DSMT4">
                  <p:embed/>
                </p:oleObj>
              </mc:Choice>
              <mc:Fallback>
                <p:oleObj name="Equation" r:id="rId45" imgW="317362" imgH="228501" progId="Equation.DSMT4">
                  <p:embed/>
                  <p:pic>
                    <p:nvPicPr>
                      <p:cNvPr id="20553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00600"/>
                        <a:ext cx="504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4" name="Object 74"/>
          <p:cNvGraphicFramePr>
            <a:graphicFrameLocks noChangeAspect="1"/>
          </p:cNvGraphicFramePr>
          <p:nvPr/>
        </p:nvGraphicFramePr>
        <p:xfrm>
          <a:off x="2057400" y="4648200"/>
          <a:ext cx="909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" name="Equation" r:id="rId47" imgW="571252" imgH="444307" progId="Equation.DSMT4">
                  <p:embed/>
                </p:oleObj>
              </mc:Choice>
              <mc:Fallback>
                <p:oleObj name="Equation" r:id="rId47" imgW="571252" imgH="444307" progId="Equation.DSMT4">
                  <p:embed/>
                  <p:pic>
                    <p:nvPicPr>
                      <p:cNvPr id="20554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48200"/>
                        <a:ext cx="9096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1371600" y="4572000"/>
            <a:ext cx="1676400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6" name="Arc 76"/>
          <p:cNvSpPr>
            <a:spLocks/>
          </p:cNvSpPr>
          <p:nvPr/>
        </p:nvSpPr>
        <p:spPr bwMode="auto">
          <a:xfrm>
            <a:off x="7391400" y="26670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7" name="Arc 77"/>
          <p:cNvSpPr>
            <a:spLocks/>
          </p:cNvSpPr>
          <p:nvPr/>
        </p:nvSpPr>
        <p:spPr bwMode="auto">
          <a:xfrm>
            <a:off x="3048000" y="37338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8" name="Arc 78"/>
          <p:cNvSpPr>
            <a:spLocks/>
          </p:cNvSpPr>
          <p:nvPr/>
        </p:nvSpPr>
        <p:spPr bwMode="auto">
          <a:xfrm>
            <a:off x="3276600" y="44196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7620000" y="2667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all terms by r</a:t>
            </a: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352800" y="37338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both sides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3581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  -  2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3429000" y="4419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(1 - r)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9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508104" y="4221088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/>
      <p:bldP spid="20536" grpId="0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  <p:bldP spid="20555" grpId="0" animBg="1"/>
      <p:bldP spid="20556" grpId="0" animBg="1"/>
      <p:bldP spid="20557" grpId="0" animBg="1"/>
      <p:bldP spid="20558" grpId="0" animBg="1"/>
      <p:bldP spid="20559" grpId="0"/>
      <p:bldP spid="20560" grpId="0"/>
      <p:bldP spid="20561" grpId="0"/>
      <p:bldP spid="20562" grpId="0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2+6+18+54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 (for 10 terms)</a:t>
                </a: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(1−(3))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=59048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blipFill>
                <a:blip r:embed="rId10"/>
                <a:stretch>
                  <a:fillRect l="-3960" r="-445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76"/>
          <p:cNvSpPr>
            <a:spLocks/>
          </p:cNvSpPr>
          <p:nvPr/>
        </p:nvSpPr>
        <p:spPr bwMode="auto">
          <a:xfrm>
            <a:off x="6660232" y="1916832"/>
            <a:ext cx="144016" cy="965448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6732240" y="2204864"/>
            <a:ext cx="1382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7" name="Arc 76"/>
          <p:cNvSpPr>
            <a:spLocks/>
          </p:cNvSpPr>
          <p:nvPr/>
        </p:nvSpPr>
        <p:spPr bwMode="auto">
          <a:xfrm>
            <a:off x="6660232" y="2924944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6804248" y="306896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42874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07504" y="5373216"/>
            <a:ext cx="3888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Since we do not know how many terms there are, we will need to calculate this first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can use the nth term formula to do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blipFill>
                <a:blip r:embed="rId8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4427984" y="5445224"/>
            <a:ext cx="4464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What is the problem here?</a:t>
            </a:r>
          </a:p>
          <a:p>
            <a:pPr algn="ctr" eaLnBrk="1" hangingPunct="1"/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400" u="sng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We cannot calculate the log of a negative value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, so we need to find a way around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76"/>
          <p:cNvSpPr>
            <a:spLocks/>
          </p:cNvSpPr>
          <p:nvPr/>
        </p:nvSpPr>
        <p:spPr bwMode="auto">
          <a:xfrm>
            <a:off x="7164288" y="1700808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164288" y="1844824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876256" y="2492896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7020272" y="3284984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7380312" y="4077072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948264" y="2636912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7020272" y="335699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7452320" y="4077072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</p:spTree>
    <p:extLst>
      <p:ext uri="{BB962C8B-B14F-4D97-AF65-F5344CB8AC3E}">
        <p14:creationId xmlns:p14="http://schemas.microsoft.com/office/powerpoint/2010/main" val="25149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63"/>
              <p:cNvSpPr txBox="1">
                <a:spLocks noChangeArrowheads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problem is that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negative</a:t>
                </a:r>
              </a:p>
              <a:p>
                <a:pPr algn="ctr" eaLnBrk="1" hangingPunct="1"/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If we used the positive value for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though, it would not affect the number of terms</a:t>
                </a: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we can find the number of terms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blipFill>
                <a:blip r:embed="rId8"/>
                <a:stretch>
                  <a:fillRect t="-816" r="-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blipFill>
                <a:blip r:embed="rId9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blipFill>
                <a:blip r:embed="rId13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76"/>
          <p:cNvSpPr>
            <a:spLocks/>
          </p:cNvSpPr>
          <p:nvPr/>
        </p:nvSpPr>
        <p:spPr bwMode="auto">
          <a:xfrm>
            <a:off x="5724128" y="3212976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values,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79"/>
          <p:cNvSpPr txBox="1">
            <a:spLocks noChangeArrowheads="1"/>
          </p:cNvSpPr>
          <p:nvPr/>
        </p:nvSpPr>
        <p:spPr bwMode="auto">
          <a:xfrm>
            <a:off x="5796136" y="3933056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</a:p>
        </p:txBody>
      </p:sp>
      <p:sp>
        <p:nvSpPr>
          <p:cNvPr id="43" name="Arc 76"/>
          <p:cNvSpPr>
            <a:spLocks/>
          </p:cNvSpPr>
          <p:nvPr/>
        </p:nvSpPr>
        <p:spPr bwMode="auto">
          <a:xfrm>
            <a:off x="5724128" y="386104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5724128" y="458112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76"/>
          <p:cNvSpPr>
            <a:spLocks/>
          </p:cNvSpPr>
          <p:nvPr/>
        </p:nvSpPr>
        <p:spPr bwMode="auto">
          <a:xfrm>
            <a:off x="5868144" y="5229200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9"/>
          <p:cNvSpPr txBox="1">
            <a:spLocks noChangeArrowheads="1"/>
          </p:cNvSpPr>
          <p:nvPr/>
        </p:nvSpPr>
        <p:spPr bwMode="auto">
          <a:xfrm>
            <a:off x="5724128" y="4653136"/>
            <a:ext cx="23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5940152" y="5301208"/>
            <a:ext cx="1791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</p:spTree>
    <p:extLst>
      <p:ext uri="{BB962C8B-B14F-4D97-AF65-F5344CB8AC3E}">
        <p14:creationId xmlns:p14="http://schemas.microsoft.com/office/powerpoint/2010/main" val="41875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40" grpId="0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blipFill>
                <a:blip r:embed="rId8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76"/>
          <p:cNvSpPr>
            <a:spLocks/>
          </p:cNvSpPr>
          <p:nvPr/>
        </p:nvSpPr>
        <p:spPr bwMode="auto">
          <a:xfrm>
            <a:off x="6588224" y="1772816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both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blipFill>
                <a:blip r:embed="rId11"/>
                <a:stretch>
                  <a:fillRect l="-6316" r="-421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76"/>
          <p:cNvSpPr>
            <a:spLocks/>
          </p:cNvSpPr>
          <p:nvPr/>
        </p:nvSpPr>
        <p:spPr bwMode="auto">
          <a:xfrm>
            <a:off x="5868144" y="2420888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5940152" y="2564904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Add 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 animBg="1"/>
      <p:bldP spid="47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5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6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(1024)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=683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blipFill>
                <a:blip r:embed="rId10"/>
                <a:stretch>
                  <a:fillRect l="-5674" r="-425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588224" y="1844824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 (we </a:t>
                </a:r>
                <a:r>
                  <a:rPr lang="en-US" altLang="en-US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must</a:t>
                </a: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use the negative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this time, as it will affect the sum of the terms)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blipFill>
                <a:blip r:embed="rId11"/>
                <a:stretch>
                  <a:fillRect l="-769" t="-1282" r="-2821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6"/>
          <p:cNvSpPr>
            <a:spLocks/>
          </p:cNvSpPr>
          <p:nvPr/>
        </p:nvSpPr>
        <p:spPr bwMode="auto">
          <a:xfrm>
            <a:off x="6588224" y="2852936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6732240" y="3212976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3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least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 such that the sum of the following series exceeds 2,000,000: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1+2+4+8…</m:t>
                      </m:r>
                    </m:oMath>
                  </m:oMathPara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7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blipFill>
                <a:blip r:embed="rId12"/>
                <a:stretch>
                  <a:fillRect l="-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=2000001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blipFill>
                <a:blip r:embed="rId13"/>
                <a:stretch>
                  <a:fillRect l="-2740" r="-228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blipFill>
                <a:blip r:embed="rId14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blipFill>
                <a:blip r:embed="rId15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2000001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blipFill>
                <a:blip r:embed="rId17"/>
                <a:stretch>
                  <a:fillRect l="-5385" r="-615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444208" y="162880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6444208" y="1844824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372200" y="234888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6156176" y="3068960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6012160" y="3645024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76"/>
          <p:cNvSpPr>
            <a:spLocks/>
          </p:cNvSpPr>
          <p:nvPr/>
        </p:nvSpPr>
        <p:spPr bwMode="auto">
          <a:xfrm>
            <a:off x="6372200" y="422108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76"/>
          <p:cNvSpPr>
            <a:spLocks/>
          </p:cNvSpPr>
          <p:nvPr/>
        </p:nvSpPr>
        <p:spPr bwMode="auto">
          <a:xfrm>
            <a:off x="6444208" y="4725144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76"/>
          <p:cNvSpPr>
            <a:spLocks/>
          </p:cNvSpPr>
          <p:nvPr/>
        </p:nvSpPr>
        <p:spPr bwMode="auto">
          <a:xfrm>
            <a:off x="6444208" y="530120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76"/>
          <p:cNvSpPr>
            <a:spLocks/>
          </p:cNvSpPr>
          <p:nvPr/>
        </p:nvSpPr>
        <p:spPr bwMode="auto">
          <a:xfrm>
            <a:off x="6444208" y="5877272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9"/>
          <p:cNvSpPr txBox="1">
            <a:spLocks noChangeArrowheads="1"/>
          </p:cNvSpPr>
          <p:nvPr/>
        </p:nvSpPr>
        <p:spPr bwMode="auto">
          <a:xfrm>
            <a:off x="6372200" y="2420888"/>
            <a:ext cx="1584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6156176" y="321297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9"/>
              <p:cNvSpPr txBox="1">
                <a:spLocks noChangeArrowheads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2000000,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372200" y="4293096"/>
            <a:ext cx="2304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6444208" y="4797152"/>
            <a:ext cx="19807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blipFill>
                <a:blip r:embed="rId19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6588224" y="594928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9"/>
              <p:cNvSpPr txBox="1">
                <a:spLocks noChangeArrowheads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smallest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will cause the sum of the sequence to exceed 2000000 is 21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blipFill>
                <a:blip r:embed="rId20"/>
                <a:stretch>
                  <a:fillRect t="-2353" r="-30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4669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55891"/>
              </p:ext>
            </p:extLst>
          </p:nvPr>
        </p:nvGraphicFramePr>
        <p:xfrm>
          <a:off x="304800" y="3733800"/>
          <a:ext cx="2800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" name="Equation" r:id="rId6" imgW="1866090" imgH="393529" progId="Equation.DSMT4">
                  <p:embed/>
                </p:oleObj>
              </mc:Choice>
              <mc:Fallback>
                <p:oleObj name="Equation" r:id="rId6" imgW="1866090" imgH="393529" progId="Equation.DSMT4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28003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27232"/>
              </p:ext>
            </p:extLst>
          </p:nvPr>
        </p:nvGraphicFramePr>
        <p:xfrm>
          <a:off x="304800" y="4495800"/>
          <a:ext cx="27241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27241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76948"/>
              </p:ext>
            </p:extLst>
          </p:nvPr>
        </p:nvGraphicFramePr>
        <p:xfrm>
          <a:off x="304800" y="5029200"/>
          <a:ext cx="762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" name="Equation" r:id="rId10" imgW="508000" imgH="228600" progId="Equation.DSMT4">
                  <p:embed/>
                </p:oleObj>
              </mc:Choice>
              <mc:Fallback>
                <p:oleObj name="Equation" r:id="rId10" imgW="508000" imgH="228600" progId="Equation.DSMT4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7620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57616"/>
              </p:ext>
            </p:extLst>
          </p:nvPr>
        </p:nvGraphicFramePr>
        <p:xfrm>
          <a:off x="304800" y="5410200"/>
          <a:ext cx="895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" name="Equation" r:id="rId12" imgW="596900" imgH="228600" progId="Equation.DSMT4">
                  <p:embed/>
                </p:oleObj>
              </mc:Choice>
              <mc:Fallback>
                <p:oleObj name="Equation" r:id="rId12" imgW="596900" imgH="228600" progId="Equation.DSMT4">
                  <p:embed/>
                  <p:pic>
                    <p:nvPicPr>
                      <p:cNvPr id="29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95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657"/>
              </p:ext>
            </p:extLst>
          </p:nvPr>
        </p:nvGraphicFramePr>
        <p:xfrm>
          <a:off x="304800" y="5791200"/>
          <a:ext cx="1009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" name="Equation" r:id="rId14" imgW="672808" imgH="228501" progId="Equation.DSMT4">
                  <p:embed/>
                </p:oleObj>
              </mc:Choice>
              <mc:Fallback>
                <p:oleObj name="Equation" r:id="rId14" imgW="672808" imgH="228501" progId="Equation.DSMT4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10096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1773"/>
              </p:ext>
            </p:extLst>
          </p:nvPr>
        </p:nvGraphicFramePr>
        <p:xfrm>
          <a:off x="304800" y="6172200"/>
          <a:ext cx="1295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Equation" r:id="rId16" imgW="863225" imgH="228501" progId="Equation.DSMT4">
                  <p:embed/>
                </p:oleObj>
              </mc:Choice>
              <mc:Fallback>
                <p:oleObj name="Equation" r:id="rId16" imgW="863225" imgH="228501" progId="Equation.DSMT4">
                  <p:embed/>
                  <p:pic>
                    <p:nvPicPr>
                      <p:cNvPr id="29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295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>
            <a:spLocks/>
          </p:cNvSpPr>
          <p:nvPr/>
        </p:nvSpPr>
        <p:spPr bwMode="auto">
          <a:xfrm>
            <a:off x="3276600" y="3276600"/>
            <a:ext cx="228600" cy="8382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315774542 h 43185"/>
              <a:gd name="T4" fmla="*/ 0 w 21600"/>
              <a:gd name="T5" fmla="*/ 157942268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>
            <a:off x="3276600" y="4114800"/>
            <a:ext cx="228600" cy="533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81375410 h 43185"/>
              <a:gd name="T4" fmla="*/ 0 w 21600"/>
              <a:gd name="T5" fmla="*/ 40701897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29000" y="34290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First 4 terms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As Decimals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95400" y="50292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and 2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00200" y="5791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3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752600" y="6172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4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>
                    <a:latin typeface="Comic Sans MS" pitchFamily="66" charset="0"/>
                  </a:rPr>
                  <a:t>This sequence CONVERGES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0.</m:t>
                    </m:r>
                    <m:acc>
                      <m:accPr>
                        <m:chr m:val="̇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blipFill>
                <a:blip r:embed="rId18"/>
                <a:stretch>
                  <a:fillRect t="-3704" b="-14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61295"/>
              </p:ext>
            </p:extLst>
          </p:nvPr>
        </p:nvGraphicFramePr>
        <p:xfrm>
          <a:off x="6400800" y="3352800"/>
          <a:ext cx="7524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4" name="Equation" r:id="rId19" imgW="444307" imgH="393529" progId="Equation.DSMT4">
                  <p:embed/>
                </p:oleObj>
              </mc:Choice>
              <mc:Fallback>
                <p:oleObj name="Equation" r:id="rId19" imgW="444307" imgH="393529" progId="Equation.DSMT4">
                  <p:embed/>
                  <p:pic>
                    <p:nvPicPr>
                      <p:cNvPr id="297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7524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5626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562600" y="4267200"/>
            <a:ext cx="259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 Sequence will converge if the common ratio, r is between -1 and 1.</a:t>
            </a:r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02795"/>
              </p:ext>
            </p:extLst>
          </p:nvPr>
        </p:nvGraphicFramePr>
        <p:xfrm>
          <a:off x="6248400" y="5562600"/>
          <a:ext cx="1231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" name="Equation" r:id="rId21" imgW="609336" imgH="165028" progId="Equation.DSMT4">
                  <p:embed/>
                </p:oleObj>
              </mc:Choice>
              <mc:Fallback>
                <p:oleObj name="Equation" r:id="rId21" imgW="609336" imgH="165028" progId="Equation.DSMT4">
                  <p:embed/>
                  <p:pic>
                    <p:nvPicPr>
                      <p:cNvPr id="297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12319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what happens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n increases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→∞)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value like this which we keep increasing the power of, the value becomes increasingly small and tends towards 0…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r = 0.5 and we keep increasing n…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blipFill>
                <a:blip r:embed="rId5"/>
                <a:stretch>
                  <a:fillRect l="-140" t="-673" r="-1404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64696" y="371703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6696" y="37170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37170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4696" y="41742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6696" y="41742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417423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4696" y="46314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6696" y="46314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6314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0.125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4696" y="50886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6696" y="5088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6296" y="508863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0.0625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4696" y="58506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6696" y="5850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6" y="58506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0.00097…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24"/>
          <p:cNvSpPr>
            <a:spLocks/>
          </p:cNvSpPr>
          <p:nvPr/>
        </p:nvSpPr>
        <p:spPr bwMode="auto">
          <a:xfrm>
            <a:off x="2133600" y="35052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286000" y="3352800"/>
            <a:ext cx="228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For the conditions stated to the right, </a:t>
            </a:r>
            <a:r>
              <a:rPr lang="en-GB" altLang="en-US" sz="14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altLang="en-US" sz="1400" baseline="30000" dirty="0" err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will tend towards 0 as the sequence continues to infinity</a:t>
            </a: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2133600" y="44196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286000" y="4724400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This formula calculates the sum to infinity of a sequence, if -1 &lt; r &lt;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blipFill>
                <a:blip r:embed="rId8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the following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16+8+4+2…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of the first 10 terms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to infinity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(1−0.5)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=31.96875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blipFill>
                <a:blip r:embed="rId8"/>
                <a:stretch>
                  <a:fillRect l="-3139" r="-269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4"/>
          <p:cNvSpPr>
            <a:spLocks/>
          </p:cNvSpPr>
          <p:nvPr/>
        </p:nvSpPr>
        <p:spPr bwMode="auto">
          <a:xfrm>
            <a:off x="6084168" y="1772816"/>
            <a:ext cx="144016" cy="770384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6156176" y="1988840"/>
            <a:ext cx="14226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>
            <a:off x="6012160" y="25649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>
            <a:off x="5508104" y="422108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4"/>
          <p:cNvSpPr>
            <a:spLocks/>
          </p:cNvSpPr>
          <p:nvPr/>
        </p:nvSpPr>
        <p:spPr bwMode="auto">
          <a:xfrm>
            <a:off x="5436096" y="494116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156176" y="278092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652120" y="4365104"/>
            <a:ext cx="1296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5508104" y="508518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555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sum to infinity of the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38" t="-4444" r="-152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255" t="-4444" r="-159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.23328=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blipFill>
                <a:blip r:embed="rId7"/>
                <a:stretch>
                  <a:fillRect l="-3586" t="-4444" r="-119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364088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8224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1328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fourth term is 1.08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seventh term is 0.23328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0.23328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1.08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8144" y="3429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 ÷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0.216=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blipFill>
                <a:blip r:embed="rId9"/>
                <a:stretch>
                  <a:fillRect l="-1005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4"/>
          <p:cNvSpPr>
            <a:spLocks/>
          </p:cNvSpPr>
          <p:nvPr/>
        </p:nvSpPr>
        <p:spPr bwMode="auto">
          <a:xfrm>
            <a:off x="5940152" y="43651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012160" y="450912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Arc 24"/>
          <p:cNvSpPr>
            <a:spLocks/>
          </p:cNvSpPr>
          <p:nvPr/>
        </p:nvSpPr>
        <p:spPr bwMode="auto">
          <a:xfrm>
            <a:off x="5868144" y="508518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012160" y="522920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Cube 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5"/>
              <p:cNvSpPr txBox="1">
                <a:spLocks noChangeArrowheads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noFill/>
              <a:ln w="25400"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dirty="0">
                    <a:solidFill>
                      <a:srgbClr val="FF0000"/>
                    </a:solidFill>
                    <a:latin typeface="Comic Sans MS" pitchFamily="66" charset="0"/>
                  </a:rPr>
                  <a:t>, the series is convergent</a:t>
                </a:r>
              </a:p>
            </p:txBody>
          </p:sp>
        </mc:Choice>
        <mc:Fallback xmlns="">
          <p:sp>
            <p:nvSpPr>
              <p:cNvPr id="4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blipFill>
                <a:blip r:embed="rId11"/>
                <a:stretch>
                  <a:fillRect t="-4717" b="-15094"/>
                </a:stretch>
              </a:blipFill>
              <a:ln w="25400"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0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sum to infinity of the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787" t="-4444" r="-15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(0.6)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blipFill>
                <a:blip r:embed="rId7"/>
                <a:stretch>
                  <a:fillRect l="-3600" t="-4348" r="-12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blipFill>
                <a:blip r:embed="rId8"/>
                <a:stretch>
                  <a:fillRect l="-26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24"/>
          <p:cNvSpPr>
            <a:spLocks/>
          </p:cNvSpPr>
          <p:nvPr/>
        </p:nvSpPr>
        <p:spPr bwMode="auto">
          <a:xfrm>
            <a:off x="6012160" y="443711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084168" y="458112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1" name="Arc 24"/>
          <p:cNvSpPr>
            <a:spLocks/>
          </p:cNvSpPr>
          <p:nvPr/>
        </p:nvSpPr>
        <p:spPr bwMode="auto">
          <a:xfrm>
            <a:off x="5940152" y="515719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6012160" y="530120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3" name="Arc 24"/>
          <p:cNvSpPr>
            <a:spLocks/>
          </p:cNvSpPr>
          <p:nvPr/>
        </p:nvSpPr>
        <p:spPr bwMode="auto">
          <a:xfrm>
            <a:off x="5940152" y="2420888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Arc 24"/>
          <p:cNvSpPr>
            <a:spLocks/>
          </p:cNvSpPr>
          <p:nvPr/>
        </p:nvSpPr>
        <p:spPr bwMode="auto">
          <a:xfrm>
            <a:off x="5868144" y="2924944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We need to calculate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and can use an equation from the previous part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blipFill>
                <a:blip r:embed="rId12"/>
                <a:stretch>
                  <a:fillRect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45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6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4"/>
          <p:cNvSpPr>
            <a:spLocks/>
          </p:cNvSpPr>
          <p:nvPr/>
        </p:nvSpPr>
        <p:spPr bwMode="auto">
          <a:xfrm>
            <a:off x="5796136" y="22048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940152" y="2276872"/>
            <a:ext cx="2664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– the sum of the first 4 terms is 15</a:t>
            </a:r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5436096" y="40050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508104" y="4149080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– the sum to infinity is 16</a:t>
            </a:r>
          </a:p>
        </p:txBody>
      </p:sp>
    </p:spTree>
    <p:extLst>
      <p:ext uri="{BB962C8B-B14F-4D97-AF65-F5344CB8AC3E}">
        <p14:creationId xmlns:p14="http://schemas.microsoft.com/office/powerpoint/2010/main" val="25938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 arithmetic sequence is a sequence which increases or decreases by the same value each time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first term in an arithmetic sequence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’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common difference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blipFill>
                <a:blip r:embed="rId4"/>
                <a:stretch>
                  <a:fillRect l="-5051" r="-808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blipFill>
                <a:blip r:embed="rId5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blipFill>
                <a:blip r:embed="rId6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blipFill>
                <a:blip r:embed="rId7"/>
                <a:stretch>
                  <a:fillRect l="-8696" r="-8696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blipFill>
                <a:blip r:embed="rId8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blipFill>
                <a:blip r:embed="rId9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blipFill>
                <a:blip r:embed="rId10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blipFill>
                <a:blip r:embed="rId11"/>
                <a:stretch>
                  <a:fillRect l="-2283" t="-2222" r="-365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blipFill>
                <a:blip r:embed="rId12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236296" y="1772816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27089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be able to use the formula above in problem solving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5=16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23728" y="5589240"/>
            <a:ext cx="1080120" cy="576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16016" y="2564904"/>
            <a:ext cx="28803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16016" y="1700808"/>
            <a:ext cx="14401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60032" y="1988840"/>
            <a:ext cx="57606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5796136" y="1988840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It is possible to replace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other relationship</a:t>
                </a:r>
              </a:p>
            </p:txBody>
          </p:sp>
        </mc:Choice>
        <mc:Fallback xmlns="">
          <p:sp>
            <p:nvSpPr>
              <p:cNvPr id="2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blipFill>
                <a:blip r:embed="rId13"/>
                <a:stretch>
                  <a:fillRect b="-91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4"/>
          <p:cNvSpPr>
            <a:spLocks/>
          </p:cNvSpPr>
          <p:nvPr/>
        </p:nvSpPr>
        <p:spPr bwMode="auto">
          <a:xfrm>
            <a:off x="5724128" y="2708920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5436096" y="3356992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5364088" y="400506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796136" y="285293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by 16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436096" y="4221088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Take the fourth root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5" grpId="0"/>
      <p:bldP spid="27" grpId="0" animBg="1"/>
      <p:bldP spid="29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24"/>
          <p:cNvSpPr>
            <a:spLocks/>
          </p:cNvSpPr>
          <p:nvPr/>
        </p:nvSpPr>
        <p:spPr bwMode="auto">
          <a:xfrm>
            <a:off x="5652120" y="2060848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positive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24"/>
          <p:cNvSpPr>
            <a:spLocks/>
          </p:cNvSpPr>
          <p:nvPr/>
        </p:nvSpPr>
        <p:spPr bwMode="auto">
          <a:xfrm>
            <a:off x="5652120" y="285293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24"/>
          <p:cNvSpPr>
            <a:spLocks/>
          </p:cNvSpPr>
          <p:nvPr/>
        </p:nvSpPr>
        <p:spPr bwMode="auto">
          <a:xfrm>
            <a:off x="5292080" y="357301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796136" y="2996952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 denominator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364088" y="3717032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0.5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1" grpId="0" animBg="1"/>
      <p:bldP spid="42" grpId="0"/>
      <p:bldP spid="43" grpId="0" animBg="1"/>
      <p:bldP spid="44" grpId="0" animBg="1"/>
      <p:bldP spid="45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27426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understand series questions where the Greek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blipFill>
                <a:blip r:embed="rId9"/>
                <a:stretch>
                  <a:fillRect t="-3311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1+1+3+5+7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blipFill>
                <a:blip r:embed="rId11"/>
                <a:stretch>
                  <a:fillRect l="-625" r="-208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understand series questions where the Greek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It does not have to be 1!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blipFill>
                <a:blip r:embed="rId9"/>
                <a:stretch>
                  <a:fillRect l="-578" t="-2538" r="-385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=40+80+160+320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blipFill>
                <a:blip r:embed="rId11"/>
                <a:stretch>
                  <a:fillRect l="-576" r="-211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2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Calculate the following: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=5+9+13+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+ 81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blipFill>
                <a:blip r:embed="rId11"/>
                <a:stretch>
                  <a:fillRect l="-8889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blipFill>
                <a:blip r:embed="rId14"/>
                <a:stretch>
                  <a:fillRect l="-5000" r="-562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164288" y="25649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7092280" y="2348880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7092280" y="314096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36296" y="328498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9992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consider whether the sequence is arithmetic or geometric…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=5+15+45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blipFill>
                <a:blip r:embed="rId11"/>
                <a:stretch>
                  <a:fillRect l="-5747" r="-689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(1−3)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=1328600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084168" y="1916832"/>
            <a:ext cx="144016" cy="86409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28184" y="21328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084168" y="278092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156176" y="29969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6" grpId="0"/>
      <p:bldP spid="24" grpId="0"/>
      <p:bldP spid="25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6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to the 15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terms will be equal to: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15 terms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5 terms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blipFill>
                <a:blip r:embed="rId13"/>
                <a:stretch>
                  <a:fillRect l="-2888" r="-361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blipFill>
                <a:blip r:embed="rId16"/>
                <a:stretch>
                  <a:fillRect l="-5096" r="-636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35872265−605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blipFill>
                <a:blip r:embed="rId17"/>
                <a:stretch>
                  <a:fillRect l="-615" r="-246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35871660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blipFill>
                <a:blip r:embed="rId18"/>
                <a:stretch>
                  <a:fillRect l="-1389" r="-463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4"/>
          <p:cNvSpPr>
            <a:spLocks/>
          </p:cNvSpPr>
          <p:nvPr/>
        </p:nvSpPr>
        <p:spPr bwMode="auto">
          <a:xfrm>
            <a:off x="7740352" y="1844824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740352" y="19168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subtraction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445224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subtract…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11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 animBg="1"/>
      <p:bldP spid="45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11888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In a recurrence relationship, each term is defined as a function of the current/previous term: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336" t="-782" r="-1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3648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9411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next term…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67744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688" y="494116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a function of the previous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blipFill>
                <a:blip r:embed="rId4"/>
                <a:stretch>
                  <a:fillRect l="-4950" r="-79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blipFill>
                <a:blip r:embed="rId5"/>
                <a:stretch>
                  <a:fillRect l="-7317" r="-813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=(6)+(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−1)(14)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blipFill>
                <a:blip r:embed="rId7"/>
                <a:stretch>
                  <a:fillRect t="-2174" r="-174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=6+14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44420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44420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66023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four terms of the following sequences: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blipFill>
                <a:blip r:embed="rId3"/>
                <a:stretch>
                  <a:fillRect l="-756" r="-151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7’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9608" r="-1764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blipFill>
                <a:blip r:embed="rId8"/>
                <a:stretch>
                  <a:fillRect l="-756" r="-176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23928" y="4005064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5’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blipFill>
                <a:blip r:embed="rId11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blipFill>
                <a:blip r:embed="rId12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79912" y="53732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With recurrence relationships you need to know the relationship as well as a starting value!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five terms generated by the following sequence: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blipFill>
                <a:blip r:embed="rId3"/>
                <a:stretch>
                  <a:fillRect l="-1956" r="-24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multiply the current term by 2, and then add 3. The first term is 2’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blipFill>
                <a:blip r:embed="rId8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06" y="4896716"/>
            <a:ext cx="7934325" cy="9715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06" y="6107473"/>
            <a:ext cx="209550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7124" y="6283061"/>
            <a:ext cx="2362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62" y="2033597"/>
            <a:ext cx="8758438" cy="239683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26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672" t="-782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blipFill>
                <a:blip r:embed="rId3"/>
                <a:stretch>
                  <a:fillRect l="-3333" r="-58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blipFill>
                <a:blip r:embed="rId4"/>
                <a:stretch>
                  <a:fillRect t="-2222" r="-76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blipFill>
                <a:blip r:embed="rId7"/>
                <a:stretch>
                  <a:fillRect t="-2222" r="-114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blipFill>
                <a:blip r:embed="rId8"/>
                <a:stretch>
                  <a:fillRect t="-2222" r="-29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blipFill>
                <a:blip r:embed="rId9"/>
                <a:stretch>
                  <a:fillRect l="-1340" t="-2174" r="-241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blipFill>
                <a:blip r:embed="rId10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35028" y="18787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900" y="3759200"/>
            <a:ext cx="1562100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54500" y="22479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784228" y="38472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third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7200" y="42418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5959624" y="24417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24"/>
          <p:cNvSpPr>
            <a:spLocks/>
          </p:cNvSpPr>
          <p:nvPr/>
        </p:nvSpPr>
        <p:spPr bwMode="auto">
          <a:xfrm>
            <a:off x="5769124" y="30132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08824" y="31106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6315224" y="43848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581924" y="49944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721624" y="5091832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569224" y="55786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8924" y="56760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  <p:bldP spid="6" grpId="1" animBg="1"/>
      <p:bldP spid="6" grpId="2" animBg="1"/>
      <p:bldP spid="6" grpId="3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blipFill>
                <a:blip r:embed="rId3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blipFill>
                <a:blip r:embed="rId4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blipFill>
                <a:blip r:embed="rId7"/>
                <a:stretch>
                  <a:fillRect l="-915" r="-213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blipFill>
                <a:blip r:embed="rId8"/>
                <a:stretch>
                  <a:fillRect l="-2834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24"/>
          <p:cNvSpPr>
            <a:spLocks/>
          </p:cNvSpPr>
          <p:nvPr/>
        </p:nvSpPr>
        <p:spPr bwMode="auto">
          <a:xfrm>
            <a:off x="5737192" y="162850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4"/>
          <p:cNvSpPr>
            <a:spLocks/>
          </p:cNvSpPr>
          <p:nvPr/>
        </p:nvSpPr>
        <p:spPr bwMode="auto">
          <a:xfrm>
            <a:off x="6481775" y="2155371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4"/>
          <p:cNvSpPr>
            <a:spLocks/>
          </p:cNvSpPr>
          <p:nvPr/>
        </p:nvSpPr>
        <p:spPr bwMode="auto">
          <a:xfrm>
            <a:off x="7505032" y="272578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51509" y="2170107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917" y="2649077"/>
            <a:ext cx="150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answer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11" grpId="0" animBg="1"/>
      <p:bldP spid="12" grpId="0"/>
      <p:bldP spid="13" grpId="0" animBg="1"/>
      <p:bldP spid="14" grpId="0" animBg="1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37916"/>
            <a:ext cx="7522737" cy="26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Find: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0717" y="1455277"/>
            <a:ext cx="509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are being asked to find the sum of the first 200 terms of this sequence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at this point we do not know whether it is arithmetic or geometric (or neither), so we should generate the first few terms and see what happens…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blipFill>
                <a:blip r:embed="rId4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blipFill>
                <a:blip r:embed="rId5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blipFill>
                <a:blip r:embed="rId6"/>
                <a:stretch>
                  <a:fillRect l="-3425" r="-616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blipFill>
                <a:blip r:embed="rId7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75340" y="3204754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62641" y="32586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05820" y="363582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18883" y="410173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58287" y="3698461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8767" y="4146953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3632" y="4921289"/>
            <a:ext cx="51504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not geometric or arithmetic, so we cannot use their formulae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every pair of term sum to -1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200 terms, there will be 100 pairs, so the sum will be -100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199</m:t>
                        </m:r>
                      </m:sub>
                    </m:sSub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blipFill>
                <a:blip r:embed="rId3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blipFill>
                <a:blip r:embed="rId4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blipFill>
                <a:blip r:embed="rId5"/>
                <a:stretch>
                  <a:fillRect l="-3425" r="-6164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blipFill>
                <a:blip r:embed="rId6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92757" y="169817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80058" y="1752095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23237" y="2129246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36300" y="2595155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75704" y="21918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6184" y="2640370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 ‘odd’ term is equal to -1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199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42740" y="1547223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47094" y="2439851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  <p:bldP spid="19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871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blipFill>
                <a:blip r:embed="rId6"/>
                <a:stretch>
                  <a:fillRect l="-4673" r="-65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blipFill>
                <a:blip r:embed="rId7"/>
                <a:stretch>
                  <a:fillRect l="-3704" r="-555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blipFill>
                <a:blip r:embed="rId8"/>
                <a:stretch>
                  <a:fillRect l="-3704" r="-555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−8&gt;200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above 200…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&gt;208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500" r="-1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&gt;14.857…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l="-4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796136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012160" y="17728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Add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8224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exceed 200 will be the 15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blipFill>
                <a:blip r:embed="rId4"/>
                <a:stretch>
                  <a:fillRect t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blipFill>
                <a:blip r:embed="rId5"/>
                <a:stretch>
                  <a:fillRect l="-3297" r="-659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blipFill>
                <a:blip r:embed="rId6"/>
                <a:stretch>
                  <a:fillRect l="-4396" r="-769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blipFill>
                <a:blip r:embed="rId7"/>
                <a:stretch>
                  <a:fillRect l="-3704" r="-555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blipFill>
                <a:blip r:embed="rId8"/>
                <a:stretch>
                  <a:fillRect l="-3226" r="-483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decreasing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2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blipFill>
                <a:blip r:embed="rId6"/>
                <a:stretch>
                  <a:fillRect l="-4396" r="-769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blipFill>
                <a:blip r:embed="rId7"/>
                <a:stretch>
                  <a:fillRect l="-3509" r="-526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blipFill>
                <a:blip r:embed="rId8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3426" y="3723547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sequence will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periodic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with an order of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blipFill>
                <a:blip r:embed="rId9"/>
                <a:stretch>
                  <a:fillRect l="-4396" r="-7692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blipFill>
                <a:blip r:embed="rId10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blipFill>
                <a:blip r:embed="rId11"/>
                <a:stretch>
                  <a:fillRect l="-3509" r="-526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blipFill>
                <a:blip r:embed="rId12"/>
                <a:stretch>
                  <a:fillRect l="-3261" r="-652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903254" y="3274422"/>
            <a:ext cx="2697843" cy="3102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98557" y="3271520"/>
            <a:ext cx="2545443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546" y="3586154"/>
            <a:ext cx="34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Note that some sequences will not be any of these!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87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1942" y="5345372"/>
            <a:ext cx="3719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need to find out when his profits reach £100000 per year, since at this point the pattern changes…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starts as an arithmetic series…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blipFill>
                <a:blip r:embed="rId10"/>
                <a:stretch>
                  <a:fillRect l="-4762" r="-833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blipFill>
                <a:blip r:embed="rId12"/>
                <a:stretch>
                  <a:fillRect l="-1087" r="-181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100000=20000+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blipFill>
                <a:blip r:embed="rId13"/>
                <a:stretch>
                  <a:fillRect l="-1044" r="-83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80000=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blipFill>
                <a:blip r:embed="rId14"/>
                <a:stretch>
                  <a:fillRect l="-2147" r="-18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blipFill>
                <a:blip r:embed="rId15"/>
                <a:stretch>
                  <a:fillRect l="-4192" r="-35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blipFill>
                <a:blip r:embed="rId16"/>
                <a:stretch>
                  <a:fillRect l="-6422" r="-367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7252482" y="233389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422663" y="2370405"/>
            <a:ext cx="127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7230711" y="278238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4"/>
          <p:cNvSpPr>
            <a:spLocks/>
          </p:cNvSpPr>
          <p:nvPr/>
        </p:nvSpPr>
        <p:spPr bwMode="auto">
          <a:xfrm>
            <a:off x="6425168" y="329184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>
            <a:off x="5832985" y="3823063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292034" y="2849376"/>
            <a:ext cx="169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0034" y="3332701"/>
            <a:ext cx="149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5000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2686" y="3863923"/>
            <a:ext cx="67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199" y="4752197"/>
            <a:ext cx="452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first 17 terms follow the pattern stated in the question…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total money earned will therefore be the sum of these first 17 terms, plus £300000 extra for Years 18, 19 and 20.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3670" r="-55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2902" y="5345372"/>
            <a:ext cx="371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First 17 terms, then add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blipFill>
                <a:blip r:embed="rId12"/>
                <a:stretch>
                  <a:fillRect l="-166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2(20000)+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17−1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blipFill>
                <a:blip r:embed="rId13"/>
                <a:stretch>
                  <a:fillRect l="-1068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blipFill>
                <a:blip r:embed="rId14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=1320000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blipFill>
                <a:blip r:embed="rId15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4"/>
          <p:cNvSpPr>
            <a:spLocks/>
          </p:cNvSpPr>
          <p:nvPr/>
        </p:nvSpPr>
        <p:spPr bwMode="auto">
          <a:xfrm>
            <a:off x="7243774" y="2499360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096091" y="2522802"/>
            <a:ext cx="123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4"/>
          <p:cNvSpPr>
            <a:spLocks/>
          </p:cNvSpPr>
          <p:nvPr/>
        </p:nvSpPr>
        <p:spPr bwMode="auto">
          <a:xfrm>
            <a:off x="7256837" y="3069771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5597854" y="3701143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70412" y="3206426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5818" y="3711523"/>
            <a:ext cx="206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on the extra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a reason why this model might not be suitable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=1320000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blipFill>
                <a:blip r:embed="rId8"/>
                <a:stretch>
                  <a:fillRect l="-3175" r="-264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02099" y="1423133"/>
            <a:ext cx="408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possible reason would be that it is unlikely that Bruce’s profits will increase by the exact same amount every year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Bruce’s financial advisor says that it is more likely that his profits would increase by 5% per year. Using this model instead, calculate the profits that Bruce will make in the first 20 years.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=1.05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blipFill>
                <a:blip r:embed="rId9"/>
                <a:stretch>
                  <a:fillRect l="-3817" r="-534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blipFill>
                <a:blip r:embed="rId11"/>
                <a:stretch>
                  <a:fillRect l="-8163" r="-7143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(1−1.05)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-129700" y="6054814"/>
            <a:ext cx="498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Increasing by 5% is calculated by multiplying by 1.05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1.05 is therefore the common ratio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=£661319.08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4"/>
          <p:cNvSpPr>
            <a:spLocks/>
          </p:cNvSpPr>
          <p:nvPr/>
        </p:nvSpPr>
        <p:spPr bwMode="auto">
          <a:xfrm>
            <a:off x="6875097" y="2634766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988672" y="2771421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6761167" y="3355337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874742" y="3491992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blipFill>
                <a:blip r:embed="rId10"/>
                <a:stretch>
                  <a:fillRect l="-5556" r="-777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blipFill>
                <a:blip r:embed="rId13"/>
                <a:stretch>
                  <a:fillRect l="-1563" t="-4348" r="-156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blipFill>
                <a:blip r:embed="rId14"/>
                <a:stretch>
                  <a:fillRect l="-4132" r="-743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4 folds, we will be on the 5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blipFill>
                <a:blip r:embed="rId13"/>
                <a:stretch>
                  <a:fillRect l="-1471" t="-4444" r="-147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=524288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blipFill>
                <a:blip r:embed="rId14"/>
                <a:stretch>
                  <a:fillRect l="-427" r="-256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20 folds, we will be on the 21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15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=524.288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blipFill>
                <a:blip r:embed="rId16"/>
                <a:stretch>
                  <a:fillRect l="-1402" r="-420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3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101, 94, 87, 80, 73…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is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blipFill>
                <a:blip r:embed="rId4"/>
                <a:stretch>
                  <a:fillRect l="-3497" r="-699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blipFill>
                <a:blip r:embed="rId5"/>
                <a:stretch>
                  <a:fillRect l="-6870" r="-68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=(101)+(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−1)(−7)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blipFill>
                <a:blip r:embed="rId7"/>
                <a:stretch>
                  <a:fillRect t="-2174" r="-178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80424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80424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02027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7601" y="5654483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to fold the piece of paper beyond a certain amount, so the model is unrealistic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8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524.288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blipFill>
                <a:blip r:embed="rId9"/>
                <a:stretch>
                  <a:fillRect l="-5143" r="-51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hlinkClick r:id="rId10"/>
          </p:cNvPr>
          <p:cNvSpPr txBox="1"/>
          <p:nvPr/>
        </p:nvSpPr>
        <p:spPr>
          <a:xfrm>
            <a:off x="4868091" y="2769326"/>
            <a:ext cx="3405051" cy="95410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PAPER FOLDING THEOREM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101, 94, 87, 80, 73…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108−7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below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&lt;−108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blipFill>
                <a:blip r:embed="rId5"/>
                <a:stretch>
                  <a:fillRect r="-311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&gt;15.42…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228184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16216" y="17728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108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407696" y="21328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-7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(remember this flips the inequality sign)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be negative will be the 16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is generated by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4" t="-2222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+(3−1)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blipFill>
                <a:blip r:embed="rId5"/>
                <a:stretch>
                  <a:fillRect l="-2759" t="-2174" r="-24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blipFill>
                <a:blip r:embed="rId6"/>
                <a:stretch>
                  <a:fillRect l="-4712" r="-418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+(8−1)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blipFill>
                <a:blip r:embed="rId7"/>
                <a:stretch>
                  <a:fillRect l="-2589" t="-2174" r="-258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blipFill>
                <a:blip r:embed="rId8"/>
                <a:stretch>
                  <a:fillRect l="-4265" r="-379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364088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blipFill>
                <a:blip r:embed="rId10"/>
                <a:stretch>
                  <a:fillRect l="-36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588224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9912" y="2924944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292494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501008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2) –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blipFill>
                <a:blip r:embed="rId11"/>
                <a:stretch>
                  <a:fillRect l="-6250" r="-625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blipFill>
                <a:blip r:embed="rId12"/>
                <a:stretch>
                  <a:fillRect l="-7843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blipFill>
                <a:blip r:embed="rId13"/>
                <a:stretch>
                  <a:fillRect l="-4737" r="-473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blipFill>
                <a:blip r:embed="rId14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blipFill>
                <a:blip r:embed="rId15"/>
                <a:stretch>
                  <a:fillRect l="-4091" t="-2174" r="-636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660232" y="41490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76256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948264" y="5517232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948264" y="59492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blipFill>
                <a:blip r:embed="rId1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164288" y="6021288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5102</Words>
  <Application>Microsoft Office PowerPoint</Application>
  <PresentationFormat>On-screen Show (4:3)</PresentationFormat>
  <Paragraphs>1253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Arial Black</vt:lpstr>
      <vt:lpstr>Calibri</vt:lpstr>
      <vt:lpstr>Calibri Light</vt:lpstr>
      <vt:lpstr>Cambria Math</vt:lpstr>
      <vt:lpstr>Comic Sans MS</vt:lpstr>
      <vt:lpstr>Pacifico</vt:lpstr>
      <vt:lpstr>Wingdings</vt:lpstr>
      <vt:lpstr>Office Theme</vt:lpstr>
      <vt:lpstr>Equation</vt:lpstr>
      <vt:lpstr>PowerPoint Presentation</vt:lpstr>
      <vt:lpstr>Prior Knowledge Check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PowerPoint Presentation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PowerPoint Presentation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Charles Adegboro</cp:lastModifiedBy>
  <cp:revision>238</cp:revision>
  <dcterms:created xsi:type="dcterms:W3CDTF">2018-04-30T00:32:33Z</dcterms:created>
  <dcterms:modified xsi:type="dcterms:W3CDTF">2019-02-13T17:13:26Z</dcterms:modified>
</cp:coreProperties>
</file>