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312" r:id="rId2"/>
    <p:sldId id="369" r:id="rId3"/>
    <p:sldId id="370" r:id="rId4"/>
    <p:sldId id="366" r:id="rId5"/>
    <p:sldId id="373" r:id="rId6"/>
    <p:sldId id="371" r:id="rId7"/>
    <p:sldId id="372" r:id="rId8"/>
    <p:sldId id="363" r:id="rId9"/>
  </p:sldIdLst>
  <p:sldSz cx="9144000" cy="6858000" type="screen4x3"/>
  <p:notesSz cx="6799263" cy="99298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00FFFF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663">
          <p15:clr>
            <a:srgbClr val="A4A3A4"/>
          </p15:clr>
        </p15:guide>
        <p15:guide id="3" pos="43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10066"/>
    <a:srgbClr val="FF9933"/>
    <a:srgbClr val="9933FF"/>
    <a:srgbClr val="000099"/>
    <a:srgbClr val="6600CC"/>
    <a:srgbClr val="71F5F2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5" autoAdjust="0"/>
    <p:restoredTop sz="94624" autoAdjust="0"/>
  </p:normalViewPr>
  <p:slideViewPr>
    <p:cSldViewPr>
      <p:cViewPr varScale="1">
        <p:scale>
          <a:sx n="86" d="100"/>
          <a:sy n="86" d="100"/>
        </p:scale>
        <p:origin x="630" y="96"/>
      </p:cViewPr>
      <p:guideLst>
        <p:guide orient="horz" pos="2160"/>
        <p:guide orient="horz" pos="663"/>
        <p:guide pos="4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84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0BF23FE0-3479-4357-A461-C2D21DFCC92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D3EA7A81-E37D-4C52-9A20-53F82B13923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40ECE158-967A-4D34-9003-E01C262A283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6981" name="Rectangle 5">
            <a:extLst>
              <a:ext uri="{FF2B5EF4-FFF2-40B4-BE49-F238E27FC236}">
                <a16:creationId xmlns:a16="http://schemas.microsoft.com/office/drawing/2014/main" id="{729181FB-4B6E-407B-BD9A-007EE1DDC7A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18A520E-6B63-42A4-9E59-72A584879F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6771018-4947-4255-9257-1A8995613E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4699002-2510-4491-8801-90B10A02726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E311E36-ABC8-4F32-A28A-562166661E6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819B7DBC-13FA-4C41-9FF9-C080CC99793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6337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9F2EDA96-62D7-4C65-A2A3-690E625D7A2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CABC315B-5ED7-41BB-9F7F-21FCD3CC02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E2FEB1A-471A-400B-81A9-1793702D25A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BC8BA1EA-06D2-46B6-9317-B07EB08141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BF7D44C-D3A0-4E88-BFFE-D2301B9CC09D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6A63200-BC05-40BF-9FF1-E87B120CD4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9F2E797-61CA-438D-8CC6-53702EC135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underline">
            <a:extLst>
              <a:ext uri="{FF2B5EF4-FFF2-40B4-BE49-F238E27FC236}">
                <a16:creationId xmlns:a16="http://schemas.microsoft.com/office/drawing/2014/main" id="{29C1862D-2F09-42AD-B598-6E3779703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">
            <a:extLst>
              <a:ext uri="{FF2B5EF4-FFF2-40B4-BE49-F238E27FC236}">
                <a16:creationId xmlns:a16="http://schemas.microsoft.com/office/drawing/2014/main" id="{4D219294-3BE3-4295-849B-AB043BCF4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4" name="Picture 4" descr="boardworks_logo">
            <a:extLst>
              <a:ext uri="{FF2B5EF4-FFF2-40B4-BE49-F238E27FC236}">
                <a16:creationId xmlns:a16="http://schemas.microsoft.com/office/drawing/2014/main" id="{8CB67730-2A3F-4ED4-9617-3212FDAE9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72C8CEA-16E9-49AF-B680-E858D94B1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>
            <a:extLst>
              <a:ext uri="{FF2B5EF4-FFF2-40B4-BE49-F238E27FC236}">
                <a16:creationId xmlns:a16="http://schemas.microsoft.com/office/drawing/2014/main" id="{2FB6B924-3CCA-47A8-B9BA-FA34258B4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07175"/>
            <a:ext cx="666750" cy="27463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GB" sz="1200" b="1">
                <a:solidFill>
                  <a:schemeClr val="bg1"/>
                </a:solidFill>
              </a:rPr>
              <a:t>1 of 20</a:t>
            </a:r>
            <a:endParaRPr lang="en-US" sz="1200" b="1">
              <a:solidFill>
                <a:schemeClr val="bg1"/>
              </a:solidFill>
            </a:endParaRPr>
          </a:p>
        </p:txBody>
      </p:sp>
      <p:pic>
        <p:nvPicPr>
          <p:cNvPr id="7" name="Picture 7" descr="underline">
            <a:extLst>
              <a:ext uri="{FF2B5EF4-FFF2-40B4-BE49-F238E27FC236}">
                <a16:creationId xmlns:a16="http://schemas.microsoft.com/office/drawing/2014/main" id="{A309FF16-B04D-4204-97B2-5A3D42B84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8">
            <a:extLst>
              <a:ext uri="{FF2B5EF4-FFF2-40B4-BE49-F238E27FC236}">
                <a16:creationId xmlns:a16="http://schemas.microsoft.com/office/drawing/2014/main" id="{7347CD37-0AD3-44B7-BB1B-033CD566A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9" name="Picture 9" descr="boardworks_logo">
            <a:extLst>
              <a:ext uri="{FF2B5EF4-FFF2-40B4-BE49-F238E27FC236}">
                <a16:creationId xmlns:a16="http://schemas.microsoft.com/office/drawing/2014/main" id="{E9C2927A-FBFC-4BC0-BF48-9300A5EC57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3">
            <a:extLst>
              <a:ext uri="{FF2B5EF4-FFF2-40B4-BE49-F238E27FC236}">
                <a16:creationId xmlns:a16="http://schemas.microsoft.com/office/drawing/2014/main" id="{D82F3B23-BD5C-4645-B06D-776535F46AD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fld id="{6FF2A871-242C-4F24-8E99-CE064182AB0D}" type="slidenum">
              <a:rPr lang="en-GB" altLang="en-US" sz="1200" b="1" smtClean="0">
                <a:solidFill>
                  <a:schemeClr val="bg1"/>
                </a:solidFill>
              </a:rPr>
              <a:pPr algn="l"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25</a:t>
            </a:r>
          </a:p>
        </p:txBody>
      </p:sp>
    </p:spTree>
    <p:extLst>
      <p:ext uri="{BB962C8B-B14F-4D97-AF65-F5344CB8AC3E}">
        <p14:creationId xmlns:p14="http://schemas.microsoft.com/office/powerpoint/2010/main" val="98652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73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21717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07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0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6106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0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84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143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829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169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763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derline">
            <a:extLst>
              <a:ext uri="{FF2B5EF4-FFF2-40B4-BE49-F238E27FC236}">
                <a16:creationId xmlns:a16="http://schemas.microsoft.com/office/drawing/2014/main" id="{AEF4C289-3988-4DCF-BD46-1391EF56B7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3">
            <a:extLst>
              <a:ext uri="{FF2B5EF4-FFF2-40B4-BE49-F238E27FC236}">
                <a16:creationId xmlns:a16="http://schemas.microsoft.com/office/drawing/2014/main" id="{F9E1FD27-5092-41B5-B8CD-A25DE3889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</a:rPr>
              <a:t>© Boardworks Ltd 2004</a:t>
            </a:r>
          </a:p>
        </p:txBody>
      </p:sp>
      <p:pic>
        <p:nvPicPr>
          <p:cNvPr id="1028" name="Picture 4" descr="swish">
            <a:extLst>
              <a:ext uri="{FF2B5EF4-FFF2-40B4-BE49-F238E27FC236}">
                <a16:creationId xmlns:a16="http://schemas.microsoft.com/office/drawing/2014/main" id="{C23D4586-FB2E-4DD7-8BD7-D209658BA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boardworks_logo">
            <a:extLst>
              <a:ext uri="{FF2B5EF4-FFF2-40B4-BE49-F238E27FC236}">
                <a16:creationId xmlns:a16="http://schemas.microsoft.com/office/drawing/2014/main" id="{8183D73C-F20E-42CE-8114-8C36001C3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right_button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297562A-04EF-43E7-A168-D55264E27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092825"/>
            <a:ext cx="501650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eft_button">
            <a:extLst>
              <a:ext uri="{FF2B5EF4-FFF2-40B4-BE49-F238E27FC236}">
                <a16:creationId xmlns:a16="http://schemas.microsoft.com/office/drawing/2014/main" id="{384AB6DE-FCB5-4B8C-9783-934FA03F7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8">
            <a:extLst>
              <a:ext uri="{FF2B5EF4-FFF2-40B4-BE49-F238E27FC236}">
                <a16:creationId xmlns:a16="http://schemas.microsoft.com/office/drawing/2014/main" id="{0C85A4FA-A8F0-4586-88A3-0335E2E5C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0350"/>
            <a:ext cx="666750" cy="27463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GB" sz="1200" b="1">
                <a:solidFill>
                  <a:schemeClr val="bg1"/>
                </a:solidFill>
              </a:rPr>
              <a:t>1 of 20</a:t>
            </a:r>
            <a:endParaRPr lang="en-US" sz="1200" b="1">
              <a:solidFill>
                <a:schemeClr val="bg1"/>
              </a:solidFill>
            </a:endParaRPr>
          </a:p>
        </p:txBody>
      </p:sp>
      <p:pic>
        <p:nvPicPr>
          <p:cNvPr id="1033" name="Picture 9" descr="underline">
            <a:extLst>
              <a:ext uri="{FF2B5EF4-FFF2-40B4-BE49-F238E27FC236}">
                <a16:creationId xmlns:a16="http://schemas.microsoft.com/office/drawing/2014/main" id="{A618D0C6-45D7-451D-83AA-A6E74F3B3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69088"/>
            <a:ext cx="914400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3AE281C0-545B-4689-94E3-82B72EAB7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6637338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charset="0"/>
                <a:cs typeface="Arial" charset="0"/>
              </a:defRPr>
            </a:lvl9pPr>
          </a:lstStyle>
          <a:p>
            <a:pPr algn="r">
              <a:defRPr/>
            </a:pPr>
            <a:r>
              <a:rPr lang="en-GB" sz="1200" b="1">
                <a:solidFill>
                  <a:srgbClr val="9900CC"/>
                </a:solidFill>
              </a:rPr>
              <a:t>© Boardworks Ltd 2005</a:t>
            </a:r>
          </a:p>
        </p:txBody>
      </p:sp>
      <p:pic>
        <p:nvPicPr>
          <p:cNvPr id="1035" name="Picture 11" descr="swish">
            <a:extLst>
              <a:ext uri="{FF2B5EF4-FFF2-40B4-BE49-F238E27FC236}">
                <a16:creationId xmlns:a16="http://schemas.microsoft.com/office/drawing/2014/main" id="{70AEB9BC-8EDD-485C-9631-F37CEA93E5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9275"/>
            <a:ext cx="7235825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boardworks_logo">
            <a:extLst>
              <a:ext uri="{FF2B5EF4-FFF2-40B4-BE49-F238E27FC236}">
                <a16:creationId xmlns:a16="http://schemas.microsoft.com/office/drawing/2014/main" id="{62D897FB-EEB4-4F43-9039-9CB09729D7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8" t="7431" r="6938" b="10835"/>
          <a:stretch>
            <a:fillRect/>
          </a:stretch>
        </p:blipFill>
        <p:spPr bwMode="auto">
          <a:xfrm>
            <a:off x="7885113" y="0"/>
            <a:ext cx="12192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left_button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C5F0DEB5-8AE8-4088-B782-10A77F1A5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92825"/>
            <a:ext cx="5429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Rectangle 15">
            <a:extLst>
              <a:ext uri="{FF2B5EF4-FFF2-40B4-BE49-F238E27FC236}">
                <a16:creationId xmlns:a16="http://schemas.microsoft.com/office/drawing/2014/main" id="{E8C34533-023A-427A-B232-46B699290A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16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       Click to edit Master title style</a:t>
            </a:r>
          </a:p>
        </p:txBody>
      </p:sp>
      <p:sp>
        <p:nvSpPr>
          <p:cNvPr id="1039" name="Text Box 26">
            <a:extLst>
              <a:ext uri="{FF2B5EF4-FFF2-40B4-BE49-F238E27FC236}">
                <a16:creationId xmlns:a16="http://schemas.microsoft.com/office/drawing/2014/main" id="{EAEBEEE3-4DA1-4BFA-895D-878B97C079C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24638"/>
            <a:ext cx="1116013" cy="2746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fld id="{8035E0B1-5DFE-4606-B4AA-80018BF6F0CC}" type="slidenum">
              <a:rPr lang="en-GB" altLang="en-US" sz="1200" b="1" smtClean="0">
                <a:solidFill>
                  <a:schemeClr val="bg1"/>
                </a:solidFill>
              </a:rPr>
              <a:pPr algn="l" eaLnBrk="1" hangingPunct="1">
                <a:spcBef>
                  <a:spcPct val="50000"/>
                </a:spcBef>
                <a:defRPr/>
              </a:pPr>
              <a:t>‹#›</a:t>
            </a:fld>
            <a:r>
              <a:rPr lang="en-GB" altLang="en-US" sz="1200" b="1">
                <a:solidFill>
                  <a:schemeClr val="bg1"/>
                </a:solidFill>
              </a:rPr>
              <a:t> of 25</a:t>
            </a:r>
          </a:p>
        </p:txBody>
      </p:sp>
      <p:grpSp>
        <p:nvGrpSpPr>
          <p:cNvPr id="1040" name="Group 45">
            <a:extLst>
              <a:ext uri="{FF2B5EF4-FFF2-40B4-BE49-F238E27FC236}">
                <a16:creationId xmlns:a16="http://schemas.microsoft.com/office/drawing/2014/main" id="{D85F58B4-D6F9-4510-BA09-679A7FC0FE4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4950" y="90488"/>
            <a:ext cx="360363" cy="360362"/>
            <a:chOff x="1247" y="890"/>
            <a:chExt cx="227" cy="227"/>
          </a:xfrm>
        </p:grpSpPr>
        <p:sp>
          <p:nvSpPr>
            <p:cNvPr id="1041" name="Oval 46">
              <a:extLst>
                <a:ext uri="{FF2B5EF4-FFF2-40B4-BE49-F238E27FC236}">
                  <a16:creationId xmlns:a16="http://schemas.microsoft.com/office/drawing/2014/main" id="{54B92ED8-00F8-4408-AA47-67A98D1CD586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1247" y="890"/>
              <a:ext cx="227" cy="227"/>
            </a:xfrm>
            <a:prstGeom prst="ellipse">
              <a:avLst/>
            </a:prstGeom>
            <a:solidFill>
              <a:srgbClr val="010066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/>
            </a:p>
          </p:txBody>
        </p:sp>
        <p:sp>
          <p:nvSpPr>
            <p:cNvPr id="1042" name="Oval 47">
              <a:extLst>
                <a:ext uri="{FF2B5EF4-FFF2-40B4-BE49-F238E27FC236}">
                  <a16:creationId xmlns:a16="http://schemas.microsoft.com/office/drawing/2014/main" id="{4E0D024D-F711-4B32-8F20-61AEDAD03A7A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1247" y="890"/>
              <a:ext cx="227" cy="227"/>
            </a:xfrm>
            <a:prstGeom prst="ellipse">
              <a:avLst/>
            </a:prstGeom>
            <a:noFill/>
            <a:ln w="22860">
              <a:solidFill>
                <a:srgbClr val="010066"/>
              </a:solidFill>
              <a:round/>
              <a:headEnd/>
              <a:tailEnd/>
            </a:ln>
          </p:spPr>
          <p:txBody>
            <a:bodyPr wrap="none" lIns="90000" tIns="46800" rIns="90000" bIns="46800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defRPr/>
              </a:pPr>
              <a:endParaRPr lang="en-US" altLang="en-US"/>
            </a:p>
          </p:txBody>
        </p:sp>
        <p:pic>
          <p:nvPicPr>
            <p:cNvPr id="1043" name="Picture 48" descr="KS3_chemistry_orange">
              <a:extLst>
                <a:ext uri="{FF2B5EF4-FFF2-40B4-BE49-F238E27FC236}">
                  <a16:creationId xmlns:a16="http://schemas.microsoft.com/office/drawing/2014/main" id="{A9226D6D-9A8D-46DA-BCF1-14DB48A178E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" y="905"/>
              <a:ext cx="204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9" descr="7G_image1">
              <a:extLst>
                <a:ext uri="{FF2B5EF4-FFF2-40B4-BE49-F238E27FC236}">
                  <a16:creationId xmlns:a16="http://schemas.microsoft.com/office/drawing/2014/main" id="{A8D48A87-86F8-49FB-A099-3FE64021759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0" y="955"/>
              <a:ext cx="13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5" name="Picture 50" descr="7G_image2">
              <a:extLst>
                <a:ext uri="{FF2B5EF4-FFF2-40B4-BE49-F238E27FC236}">
                  <a16:creationId xmlns:a16="http://schemas.microsoft.com/office/drawing/2014/main" id="{FEEE212D-C873-49F9-9934-136C0769A90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6" y="917"/>
              <a:ext cx="84" cy="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5.gif"/><Relationship Id="rId2" Type="http://schemas.openxmlformats.org/officeDocument/2006/relationships/hyperlink" Target="http://www.lemis.com/grog/Images/20011114/flat-tyre-1.big.jpe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5" Type="http://schemas.openxmlformats.org/officeDocument/2006/relationships/image" Target="../media/image13.jpeg"/><Relationship Id="rId4" Type="http://schemas.openxmlformats.org/officeDocument/2006/relationships/hyperlink" Target="http://pages.prodigy.net/richardpetty/Pix/Firehawk-Tyre.jpg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cuselearning.co.uk/s/4p0s2zkod0pk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>
            <a:extLst>
              <a:ext uri="{FF2B5EF4-FFF2-40B4-BE49-F238E27FC236}">
                <a16:creationId xmlns:a16="http://schemas.microsoft.com/office/drawing/2014/main" id="{EFDC56DC-18DF-45AA-BB13-B893EE0B91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9538" y="773113"/>
            <a:ext cx="5578475" cy="5578475"/>
          </a:xfrm>
          <a:prstGeom prst="ellipse">
            <a:avLst/>
          </a:prstGeom>
          <a:solidFill>
            <a:srgbClr val="0100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3" name="Oval 3">
            <a:extLst>
              <a:ext uri="{FF2B5EF4-FFF2-40B4-BE49-F238E27FC236}">
                <a16:creationId xmlns:a16="http://schemas.microsoft.com/office/drawing/2014/main" id="{1032681F-C930-456C-8339-164E1DBD88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413" y="928688"/>
            <a:ext cx="5289550" cy="5289550"/>
          </a:xfrm>
          <a:prstGeom prst="ellipse">
            <a:avLst/>
          </a:prstGeom>
          <a:noFill/>
          <a:ln w="2794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4" name="Oval 4">
            <a:extLst>
              <a:ext uri="{FF2B5EF4-FFF2-40B4-BE49-F238E27FC236}">
                <a16:creationId xmlns:a16="http://schemas.microsoft.com/office/drawing/2014/main" id="{4310A239-DE38-48B5-BF11-32448AC6F3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97525" y="266382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5125" name="Oval 5">
            <a:extLst>
              <a:ext uri="{FF2B5EF4-FFF2-40B4-BE49-F238E27FC236}">
                <a16:creationId xmlns:a16="http://schemas.microsoft.com/office/drawing/2014/main" id="{8861C072-FE68-410E-93FB-BBD130BDA0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29225" y="549275"/>
            <a:ext cx="2087563" cy="2087563"/>
          </a:xfrm>
          <a:prstGeom prst="ellipse">
            <a:avLst/>
          </a:prstGeom>
          <a:noFill/>
          <a:ln w="177800">
            <a:solidFill>
              <a:srgbClr val="01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pic>
        <p:nvPicPr>
          <p:cNvPr id="5127" name="Picture 7" descr="KS3_chemistry_orange">
            <a:extLst>
              <a:ext uri="{FF2B5EF4-FFF2-40B4-BE49-F238E27FC236}">
                <a16:creationId xmlns:a16="http://schemas.microsoft.com/office/drawing/2014/main" id="{E961709E-A3AB-4F5D-A242-5E50B7CAA9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27416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KS3_chemistry_orange">
            <a:extLst>
              <a:ext uri="{FF2B5EF4-FFF2-40B4-BE49-F238E27FC236}">
                <a16:creationId xmlns:a16="http://schemas.microsoft.com/office/drawing/2014/main" id="{B9777829-8756-46E8-A5A6-7B3320206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620713"/>
            <a:ext cx="1925638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KS3_chemistry_orange">
            <a:extLst>
              <a:ext uri="{FF2B5EF4-FFF2-40B4-BE49-F238E27FC236}">
                <a16:creationId xmlns:a16="http://schemas.microsoft.com/office/drawing/2014/main" id="{BBE161EB-4D1E-4EBC-A082-171EE0920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052513"/>
            <a:ext cx="5038725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AutoShape 10">
            <a:extLst>
              <a:ext uri="{FF2B5EF4-FFF2-40B4-BE49-F238E27FC236}">
                <a16:creationId xmlns:a16="http://schemas.microsoft.com/office/drawing/2014/main" id="{095FEB90-0209-4BD1-B434-88BCEAFDCAC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52413" y="188913"/>
            <a:ext cx="5111750" cy="981075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rIns="0"/>
          <a:lstStyle/>
          <a:p>
            <a:pPr algn="ctr" eaLnBrk="1" hangingPunct="1"/>
            <a:r>
              <a:rPr lang="en-GB" altLang="en-US" sz="4000">
                <a:solidFill>
                  <a:schemeClr val="bg1"/>
                </a:solidFill>
              </a:rPr>
              <a:t>Chemistry</a:t>
            </a:r>
          </a:p>
        </p:txBody>
      </p:sp>
      <p:sp>
        <p:nvSpPr>
          <p:cNvPr id="5131" name="AutoShape 11">
            <a:extLst>
              <a:ext uri="{FF2B5EF4-FFF2-40B4-BE49-F238E27FC236}">
                <a16:creationId xmlns:a16="http://schemas.microsoft.com/office/drawing/2014/main" id="{E70D2491-8145-43C3-B0A8-8A1707EB18C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0" y="5013226"/>
            <a:ext cx="4464050" cy="1008062"/>
          </a:xfrm>
          <a:prstGeom prst="roundRect">
            <a:avLst>
              <a:gd name="adj" fmla="val 43579"/>
            </a:avLst>
          </a:prstGeom>
          <a:solidFill>
            <a:srgbClr val="010066"/>
          </a:solidFill>
          <a:ln w="63500">
            <a:solidFill>
              <a:srgbClr val="9900CC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marL="0" indent="0"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3400" b="1" dirty="0" smtClean="0">
                <a:solidFill>
                  <a:schemeClr val="bg1"/>
                </a:solidFill>
              </a:rPr>
              <a:t>Pressure - R</a:t>
            </a:r>
            <a:endParaRPr lang="en-GB" altLang="en-US" sz="3400" b="1" dirty="0">
              <a:solidFill>
                <a:schemeClr val="bg1"/>
              </a:solidFill>
            </a:endParaRPr>
          </a:p>
        </p:txBody>
      </p:sp>
      <p:pic>
        <p:nvPicPr>
          <p:cNvPr id="5132" name="Picture 16" descr="7G_image1">
            <a:extLst>
              <a:ext uri="{FF2B5EF4-FFF2-40B4-BE49-F238E27FC236}">
                <a16:creationId xmlns:a16="http://schemas.microsoft.com/office/drawing/2014/main" id="{A42F8BD5-3AF5-4E91-8148-7AC2A09A8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49500"/>
            <a:ext cx="3425825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7" descr="7G_image2">
            <a:extLst>
              <a:ext uri="{FF2B5EF4-FFF2-40B4-BE49-F238E27FC236}">
                <a16:creationId xmlns:a16="http://schemas.microsoft.com/office/drawing/2014/main" id="{E466BF35-ECE3-4D27-A812-33B48E4B7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1412875"/>
            <a:ext cx="2087563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18" descr="7G_image1">
            <a:extLst>
              <a:ext uri="{FF2B5EF4-FFF2-40B4-BE49-F238E27FC236}">
                <a16:creationId xmlns:a16="http://schemas.microsoft.com/office/drawing/2014/main" id="{0CE97959-0872-4712-BB5E-7B505C160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6937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9" descr="7G_image2">
            <a:extLst>
              <a:ext uri="{FF2B5EF4-FFF2-40B4-BE49-F238E27FC236}">
                <a16:creationId xmlns:a16="http://schemas.microsoft.com/office/drawing/2014/main" id="{155F0DFA-0881-4895-9130-FBBD9F9D50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850" y="2852738"/>
            <a:ext cx="17272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016B6DE-FADC-486D-B8E1-12336F98D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Lesson objectives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C949CB8-ED0A-42BB-B422-314533F635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/>
              <a:t>Understand how gases and liquids cause pressure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Understand how to change the pressure in a gas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6FB268FF-A1F8-42E1-B93A-6AE5FC6CC1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	Pressure in gases</a:t>
            </a:r>
            <a:endParaRPr lang="en-US" altLang="en-US" dirty="0"/>
          </a:p>
        </p:txBody>
      </p:sp>
      <p:sp>
        <p:nvSpPr>
          <p:cNvPr id="8195" name="Rectangle 6">
            <a:extLst>
              <a:ext uri="{FF2B5EF4-FFF2-40B4-BE49-F238E27FC236}">
                <a16:creationId xmlns:a16="http://schemas.microsoft.com/office/drawing/2014/main" id="{5CEF24DC-619B-4931-A3BF-D2F41B606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7107238"/>
            <a:ext cx="1587" cy="1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grpSp>
        <p:nvGrpSpPr>
          <p:cNvPr id="8196" name="Group 7">
            <a:extLst>
              <a:ext uri="{FF2B5EF4-FFF2-40B4-BE49-F238E27FC236}">
                <a16:creationId xmlns:a16="http://schemas.microsoft.com/office/drawing/2014/main" id="{6E87F9DA-EDC9-4F54-B007-47778540CA02}"/>
              </a:ext>
            </a:extLst>
          </p:cNvPr>
          <p:cNvGrpSpPr>
            <a:grpSpLocks/>
          </p:cNvGrpSpPr>
          <p:nvPr/>
        </p:nvGrpSpPr>
        <p:grpSpPr bwMode="auto">
          <a:xfrm>
            <a:off x="2771775" y="857250"/>
            <a:ext cx="2447925" cy="3025775"/>
            <a:chOff x="2018" y="1207"/>
            <a:chExt cx="1660" cy="2323"/>
          </a:xfrm>
        </p:grpSpPr>
        <p:sp>
          <p:nvSpPr>
            <p:cNvPr id="8207" name="Freeform 8">
              <a:extLst>
                <a:ext uri="{FF2B5EF4-FFF2-40B4-BE49-F238E27FC236}">
                  <a16:creationId xmlns:a16="http://schemas.microsoft.com/office/drawing/2014/main" id="{DF5D075E-DF36-4244-8A73-A7B23C765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8" y="1207"/>
              <a:ext cx="1660" cy="2323"/>
            </a:xfrm>
            <a:custGeom>
              <a:avLst/>
              <a:gdLst>
                <a:gd name="T0" fmla="*/ 914 w 1660"/>
                <a:gd name="T1" fmla="*/ 4 h 2323"/>
                <a:gd name="T2" fmla="*/ 1075 w 1660"/>
                <a:gd name="T3" fmla="*/ 42 h 2323"/>
                <a:gd name="T4" fmla="*/ 1224 w 1660"/>
                <a:gd name="T5" fmla="*/ 107 h 2323"/>
                <a:gd name="T6" fmla="*/ 1358 w 1660"/>
                <a:gd name="T7" fmla="*/ 203 h 2323"/>
                <a:gd name="T8" fmla="*/ 1469 w 1660"/>
                <a:gd name="T9" fmla="*/ 325 h 2323"/>
                <a:gd name="T10" fmla="*/ 1557 w 1660"/>
                <a:gd name="T11" fmla="*/ 467 h 2323"/>
                <a:gd name="T12" fmla="*/ 1622 w 1660"/>
                <a:gd name="T13" fmla="*/ 628 h 2323"/>
                <a:gd name="T14" fmla="*/ 1656 w 1660"/>
                <a:gd name="T15" fmla="*/ 800 h 2323"/>
                <a:gd name="T16" fmla="*/ 1653 w 1660"/>
                <a:gd name="T17" fmla="*/ 976 h 2323"/>
                <a:gd name="T18" fmla="*/ 1614 w 1660"/>
                <a:gd name="T19" fmla="*/ 1136 h 2323"/>
                <a:gd name="T20" fmla="*/ 1545 w 1660"/>
                <a:gd name="T21" fmla="*/ 1297 h 2323"/>
                <a:gd name="T22" fmla="*/ 1450 w 1660"/>
                <a:gd name="T23" fmla="*/ 1446 h 2323"/>
                <a:gd name="T24" fmla="*/ 1335 w 1660"/>
                <a:gd name="T25" fmla="*/ 1584 h 2323"/>
                <a:gd name="T26" fmla="*/ 1209 w 1660"/>
                <a:gd name="T27" fmla="*/ 1710 h 2323"/>
                <a:gd name="T28" fmla="*/ 1075 w 1660"/>
                <a:gd name="T29" fmla="*/ 1818 h 2323"/>
                <a:gd name="T30" fmla="*/ 941 w 1660"/>
                <a:gd name="T31" fmla="*/ 1902 h 2323"/>
                <a:gd name="T32" fmla="*/ 922 w 1660"/>
                <a:gd name="T33" fmla="*/ 1963 h 2323"/>
                <a:gd name="T34" fmla="*/ 918 w 1660"/>
                <a:gd name="T35" fmla="*/ 2039 h 2323"/>
                <a:gd name="T36" fmla="*/ 888 w 1660"/>
                <a:gd name="T37" fmla="*/ 2062 h 2323"/>
                <a:gd name="T38" fmla="*/ 922 w 1660"/>
                <a:gd name="T39" fmla="*/ 2074 h 2323"/>
                <a:gd name="T40" fmla="*/ 956 w 1660"/>
                <a:gd name="T41" fmla="*/ 2078 h 2323"/>
                <a:gd name="T42" fmla="*/ 995 w 1660"/>
                <a:gd name="T43" fmla="*/ 2082 h 2323"/>
                <a:gd name="T44" fmla="*/ 1037 w 1660"/>
                <a:gd name="T45" fmla="*/ 2101 h 2323"/>
                <a:gd name="T46" fmla="*/ 1037 w 1660"/>
                <a:gd name="T47" fmla="*/ 2162 h 2323"/>
                <a:gd name="T48" fmla="*/ 975 w 1660"/>
                <a:gd name="T49" fmla="*/ 2177 h 2323"/>
                <a:gd name="T50" fmla="*/ 895 w 1660"/>
                <a:gd name="T51" fmla="*/ 2200 h 2323"/>
                <a:gd name="T52" fmla="*/ 826 w 1660"/>
                <a:gd name="T53" fmla="*/ 2242 h 2323"/>
                <a:gd name="T54" fmla="*/ 765 w 1660"/>
                <a:gd name="T55" fmla="*/ 2292 h 2323"/>
                <a:gd name="T56" fmla="*/ 715 w 1660"/>
                <a:gd name="T57" fmla="*/ 2323 h 2323"/>
                <a:gd name="T58" fmla="*/ 677 w 1660"/>
                <a:gd name="T59" fmla="*/ 2273 h 2323"/>
                <a:gd name="T60" fmla="*/ 712 w 1660"/>
                <a:gd name="T61" fmla="*/ 2196 h 2323"/>
                <a:gd name="T62" fmla="*/ 769 w 1660"/>
                <a:gd name="T63" fmla="*/ 2108 h 2323"/>
                <a:gd name="T64" fmla="*/ 727 w 1660"/>
                <a:gd name="T65" fmla="*/ 2047 h 2323"/>
                <a:gd name="T66" fmla="*/ 719 w 1660"/>
                <a:gd name="T67" fmla="*/ 1971 h 2323"/>
                <a:gd name="T68" fmla="*/ 692 w 1660"/>
                <a:gd name="T69" fmla="*/ 1906 h 2323"/>
                <a:gd name="T70" fmla="*/ 559 w 1660"/>
                <a:gd name="T71" fmla="*/ 1818 h 2323"/>
                <a:gd name="T72" fmla="*/ 428 w 1660"/>
                <a:gd name="T73" fmla="*/ 1714 h 2323"/>
                <a:gd name="T74" fmla="*/ 306 w 1660"/>
                <a:gd name="T75" fmla="*/ 1588 h 2323"/>
                <a:gd name="T76" fmla="*/ 195 w 1660"/>
                <a:gd name="T77" fmla="*/ 1446 h 2323"/>
                <a:gd name="T78" fmla="*/ 107 w 1660"/>
                <a:gd name="T79" fmla="*/ 1297 h 2323"/>
                <a:gd name="T80" fmla="*/ 38 w 1660"/>
                <a:gd name="T81" fmla="*/ 1136 h 2323"/>
                <a:gd name="T82" fmla="*/ 4 w 1660"/>
                <a:gd name="T83" fmla="*/ 976 h 2323"/>
                <a:gd name="T84" fmla="*/ 4 w 1660"/>
                <a:gd name="T85" fmla="*/ 800 h 2323"/>
                <a:gd name="T86" fmla="*/ 38 w 1660"/>
                <a:gd name="T87" fmla="*/ 628 h 2323"/>
                <a:gd name="T88" fmla="*/ 99 w 1660"/>
                <a:gd name="T89" fmla="*/ 467 h 2323"/>
                <a:gd name="T90" fmla="*/ 191 w 1660"/>
                <a:gd name="T91" fmla="*/ 325 h 2323"/>
                <a:gd name="T92" fmla="*/ 302 w 1660"/>
                <a:gd name="T93" fmla="*/ 203 h 2323"/>
                <a:gd name="T94" fmla="*/ 432 w 1660"/>
                <a:gd name="T95" fmla="*/ 107 h 2323"/>
                <a:gd name="T96" fmla="*/ 581 w 1660"/>
                <a:gd name="T97" fmla="*/ 42 h 2323"/>
                <a:gd name="T98" fmla="*/ 746 w 1660"/>
                <a:gd name="T99" fmla="*/ 4 h 232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660"/>
                <a:gd name="T151" fmla="*/ 0 h 2323"/>
                <a:gd name="T152" fmla="*/ 1660 w 1660"/>
                <a:gd name="T153" fmla="*/ 2323 h 232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660" h="2323">
                  <a:moveTo>
                    <a:pt x="830" y="0"/>
                  </a:moveTo>
                  <a:lnTo>
                    <a:pt x="914" y="4"/>
                  </a:lnTo>
                  <a:lnTo>
                    <a:pt x="995" y="19"/>
                  </a:lnTo>
                  <a:lnTo>
                    <a:pt x="1075" y="42"/>
                  </a:lnTo>
                  <a:lnTo>
                    <a:pt x="1151" y="69"/>
                  </a:lnTo>
                  <a:lnTo>
                    <a:pt x="1224" y="107"/>
                  </a:lnTo>
                  <a:lnTo>
                    <a:pt x="1293" y="153"/>
                  </a:lnTo>
                  <a:lnTo>
                    <a:pt x="1358" y="203"/>
                  </a:lnTo>
                  <a:lnTo>
                    <a:pt x="1415" y="264"/>
                  </a:lnTo>
                  <a:lnTo>
                    <a:pt x="1469" y="325"/>
                  </a:lnTo>
                  <a:lnTo>
                    <a:pt x="1515" y="394"/>
                  </a:lnTo>
                  <a:lnTo>
                    <a:pt x="1557" y="467"/>
                  </a:lnTo>
                  <a:lnTo>
                    <a:pt x="1595" y="547"/>
                  </a:lnTo>
                  <a:lnTo>
                    <a:pt x="1622" y="628"/>
                  </a:lnTo>
                  <a:lnTo>
                    <a:pt x="1641" y="712"/>
                  </a:lnTo>
                  <a:lnTo>
                    <a:pt x="1656" y="800"/>
                  </a:lnTo>
                  <a:lnTo>
                    <a:pt x="1660" y="892"/>
                  </a:lnTo>
                  <a:lnTo>
                    <a:pt x="1653" y="976"/>
                  </a:lnTo>
                  <a:lnTo>
                    <a:pt x="1641" y="1056"/>
                  </a:lnTo>
                  <a:lnTo>
                    <a:pt x="1614" y="1136"/>
                  </a:lnTo>
                  <a:lnTo>
                    <a:pt x="1584" y="1217"/>
                  </a:lnTo>
                  <a:lnTo>
                    <a:pt x="1545" y="1297"/>
                  </a:lnTo>
                  <a:lnTo>
                    <a:pt x="1500" y="1374"/>
                  </a:lnTo>
                  <a:lnTo>
                    <a:pt x="1450" y="1446"/>
                  </a:lnTo>
                  <a:lnTo>
                    <a:pt x="1396" y="1515"/>
                  </a:lnTo>
                  <a:lnTo>
                    <a:pt x="1335" y="1584"/>
                  </a:lnTo>
                  <a:lnTo>
                    <a:pt x="1274" y="1649"/>
                  </a:lnTo>
                  <a:lnTo>
                    <a:pt x="1209" y="1710"/>
                  </a:lnTo>
                  <a:lnTo>
                    <a:pt x="1140" y="1764"/>
                  </a:lnTo>
                  <a:lnTo>
                    <a:pt x="1075" y="1818"/>
                  </a:lnTo>
                  <a:lnTo>
                    <a:pt x="1006" y="1863"/>
                  </a:lnTo>
                  <a:lnTo>
                    <a:pt x="941" y="1902"/>
                  </a:lnTo>
                  <a:lnTo>
                    <a:pt x="876" y="1936"/>
                  </a:lnTo>
                  <a:lnTo>
                    <a:pt x="922" y="1963"/>
                  </a:lnTo>
                  <a:lnTo>
                    <a:pt x="937" y="2001"/>
                  </a:lnTo>
                  <a:lnTo>
                    <a:pt x="918" y="2039"/>
                  </a:lnTo>
                  <a:lnTo>
                    <a:pt x="872" y="2059"/>
                  </a:lnTo>
                  <a:lnTo>
                    <a:pt x="888" y="2062"/>
                  </a:lnTo>
                  <a:lnTo>
                    <a:pt x="903" y="2070"/>
                  </a:lnTo>
                  <a:lnTo>
                    <a:pt x="922" y="2074"/>
                  </a:lnTo>
                  <a:lnTo>
                    <a:pt x="937" y="2074"/>
                  </a:lnTo>
                  <a:lnTo>
                    <a:pt x="956" y="2078"/>
                  </a:lnTo>
                  <a:lnTo>
                    <a:pt x="975" y="2078"/>
                  </a:lnTo>
                  <a:lnTo>
                    <a:pt x="995" y="2082"/>
                  </a:lnTo>
                  <a:lnTo>
                    <a:pt x="1010" y="2082"/>
                  </a:lnTo>
                  <a:lnTo>
                    <a:pt x="1037" y="2101"/>
                  </a:lnTo>
                  <a:lnTo>
                    <a:pt x="1044" y="2131"/>
                  </a:lnTo>
                  <a:lnTo>
                    <a:pt x="1037" y="2162"/>
                  </a:lnTo>
                  <a:lnTo>
                    <a:pt x="1021" y="2173"/>
                  </a:lnTo>
                  <a:lnTo>
                    <a:pt x="975" y="2177"/>
                  </a:lnTo>
                  <a:lnTo>
                    <a:pt x="933" y="2185"/>
                  </a:lnTo>
                  <a:lnTo>
                    <a:pt x="895" y="2200"/>
                  </a:lnTo>
                  <a:lnTo>
                    <a:pt x="861" y="2219"/>
                  </a:lnTo>
                  <a:lnTo>
                    <a:pt x="826" y="2242"/>
                  </a:lnTo>
                  <a:lnTo>
                    <a:pt x="796" y="2265"/>
                  </a:lnTo>
                  <a:lnTo>
                    <a:pt x="765" y="2292"/>
                  </a:lnTo>
                  <a:lnTo>
                    <a:pt x="738" y="2315"/>
                  </a:lnTo>
                  <a:lnTo>
                    <a:pt x="715" y="2323"/>
                  </a:lnTo>
                  <a:lnTo>
                    <a:pt x="692" y="2303"/>
                  </a:lnTo>
                  <a:lnTo>
                    <a:pt x="677" y="2273"/>
                  </a:lnTo>
                  <a:lnTo>
                    <a:pt x="685" y="2238"/>
                  </a:lnTo>
                  <a:lnTo>
                    <a:pt x="712" y="2196"/>
                  </a:lnTo>
                  <a:lnTo>
                    <a:pt x="742" y="2150"/>
                  </a:lnTo>
                  <a:lnTo>
                    <a:pt x="769" y="2108"/>
                  </a:lnTo>
                  <a:lnTo>
                    <a:pt x="780" y="2070"/>
                  </a:lnTo>
                  <a:lnTo>
                    <a:pt x="727" y="2047"/>
                  </a:lnTo>
                  <a:lnTo>
                    <a:pt x="708" y="2009"/>
                  </a:lnTo>
                  <a:lnTo>
                    <a:pt x="719" y="1971"/>
                  </a:lnTo>
                  <a:lnTo>
                    <a:pt x="757" y="1936"/>
                  </a:lnTo>
                  <a:lnTo>
                    <a:pt x="692" y="1906"/>
                  </a:lnTo>
                  <a:lnTo>
                    <a:pt x="627" y="1863"/>
                  </a:lnTo>
                  <a:lnTo>
                    <a:pt x="559" y="1818"/>
                  </a:lnTo>
                  <a:lnTo>
                    <a:pt x="493" y="1768"/>
                  </a:lnTo>
                  <a:lnTo>
                    <a:pt x="428" y="1714"/>
                  </a:lnTo>
                  <a:lnTo>
                    <a:pt x="363" y="1653"/>
                  </a:lnTo>
                  <a:lnTo>
                    <a:pt x="306" y="1588"/>
                  </a:lnTo>
                  <a:lnTo>
                    <a:pt x="249" y="1519"/>
                  </a:lnTo>
                  <a:lnTo>
                    <a:pt x="195" y="1446"/>
                  </a:lnTo>
                  <a:lnTo>
                    <a:pt x="149" y="1374"/>
                  </a:lnTo>
                  <a:lnTo>
                    <a:pt x="107" y="1297"/>
                  </a:lnTo>
                  <a:lnTo>
                    <a:pt x="69" y="1217"/>
                  </a:lnTo>
                  <a:lnTo>
                    <a:pt x="38" y="1136"/>
                  </a:lnTo>
                  <a:lnTo>
                    <a:pt x="19" y="1056"/>
                  </a:lnTo>
                  <a:lnTo>
                    <a:pt x="4" y="976"/>
                  </a:lnTo>
                  <a:lnTo>
                    <a:pt x="0" y="892"/>
                  </a:lnTo>
                  <a:lnTo>
                    <a:pt x="4" y="800"/>
                  </a:lnTo>
                  <a:lnTo>
                    <a:pt x="15" y="712"/>
                  </a:lnTo>
                  <a:lnTo>
                    <a:pt x="38" y="628"/>
                  </a:lnTo>
                  <a:lnTo>
                    <a:pt x="65" y="547"/>
                  </a:lnTo>
                  <a:lnTo>
                    <a:pt x="99" y="467"/>
                  </a:lnTo>
                  <a:lnTo>
                    <a:pt x="142" y="394"/>
                  </a:lnTo>
                  <a:lnTo>
                    <a:pt x="191" y="325"/>
                  </a:lnTo>
                  <a:lnTo>
                    <a:pt x="245" y="264"/>
                  </a:lnTo>
                  <a:lnTo>
                    <a:pt x="302" y="203"/>
                  </a:lnTo>
                  <a:lnTo>
                    <a:pt x="367" y="153"/>
                  </a:lnTo>
                  <a:lnTo>
                    <a:pt x="432" y="107"/>
                  </a:lnTo>
                  <a:lnTo>
                    <a:pt x="505" y="69"/>
                  </a:lnTo>
                  <a:lnTo>
                    <a:pt x="581" y="42"/>
                  </a:lnTo>
                  <a:lnTo>
                    <a:pt x="662" y="19"/>
                  </a:lnTo>
                  <a:lnTo>
                    <a:pt x="746" y="4"/>
                  </a:lnTo>
                  <a:lnTo>
                    <a:pt x="830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08" name="Oval 9">
              <a:extLst>
                <a:ext uri="{FF2B5EF4-FFF2-40B4-BE49-F238E27FC236}">
                  <a16:creationId xmlns:a16="http://schemas.microsoft.com/office/drawing/2014/main" id="{F98FF205-E73F-4AF2-A1BC-DFF5D61BC6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6" y="1752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09" name="Oval 10">
              <a:extLst>
                <a:ext uri="{FF2B5EF4-FFF2-40B4-BE49-F238E27FC236}">
                  <a16:creationId xmlns:a16="http://schemas.microsoft.com/office/drawing/2014/main" id="{FD4BDCBA-4360-4FB3-BE25-8F4D3E1BD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978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0" name="Oval 11">
              <a:extLst>
                <a:ext uri="{FF2B5EF4-FFF2-40B4-BE49-F238E27FC236}">
                  <a16:creationId xmlns:a16="http://schemas.microsoft.com/office/drawing/2014/main" id="{C422BFF3-D658-4022-A0E0-1E8BFF9B2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" y="2523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1" name="Oval 12">
              <a:extLst>
                <a:ext uri="{FF2B5EF4-FFF2-40B4-BE49-F238E27FC236}">
                  <a16:creationId xmlns:a16="http://schemas.microsoft.com/office/drawing/2014/main" id="{6921BBAB-4B23-4DBE-8A16-B7C53D4D5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" y="2250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2" name="Oval 13">
              <a:extLst>
                <a:ext uri="{FF2B5EF4-FFF2-40B4-BE49-F238E27FC236}">
                  <a16:creationId xmlns:a16="http://schemas.microsoft.com/office/drawing/2014/main" id="{1C3758CC-93D1-4AC6-8255-917D47587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5" y="2296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3" name="Oval 14">
              <a:extLst>
                <a:ext uri="{FF2B5EF4-FFF2-40B4-BE49-F238E27FC236}">
                  <a16:creationId xmlns:a16="http://schemas.microsoft.com/office/drawing/2014/main" id="{5CC66724-B687-4F13-88E5-B53D1CB47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9" y="2069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4" name="Oval 15">
              <a:extLst>
                <a:ext uri="{FF2B5EF4-FFF2-40B4-BE49-F238E27FC236}">
                  <a16:creationId xmlns:a16="http://schemas.microsoft.com/office/drawing/2014/main" id="{002B9C8D-3C8D-4A74-AFF2-E2BB89FE5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" y="2070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5" name="Oval 16">
              <a:extLst>
                <a:ext uri="{FF2B5EF4-FFF2-40B4-BE49-F238E27FC236}">
                  <a16:creationId xmlns:a16="http://schemas.microsoft.com/office/drawing/2014/main" id="{019488C8-834E-4616-8951-FBFD2B1209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" y="2387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6" name="Oval 17">
              <a:extLst>
                <a:ext uri="{FF2B5EF4-FFF2-40B4-BE49-F238E27FC236}">
                  <a16:creationId xmlns:a16="http://schemas.microsoft.com/office/drawing/2014/main" id="{BEC42685-EF81-4DA7-B158-A6E132D34E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7" y="2795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7" name="Oval 18">
              <a:extLst>
                <a:ext uri="{FF2B5EF4-FFF2-40B4-BE49-F238E27FC236}">
                  <a16:creationId xmlns:a16="http://schemas.microsoft.com/office/drawing/2014/main" id="{30373F73-26F0-46A3-8BDD-7F91534E5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704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8" name="Oval 19">
              <a:extLst>
                <a:ext uri="{FF2B5EF4-FFF2-40B4-BE49-F238E27FC236}">
                  <a16:creationId xmlns:a16="http://schemas.microsoft.com/office/drawing/2014/main" id="{142EFF1B-8E44-41A6-8C3E-DD90BA743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7" y="1344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19" name="Oval 20">
              <a:extLst>
                <a:ext uri="{FF2B5EF4-FFF2-40B4-BE49-F238E27FC236}">
                  <a16:creationId xmlns:a16="http://schemas.microsoft.com/office/drawing/2014/main" id="{4AF60027-BC58-45FA-9E7B-5B36D5F0F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" y="1797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20" name="Oval 21">
              <a:extLst>
                <a:ext uri="{FF2B5EF4-FFF2-40B4-BE49-F238E27FC236}">
                  <a16:creationId xmlns:a16="http://schemas.microsoft.com/office/drawing/2014/main" id="{9D630A65-2683-4161-B9D5-56649943F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" y="1616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21" name="Oval 22">
              <a:extLst>
                <a:ext uri="{FF2B5EF4-FFF2-40B4-BE49-F238E27FC236}">
                  <a16:creationId xmlns:a16="http://schemas.microsoft.com/office/drawing/2014/main" id="{D2DD5031-1DFE-4C5B-A8AE-AA37951CBA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2115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22" name="Oval 23">
              <a:extLst>
                <a:ext uri="{FF2B5EF4-FFF2-40B4-BE49-F238E27FC236}">
                  <a16:creationId xmlns:a16="http://schemas.microsoft.com/office/drawing/2014/main" id="{7E402E58-E62B-41D8-8742-509C0803D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4" y="1752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23" name="Oval 24">
              <a:extLst>
                <a:ext uri="{FF2B5EF4-FFF2-40B4-BE49-F238E27FC236}">
                  <a16:creationId xmlns:a16="http://schemas.microsoft.com/office/drawing/2014/main" id="{371C7551-C20E-4750-B5E1-112F6DC869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1525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8224" name="Oval 25">
              <a:extLst>
                <a:ext uri="{FF2B5EF4-FFF2-40B4-BE49-F238E27FC236}">
                  <a16:creationId xmlns:a16="http://schemas.microsoft.com/office/drawing/2014/main" id="{179DE765-A78B-4A81-A4A9-8C36020F48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525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</p:grpSp>
      <p:sp>
        <p:nvSpPr>
          <p:cNvPr id="8197" name="Text Box 26">
            <a:extLst>
              <a:ext uri="{FF2B5EF4-FFF2-40B4-BE49-F238E27FC236}">
                <a16:creationId xmlns:a16="http://schemas.microsoft.com/office/drawing/2014/main" id="{7B7D4D49-054F-49ED-89AE-EAC4EB174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3929063"/>
            <a:ext cx="8577262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</a:pPr>
            <a:r>
              <a:rPr lang="en-GB" altLang="en-US" sz="2800" dirty="0">
                <a:solidFill>
                  <a:srgbClr val="010066"/>
                </a:solidFill>
              </a:rPr>
              <a:t>Gas particles move around and the force</a:t>
            </a:r>
          </a:p>
          <a:p>
            <a:pPr eaLnBrk="1" hangingPunct="1">
              <a:lnSpc>
                <a:spcPct val="115000"/>
              </a:lnSpc>
            </a:pPr>
            <a:r>
              <a:rPr lang="en-GB" altLang="en-US" sz="2800" dirty="0">
                <a:solidFill>
                  <a:srgbClr val="010066"/>
                </a:solidFill>
              </a:rPr>
              <a:t>of the particles </a:t>
            </a:r>
            <a:r>
              <a:rPr lang="en-GB" altLang="en-US" sz="2800" b="1" dirty="0">
                <a:solidFill>
                  <a:srgbClr val="FF6600"/>
                </a:solidFill>
              </a:rPr>
              <a:t>hitting</a:t>
            </a:r>
            <a:r>
              <a:rPr lang="en-GB" altLang="en-US" sz="2800" dirty="0">
                <a:solidFill>
                  <a:srgbClr val="FF6600"/>
                </a:solidFill>
              </a:rPr>
              <a:t> </a:t>
            </a:r>
            <a:r>
              <a:rPr lang="en-GB" altLang="en-US" sz="2800" dirty="0">
                <a:solidFill>
                  <a:srgbClr val="010066"/>
                </a:solidFill>
              </a:rPr>
              <a:t>the </a:t>
            </a:r>
            <a:r>
              <a:rPr lang="en-GB" altLang="en-US" sz="2800" b="1" dirty="0">
                <a:solidFill>
                  <a:srgbClr val="FF6600"/>
                </a:solidFill>
              </a:rPr>
              <a:t>inside</a:t>
            </a:r>
            <a:r>
              <a:rPr lang="en-GB" altLang="en-US" sz="2800" dirty="0">
                <a:solidFill>
                  <a:srgbClr val="FF6600"/>
                </a:solidFill>
              </a:rPr>
              <a:t> </a:t>
            </a:r>
            <a:r>
              <a:rPr lang="en-GB" altLang="en-US" sz="2800" dirty="0">
                <a:solidFill>
                  <a:srgbClr val="010066"/>
                </a:solidFill>
              </a:rPr>
              <a:t>causes </a:t>
            </a:r>
            <a:r>
              <a:rPr lang="en-GB" altLang="en-US" sz="2800" b="1" dirty="0">
                <a:solidFill>
                  <a:srgbClr val="FF6600"/>
                </a:solidFill>
              </a:rPr>
              <a:t>pressure</a:t>
            </a:r>
            <a:r>
              <a:rPr lang="en-GB" altLang="en-US" sz="2800" dirty="0">
                <a:solidFill>
                  <a:srgbClr val="010066"/>
                </a:solidFill>
              </a:rPr>
              <a:t>.</a:t>
            </a:r>
            <a:endParaRPr lang="en-US" altLang="en-US" sz="2800" dirty="0">
              <a:solidFill>
                <a:srgbClr val="010066"/>
              </a:solidFill>
            </a:endParaRPr>
          </a:p>
        </p:txBody>
      </p:sp>
      <p:sp>
        <p:nvSpPr>
          <p:cNvPr id="24" name="Text Box 26">
            <a:extLst>
              <a:ext uri="{FF2B5EF4-FFF2-40B4-BE49-F238E27FC236}">
                <a16:creationId xmlns:a16="http://schemas.microsoft.com/office/drawing/2014/main" id="{0D9DBAC0-7831-4B9F-ABA9-BAE919589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5214938"/>
            <a:ext cx="800100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</a:pPr>
            <a:r>
              <a:rPr lang="en-GB" altLang="en-US" sz="2800" dirty="0">
                <a:solidFill>
                  <a:srgbClr val="010066"/>
                </a:solidFill>
              </a:rPr>
              <a:t>Remember the air outside the balloon is also causing pressure. </a:t>
            </a:r>
            <a:r>
              <a:rPr lang="en-GB" altLang="en-US" sz="2800" b="1" dirty="0">
                <a:solidFill>
                  <a:srgbClr val="FF6600"/>
                </a:solidFill>
              </a:rPr>
              <a:t>Which is the greater? Why?</a:t>
            </a:r>
            <a:endParaRPr lang="en-US" altLang="en-US" sz="2800" b="1" dirty="0">
              <a:solidFill>
                <a:srgbClr val="FF6600"/>
              </a:solidFill>
            </a:endParaRPr>
          </a:p>
        </p:txBody>
      </p:sp>
      <p:cxnSp>
        <p:nvCxnSpPr>
          <p:cNvPr id="8199" name="Straight Arrow Connector 25">
            <a:extLst>
              <a:ext uri="{FF2B5EF4-FFF2-40B4-BE49-F238E27FC236}">
                <a16:creationId xmlns:a16="http://schemas.microsoft.com/office/drawing/2014/main" id="{CF03F86A-D057-40A2-B969-6B58743678D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429793" y="1285082"/>
            <a:ext cx="855663" cy="0"/>
          </a:xfrm>
          <a:prstGeom prst="straightConnector1">
            <a:avLst/>
          </a:prstGeom>
          <a:noFill/>
          <a:ln w="762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0" name="Straight Arrow Connector 27">
            <a:extLst>
              <a:ext uri="{FF2B5EF4-FFF2-40B4-BE49-F238E27FC236}">
                <a16:creationId xmlns:a16="http://schemas.microsoft.com/office/drawing/2014/main" id="{36E2CC57-4DB6-468E-B024-7A9892A13EA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786313" y="1714500"/>
            <a:ext cx="395287" cy="285750"/>
          </a:xfrm>
          <a:prstGeom prst="straightConnector1">
            <a:avLst/>
          </a:prstGeom>
          <a:noFill/>
          <a:ln w="762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1" name="Straight Arrow Connector 30">
            <a:extLst>
              <a:ext uri="{FF2B5EF4-FFF2-40B4-BE49-F238E27FC236}">
                <a16:creationId xmlns:a16="http://schemas.microsoft.com/office/drawing/2014/main" id="{9A22D48C-B37A-4BB5-B300-020090C09311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2857500" y="1500188"/>
            <a:ext cx="500063" cy="357187"/>
          </a:xfrm>
          <a:prstGeom prst="straightConnector1">
            <a:avLst/>
          </a:prstGeom>
          <a:noFill/>
          <a:ln w="762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2" name="Straight Arrow Connector 38">
            <a:extLst>
              <a:ext uri="{FF2B5EF4-FFF2-40B4-BE49-F238E27FC236}">
                <a16:creationId xmlns:a16="http://schemas.microsoft.com/office/drawing/2014/main" id="{879B4515-834C-42AC-ADCD-75986C7BC430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4929188" y="1143000"/>
            <a:ext cx="214312" cy="142875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3" name="Straight Arrow Connector 41">
            <a:extLst>
              <a:ext uri="{FF2B5EF4-FFF2-40B4-BE49-F238E27FC236}">
                <a16:creationId xmlns:a16="http://schemas.microsoft.com/office/drawing/2014/main" id="{5B76F0C8-028A-4A14-943C-64093C00766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321969" y="750094"/>
            <a:ext cx="214313" cy="142875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4" name="Straight Arrow Connector 44">
            <a:extLst>
              <a:ext uri="{FF2B5EF4-FFF2-40B4-BE49-F238E27FC236}">
                <a16:creationId xmlns:a16="http://schemas.microsoft.com/office/drawing/2014/main" id="{6B532F72-2227-4A3A-A0AC-07FD9FE6C6E1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321844" y="750094"/>
            <a:ext cx="214313" cy="142875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05" name="Straight Arrow Connector 47">
            <a:extLst>
              <a:ext uri="{FF2B5EF4-FFF2-40B4-BE49-F238E27FC236}">
                <a16:creationId xmlns:a16="http://schemas.microsoft.com/office/drawing/2014/main" id="{178DE1DE-F775-4CCD-B1E8-1F4EA23E5E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857500" y="1071563"/>
            <a:ext cx="214313" cy="214312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E534B12-8A37-4655-8A30-0F559C8B558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00313" y="1714500"/>
            <a:ext cx="285750" cy="71438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3220" name="Picture 4" descr="Click on the picture for an enlarged version (about 600 kB)">
            <a:hlinkClick r:id="rId2"/>
            <a:extLst>
              <a:ext uri="{FF2B5EF4-FFF2-40B4-BE49-F238E27FC236}">
                <a16:creationId xmlns:a16="http://schemas.microsoft.com/office/drawing/2014/main" id="{DC80CA7C-E951-4517-BBF2-8ADD2B554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781498"/>
            <a:ext cx="2592286" cy="1943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3221" name="Picture 5" descr="Firehawk-Tyre">
            <a:hlinkClick r:id="rId4"/>
            <a:extLst>
              <a:ext uri="{FF2B5EF4-FFF2-40B4-BE49-F238E27FC236}">
                <a16:creationId xmlns:a16="http://schemas.microsoft.com/office/drawing/2014/main" id="{16664C4C-C3F0-490E-90B7-260ABE0EE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6" y="781498"/>
            <a:ext cx="2591045" cy="1943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3222" name="Picture 6" descr="Tyre 1">
            <a:extLst>
              <a:ext uri="{FF2B5EF4-FFF2-40B4-BE49-F238E27FC236}">
                <a16:creationId xmlns:a16="http://schemas.microsoft.com/office/drawing/2014/main" id="{2D42AD0B-9DE9-4EF4-A940-953D04F548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3484564"/>
            <a:ext cx="2592286" cy="1943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3223" name="Picture 7" descr="Tyre 2">
            <a:extLst>
              <a:ext uri="{FF2B5EF4-FFF2-40B4-BE49-F238E27FC236}">
                <a16:creationId xmlns:a16="http://schemas.microsoft.com/office/drawing/2014/main" id="{7F1886B9-D8DD-4D4B-836E-D1E885B24C5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5" y="3429000"/>
            <a:ext cx="2592287" cy="1945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3224" name="AutoShape 8">
            <a:extLst>
              <a:ext uri="{FF2B5EF4-FFF2-40B4-BE49-F238E27FC236}">
                <a16:creationId xmlns:a16="http://schemas.microsoft.com/office/drawing/2014/main" id="{5D7C0AAD-E76C-434E-9868-43235C563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2852936"/>
            <a:ext cx="720725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393225" name="AutoShape 9">
            <a:extLst>
              <a:ext uri="{FF2B5EF4-FFF2-40B4-BE49-F238E27FC236}">
                <a16:creationId xmlns:a16="http://schemas.microsoft.com/office/drawing/2014/main" id="{0D6D0306-CFED-4A0D-87F7-DB485C0CA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852936"/>
            <a:ext cx="720725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6FB268FF-A1F8-42E1-B93A-6AE5FC6CC16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6516688" cy="54927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66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kern="0" dirty="0" smtClean="0"/>
              <a:t>	Pressure car tyres</a:t>
            </a:r>
            <a:endParaRPr lang="en-US" altLang="en-US" kern="0" dirty="0"/>
          </a:p>
        </p:txBody>
      </p:sp>
      <p:sp>
        <p:nvSpPr>
          <p:cNvPr id="9" name="Text Box 26">
            <a:extLst>
              <a:ext uri="{FF2B5EF4-FFF2-40B4-BE49-F238E27FC236}">
                <a16:creationId xmlns:a16="http://schemas.microsoft.com/office/drawing/2014/main" id="{0D9DBAC0-7831-4B9F-ABA9-BAE919589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5555270"/>
            <a:ext cx="3024336" cy="941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b="1" dirty="0">
                <a:solidFill>
                  <a:srgbClr val="010066"/>
                </a:solidFill>
              </a:rPr>
              <a:t>f</a:t>
            </a:r>
            <a:r>
              <a:rPr lang="en-GB" altLang="en-US" b="1" dirty="0" smtClean="0">
                <a:solidFill>
                  <a:srgbClr val="010066"/>
                </a:solidFill>
              </a:rPr>
              <a:t>ewer gas particles</a:t>
            </a:r>
          </a:p>
          <a:p>
            <a:pPr algn="ctr" eaLnBrk="1" hangingPunct="1">
              <a:lnSpc>
                <a:spcPct val="115000"/>
              </a:lnSpc>
            </a:pPr>
            <a:r>
              <a:rPr lang="en-GB" altLang="en-US" b="1" dirty="0">
                <a:solidFill>
                  <a:srgbClr val="010066"/>
                </a:solidFill>
              </a:rPr>
              <a:t>l</a:t>
            </a:r>
            <a:r>
              <a:rPr lang="en-GB" altLang="en-US" b="1" dirty="0" smtClean="0">
                <a:solidFill>
                  <a:srgbClr val="010066"/>
                </a:solidFill>
              </a:rPr>
              <a:t>ower pressure</a:t>
            </a:r>
            <a:endParaRPr lang="en-US" altLang="en-US" b="1" dirty="0">
              <a:solidFill>
                <a:srgbClr val="FF6600"/>
              </a:solidFill>
            </a:endParaRPr>
          </a:p>
        </p:txBody>
      </p:sp>
      <p:sp>
        <p:nvSpPr>
          <p:cNvPr id="13" name="Text Box 26">
            <a:extLst>
              <a:ext uri="{FF2B5EF4-FFF2-40B4-BE49-F238E27FC236}">
                <a16:creationId xmlns:a16="http://schemas.microsoft.com/office/drawing/2014/main" id="{0D9DBAC0-7831-4B9F-ABA9-BAE919589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460" y="5555270"/>
            <a:ext cx="3024336" cy="941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</a:pPr>
            <a:r>
              <a:rPr lang="en-GB" altLang="en-US" b="1" dirty="0" smtClean="0">
                <a:solidFill>
                  <a:srgbClr val="010066"/>
                </a:solidFill>
              </a:rPr>
              <a:t>more</a:t>
            </a:r>
            <a:r>
              <a:rPr lang="en-GB" altLang="en-US" b="1" dirty="0" smtClean="0">
                <a:solidFill>
                  <a:srgbClr val="010066"/>
                </a:solidFill>
              </a:rPr>
              <a:t> gas particles</a:t>
            </a:r>
          </a:p>
          <a:p>
            <a:pPr algn="ctr" eaLnBrk="1" hangingPunct="1">
              <a:lnSpc>
                <a:spcPct val="115000"/>
              </a:lnSpc>
            </a:pPr>
            <a:r>
              <a:rPr lang="en-GB" altLang="en-US" b="1" dirty="0" smtClean="0">
                <a:solidFill>
                  <a:srgbClr val="010066"/>
                </a:solidFill>
              </a:rPr>
              <a:t>higher pressure</a:t>
            </a:r>
            <a:endParaRPr lang="en-US" altLang="en-US" b="1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3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93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93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24" grpId="0" animBg="1"/>
      <p:bldP spid="393225" grpId="0" animBg="1"/>
      <p:bldP spid="9" grpId="0" autoUpdateAnimBg="0"/>
      <p:bldP spid="1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19AA8098-8ED0-4264-AADD-32BE05512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Pressure in liquids</a:t>
            </a:r>
            <a:endParaRPr lang="en-US" altLang="en-US"/>
          </a:p>
        </p:txBody>
      </p:sp>
      <p:grpSp>
        <p:nvGrpSpPr>
          <p:cNvPr id="10243" name="Group 5">
            <a:extLst>
              <a:ext uri="{FF2B5EF4-FFF2-40B4-BE49-F238E27FC236}">
                <a16:creationId xmlns:a16="http://schemas.microsoft.com/office/drawing/2014/main" id="{692B0F06-43E6-4C04-A7D8-D03D4BE4B713}"/>
              </a:ext>
            </a:extLst>
          </p:cNvPr>
          <p:cNvGrpSpPr>
            <a:grpSpLocks/>
          </p:cNvGrpSpPr>
          <p:nvPr/>
        </p:nvGrpSpPr>
        <p:grpSpPr bwMode="auto">
          <a:xfrm>
            <a:off x="1908175" y="1557338"/>
            <a:ext cx="4103688" cy="3095625"/>
            <a:chOff x="1474" y="1389"/>
            <a:chExt cx="2001" cy="1383"/>
          </a:xfrm>
        </p:grpSpPr>
        <p:pic>
          <p:nvPicPr>
            <p:cNvPr id="10247" name="Picture 6">
              <a:extLst>
                <a:ext uri="{FF2B5EF4-FFF2-40B4-BE49-F238E27FC236}">
                  <a16:creationId xmlns:a16="http://schemas.microsoft.com/office/drawing/2014/main" id="{3124301F-506F-449C-BB02-B20BE2E3CC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4" y="1389"/>
              <a:ext cx="2001" cy="1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8" name="Rectangle 7">
              <a:extLst>
                <a:ext uri="{FF2B5EF4-FFF2-40B4-BE49-F238E27FC236}">
                  <a16:creationId xmlns:a16="http://schemas.microsoft.com/office/drawing/2014/main" id="{B6618F3B-E9B2-4D3D-BEE0-606F286B3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1570"/>
              <a:ext cx="907" cy="1134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DDDDDD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</p:grpSp>
      <p:sp>
        <p:nvSpPr>
          <p:cNvPr id="402440" name="Text Box 8">
            <a:extLst>
              <a:ext uri="{FF2B5EF4-FFF2-40B4-BE49-F238E27FC236}">
                <a16:creationId xmlns:a16="http://schemas.microsoft.com/office/drawing/2014/main" id="{2DA22AAF-F280-4C30-AC9B-478949F9D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1963738"/>
            <a:ext cx="24769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solidFill>
                  <a:srgbClr val="7030A0"/>
                </a:solidFill>
              </a:rPr>
              <a:t>Lower pressure</a:t>
            </a:r>
            <a:endParaRPr lang="en-US" altLang="en-US" b="1" dirty="0">
              <a:solidFill>
                <a:srgbClr val="7030A0"/>
              </a:solidFill>
            </a:endParaRPr>
          </a:p>
        </p:txBody>
      </p:sp>
      <p:sp>
        <p:nvSpPr>
          <p:cNvPr id="402441" name="Text Box 9">
            <a:extLst>
              <a:ext uri="{FF2B5EF4-FFF2-40B4-BE49-F238E27FC236}">
                <a16:creationId xmlns:a16="http://schemas.microsoft.com/office/drawing/2014/main" id="{D217B832-E51C-494A-9C72-17544D274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4267200"/>
            <a:ext cx="25458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7030A0"/>
                </a:solidFill>
              </a:rPr>
              <a:t>Higher pressure</a:t>
            </a:r>
            <a:endParaRPr lang="en-US" altLang="en-US" b="1">
              <a:solidFill>
                <a:srgbClr val="7030A0"/>
              </a:solidFill>
            </a:endParaRPr>
          </a:p>
        </p:txBody>
      </p:sp>
      <p:sp>
        <p:nvSpPr>
          <p:cNvPr id="59" name="Text Box 26">
            <a:extLst>
              <a:ext uri="{FF2B5EF4-FFF2-40B4-BE49-F238E27FC236}">
                <a16:creationId xmlns:a16="http://schemas.microsoft.com/office/drawing/2014/main" id="{8E92937D-9EFB-409D-8DCF-8C8AA49C9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5214938"/>
            <a:ext cx="80010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</a:pPr>
            <a:r>
              <a:rPr lang="en-GB" altLang="en-US" sz="2800" b="1">
                <a:solidFill>
                  <a:srgbClr val="FF6600"/>
                </a:solidFill>
              </a:rPr>
              <a:t>Why is the bottom spout under the highest pressure?</a:t>
            </a:r>
            <a:endParaRPr lang="en-US" altLang="en-US" sz="2800" b="1">
              <a:solidFill>
                <a:srgbClr val="FF6600"/>
              </a:solidFill>
            </a:endParaRP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2DA22AAF-F280-4C30-AC9B-478949F9D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752" y="1169670"/>
            <a:ext cx="19319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 smtClean="0">
                <a:solidFill>
                  <a:srgbClr val="7030A0"/>
                </a:solidFill>
              </a:rPr>
              <a:t>spouting can</a:t>
            </a:r>
            <a:endParaRPr lang="en-US" alt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2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2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2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2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40" grpId="0"/>
      <p:bldP spid="402441" grpId="0"/>
      <p:bldP spid="5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48E8364-9AD9-40F8-84FF-410C449CB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92150"/>
            <a:ext cx="8610600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010066"/>
                </a:solidFill>
                <a:cs typeface="Times New Roman" panose="02020603050405020304" pitchFamily="18" charset="0"/>
              </a:rPr>
              <a:t>Fill in the gaps</a:t>
            </a:r>
            <a:r>
              <a:rPr lang="en-US" altLang="en-US" i="1">
                <a:solidFill>
                  <a:srgbClr val="010066"/>
                </a:solidFill>
                <a:cs typeface="Times New Roman" panose="02020603050405020304" pitchFamily="18" charset="0"/>
              </a:rPr>
              <a:t> in these sentences, using words from the box. </a:t>
            </a:r>
            <a:br>
              <a:rPr lang="en-US" altLang="en-US" i="1">
                <a:solidFill>
                  <a:srgbClr val="010066"/>
                </a:solidFill>
                <a:cs typeface="Times New Roman" panose="02020603050405020304" pitchFamily="18" charset="0"/>
              </a:rPr>
            </a:br>
            <a:r>
              <a:rPr lang="en-US" altLang="en-US" b="1" i="1">
                <a:solidFill>
                  <a:srgbClr val="010066"/>
                </a:solidFill>
                <a:cs typeface="Times New Roman" panose="02020603050405020304" pitchFamily="18" charset="0"/>
              </a:rPr>
              <a:t>You may need to use some words more than once or not at all</a:t>
            </a:r>
            <a:r>
              <a:rPr lang="en-US" altLang="en-US" i="1">
                <a:solidFill>
                  <a:srgbClr val="010066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200">
                <a:solidFill>
                  <a:srgbClr val="010066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>
                <a:solidFill>
                  <a:srgbClr val="010066"/>
                </a:solidFill>
                <a:cs typeface="Times New Roman" panose="02020603050405020304" pitchFamily="18" charset="0"/>
              </a:rPr>
              <a:t/>
            </a:r>
            <a:br>
              <a:rPr lang="en-US" altLang="en-US">
                <a:solidFill>
                  <a:srgbClr val="010066"/>
                </a:solidFill>
                <a:cs typeface="Times New Roman" panose="02020603050405020304" pitchFamily="18" charset="0"/>
              </a:rPr>
            </a:br>
            <a:r>
              <a:rPr lang="en-US" altLang="en-US">
                <a:solidFill>
                  <a:srgbClr val="010066"/>
                </a:solidFill>
                <a:cs typeface="Times New Roman" panose="02020603050405020304" pitchFamily="18" charset="0"/>
              </a:rPr>
              <a:t>The _______ in a gas and liquid are moving around all the time. The particles ____  into the sides of their container. The _____ of the particles hitting the sides causes ______ . If you put more particles into a container, there will be ____ particles to collide with the walls, and the  pressure will ________. </a:t>
            </a:r>
            <a:endParaRPr lang="en-GB" altLang="en-US">
              <a:solidFill>
                <a:srgbClr val="010066"/>
              </a:solidFill>
              <a:cs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F8838CB-6C5F-47CA-9468-CB22123A8B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5522044"/>
            <a:ext cx="7010400" cy="1003300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en-US" altLang="en-US" b="1">
                <a:solidFill>
                  <a:srgbClr val="010066"/>
                </a:solidFill>
                <a:cs typeface="Times New Roman" panose="02020603050405020304" pitchFamily="18" charset="0"/>
              </a:rPr>
              <a:t>	bump      decrease       force 	less increase   more    particles      pressure</a:t>
            </a:r>
            <a:r>
              <a:rPr lang="en-GB" altLang="en-US" b="1">
                <a:solidFill>
                  <a:srgbClr val="010066"/>
                </a:solidFill>
                <a:cs typeface="Times New Roman" panose="02020603050405020304" pitchFamily="18" charset="0"/>
              </a:rPr>
              <a:t> </a:t>
            </a:r>
            <a:endParaRPr lang="en-US" altLang="en-US" b="1">
              <a:solidFill>
                <a:srgbClr val="010066"/>
              </a:solidFill>
              <a:cs typeface="Times New Roman" panose="02020603050405020304" pitchFamily="18" charset="0"/>
            </a:endParaRP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B158E42E-EBF0-4A1B-B56D-D35080CD40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Pressure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169C3BD-6263-4081-BB09-1EE295E8D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92150"/>
            <a:ext cx="8610600" cy="4801314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 dirty="0">
                <a:solidFill>
                  <a:srgbClr val="010066"/>
                </a:solidFill>
                <a:cs typeface="Times New Roman" panose="02020603050405020304" pitchFamily="18" charset="0"/>
              </a:rPr>
              <a:t>Fill in the gaps</a:t>
            </a:r>
            <a:r>
              <a:rPr lang="en-US" altLang="en-US" i="1" dirty="0">
                <a:solidFill>
                  <a:srgbClr val="010066"/>
                </a:solidFill>
                <a:cs typeface="Times New Roman" panose="02020603050405020304" pitchFamily="18" charset="0"/>
              </a:rPr>
              <a:t> in these sentences, using words from the box. </a:t>
            </a:r>
            <a:br>
              <a:rPr lang="en-US" altLang="en-US" i="1" dirty="0">
                <a:solidFill>
                  <a:srgbClr val="010066"/>
                </a:solidFill>
                <a:cs typeface="Times New Roman" panose="02020603050405020304" pitchFamily="18" charset="0"/>
              </a:rPr>
            </a:br>
            <a:r>
              <a:rPr lang="en-US" altLang="en-US" b="1" i="1" dirty="0">
                <a:solidFill>
                  <a:srgbClr val="010066"/>
                </a:solidFill>
                <a:cs typeface="Times New Roman" panose="02020603050405020304" pitchFamily="18" charset="0"/>
              </a:rPr>
              <a:t>You may need to use some words more than once or </a:t>
            </a:r>
            <a:r>
              <a:rPr lang="en-US" altLang="en-US" b="1" i="1" u="sng" dirty="0">
                <a:solidFill>
                  <a:srgbClr val="010066"/>
                </a:solidFill>
                <a:cs typeface="Times New Roman" panose="02020603050405020304" pitchFamily="18" charset="0"/>
              </a:rPr>
              <a:t>not at all</a:t>
            </a:r>
            <a:r>
              <a:rPr lang="en-US" altLang="en-US" i="1" u="sng" dirty="0">
                <a:solidFill>
                  <a:srgbClr val="010066"/>
                </a:solidFill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200" dirty="0">
                <a:solidFill>
                  <a:srgbClr val="010066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/>
            </a:r>
            <a:b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</a:b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The </a:t>
            </a:r>
            <a:r>
              <a:rPr lang="en-US" altLang="en-US" b="1" u="sng" dirty="0">
                <a:solidFill>
                  <a:srgbClr val="FF6600"/>
                </a:solidFill>
                <a:cs typeface="Times New Roman" panose="02020603050405020304" pitchFamily="18" charset="0"/>
              </a:rPr>
              <a:t>particles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in a gas and liquid are moving around all the time. The particles </a:t>
            </a:r>
            <a:r>
              <a:rPr lang="en-US" altLang="en-US" b="1" u="sng" dirty="0">
                <a:solidFill>
                  <a:srgbClr val="FF6600"/>
                </a:solidFill>
                <a:cs typeface="Times New Roman" panose="02020603050405020304" pitchFamily="18" charset="0"/>
              </a:rPr>
              <a:t>bump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 into the sides of their container. The </a:t>
            </a:r>
            <a:r>
              <a:rPr lang="en-US" altLang="en-US" b="1" u="sng" dirty="0">
                <a:solidFill>
                  <a:srgbClr val="FF6600"/>
                </a:solidFill>
                <a:cs typeface="Times New Roman" panose="02020603050405020304" pitchFamily="18" charset="0"/>
              </a:rPr>
              <a:t>force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of the particles hitting the sides causes </a:t>
            </a:r>
            <a:r>
              <a:rPr lang="en-US" altLang="en-US" b="1" u="sng" dirty="0">
                <a:solidFill>
                  <a:srgbClr val="FF6600"/>
                </a:solidFill>
                <a:cs typeface="Times New Roman" panose="02020603050405020304" pitchFamily="18" charset="0"/>
              </a:rPr>
              <a:t>pressure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. If you put more particles into a container, there will be </a:t>
            </a:r>
            <a:r>
              <a:rPr lang="en-US" altLang="en-US" b="1" u="sng" dirty="0">
                <a:solidFill>
                  <a:srgbClr val="FF6600"/>
                </a:solidFill>
                <a:cs typeface="Times New Roman" panose="02020603050405020304" pitchFamily="18" charset="0"/>
              </a:rPr>
              <a:t>more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 particles to collide with the walls, and the  pressure will </a:t>
            </a:r>
            <a:r>
              <a:rPr lang="en-US" altLang="en-US" b="1" u="sng" dirty="0">
                <a:solidFill>
                  <a:srgbClr val="FF6600"/>
                </a:solidFill>
                <a:cs typeface="Times New Roman" panose="02020603050405020304" pitchFamily="18" charset="0"/>
              </a:rPr>
              <a:t>increase</a:t>
            </a:r>
            <a:r>
              <a:rPr lang="en-US" altLang="en-US" dirty="0">
                <a:solidFill>
                  <a:srgbClr val="010066"/>
                </a:solidFill>
                <a:cs typeface="Times New Roman" panose="02020603050405020304" pitchFamily="18" charset="0"/>
              </a:rPr>
              <a:t>. </a:t>
            </a:r>
            <a:endParaRPr lang="en-GB" altLang="en-US" dirty="0">
              <a:solidFill>
                <a:srgbClr val="010066"/>
              </a:solidFill>
              <a:cs typeface="Times New Roman" panose="02020603050405020304" pitchFamily="18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4812183-A1D2-4F74-A6AD-126E55AE7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5522044"/>
            <a:ext cx="7010400" cy="1003300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en-US" altLang="en-US" b="1" dirty="0">
                <a:solidFill>
                  <a:srgbClr val="010066"/>
                </a:solidFill>
                <a:cs typeface="Times New Roman" panose="02020603050405020304" pitchFamily="18" charset="0"/>
              </a:rPr>
              <a:t>	bump      decrease       force 	less increase   more    particles      pressure</a:t>
            </a:r>
            <a:r>
              <a:rPr lang="en-GB" altLang="en-US" b="1" dirty="0">
                <a:solidFill>
                  <a:srgbClr val="010066"/>
                </a:solidFill>
                <a:cs typeface="Times New Roman" panose="02020603050405020304" pitchFamily="18" charset="0"/>
              </a:rPr>
              <a:t> </a:t>
            </a:r>
            <a:endParaRPr lang="en-US" altLang="en-US" b="1" dirty="0">
              <a:solidFill>
                <a:srgbClr val="010066"/>
              </a:solidFill>
              <a:cs typeface="Times New Roman" panose="02020603050405020304" pitchFamily="18" charset="0"/>
            </a:endParaRP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9D6030B6-C8BD-4D8D-A5B9-3A6D486A20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Pressure - answers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50755E6-A237-4CE5-9361-CF9D87FC59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	Compressing a gas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6600FF5-3544-48C9-BF3C-5D7C2343F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785813"/>
            <a:ext cx="7772400" cy="50006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>
                <a:solidFill>
                  <a:srgbClr val="010066"/>
                </a:solidFill>
              </a:rPr>
              <a:t>To </a:t>
            </a:r>
            <a:r>
              <a:rPr lang="en-GB" altLang="en-US" sz="2800" b="1">
                <a:solidFill>
                  <a:srgbClr val="FF6600"/>
                </a:solidFill>
              </a:rPr>
              <a:t>compress</a:t>
            </a:r>
            <a:r>
              <a:rPr lang="en-GB" altLang="en-US" sz="2800">
                <a:solidFill>
                  <a:srgbClr val="010066"/>
                </a:solidFill>
              </a:rPr>
              <a:t> means to </a:t>
            </a:r>
            <a:r>
              <a:rPr lang="en-GB" altLang="en-US" sz="2800" b="1">
                <a:solidFill>
                  <a:srgbClr val="FF6600"/>
                </a:solidFill>
              </a:rPr>
              <a:t>squash</a:t>
            </a:r>
            <a:r>
              <a:rPr lang="en-GB" altLang="en-US" sz="2800">
                <a:solidFill>
                  <a:srgbClr val="010066"/>
                </a:solidFill>
              </a:rPr>
              <a:t>	</a:t>
            </a:r>
          </a:p>
        </p:txBody>
      </p:sp>
      <p:grpSp>
        <p:nvGrpSpPr>
          <p:cNvPr id="13316" name="Group 122">
            <a:extLst>
              <a:ext uri="{FF2B5EF4-FFF2-40B4-BE49-F238E27FC236}">
                <a16:creationId xmlns:a16="http://schemas.microsoft.com/office/drawing/2014/main" id="{2C023E6A-3D66-4996-9D5D-208A3D732C58}"/>
              </a:ext>
            </a:extLst>
          </p:cNvPr>
          <p:cNvGrpSpPr>
            <a:grpSpLocks/>
          </p:cNvGrpSpPr>
          <p:nvPr/>
        </p:nvGrpSpPr>
        <p:grpSpPr bwMode="auto">
          <a:xfrm>
            <a:off x="285750" y="1906588"/>
            <a:ext cx="4068763" cy="987425"/>
            <a:chOff x="285720" y="2428868"/>
            <a:chExt cx="4343400" cy="1519245"/>
          </a:xfrm>
        </p:grpSpPr>
        <p:grpSp>
          <p:nvGrpSpPr>
            <p:cNvPr id="13381" name="Group 134">
              <a:extLst>
                <a:ext uri="{FF2B5EF4-FFF2-40B4-BE49-F238E27FC236}">
                  <a16:creationId xmlns:a16="http://schemas.microsoft.com/office/drawing/2014/main" id="{0D90A038-AC90-4E65-89C6-7B061FF46A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5720" y="2428868"/>
              <a:ext cx="4343400" cy="1428750"/>
              <a:chOff x="612" y="2251"/>
              <a:chExt cx="2736" cy="900"/>
            </a:xfrm>
          </p:grpSpPr>
          <p:sp>
            <p:nvSpPr>
              <p:cNvPr id="13383" name="Freeform 72">
                <a:extLst>
                  <a:ext uri="{FF2B5EF4-FFF2-40B4-BE49-F238E27FC236}">
                    <a16:creationId xmlns:a16="http://schemas.microsoft.com/office/drawing/2014/main" id="{21E99DBA-A501-46BE-A9E7-B2A9CE193C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0" y="2407"/>
                <a:ext cx="1656" cy="18"/>
              </a:xfrm>
              <a:custGeom>
                <a:avLst/>
                <a:gdLst>
                  <a:gd name="T0" fmla="*/ 1656 w 1656"/>
                  <a:gd name="T1" fmla="*/ 6 h 18"/>
                  <a:gd name="T2" fmla="*/ 1644 w 1656"/>
                  <a:gd name="T3" fmla="*/ 0 h 18"/>
                  <a:gd name="T4" fmla="*/ 0 w 1656"/>
                  <a:gd name="T5" fmla="*/ 0 h 18"/>
                  <a:gd name="T6" fmla="*/ 0 w 1656"/>
                  <a:gd name="T7" fmla="*/ 18 h 18"/>
                  <a:gd name="T8" fmla="*/ 1644 w 1656"/>
                  <a:gd name="T9" fmla="*/ 18 h 18"/>
                  <a:gd name="T10" fmla="*/ 1638 w 1656"/>
                  <a:gd name="T11" fmla="*/ 6 h 18"/>
                  <a:gd name="T12" fmla="*/ 1656 w 1656"/>
                  <a:gd name="T13" fmla="*/ 6 h 18"/>
                  <a:gd name="T14" fmla="*/ 1656 w 1656"/>
                  <a:gd name="T15" fmla="*/ 0 h 18"/>
                  <a:gd name="T16" fmla="*/ 1644 w 1656"/>
                  <a:gd name="T17" fmla="*/ 0 h 18"/>
                  <a:gd name="T18" fmla="*/ 1656 w 1656"/>
                  <a:gd name="T19" fmla="*/ 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656"/>
                  <a:gd name="T31" fmla="*/ 0 h 18"/>
                  <a:gd name="T32" fmla="*/ 1656 w 1656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656" h="18">
                    <a:moveTo>
                      <a:pt x="1656" y="6"/>
                    </a:moveTo>
                    <a:lnTo>
                      <a:pt x="1644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1644" y="18"/>
                    </a:lnTo>
                    <a:lnTo>
                      <a:pt x="1638" y="6"/>
                    </a:lnTo>
                    <a:lnTo>
                      <a:pt x="1656" y="6"/>
                    </a:lnTo>
                    <a:lnTo>
                      <a:pt x="1656" y="0"/>
                    </a:lnTo>
                    <a:lnTo>
                      <a:pt x="1644" y="0"/>
                    </a:lnTo>
                    <a:lnTo>
                      <a:pt x="165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84" name="Freeform 73">
                <a:extLst>
                  <a:ext uri="{FF2B5EF4-FFF2-40B4-BE49-F238E27FC236}">
                    <a16:creationId xmlns:a16="http://schemas.microsoft.com/office/drawing/2014/main" id="{AC695D40-83A2-4BB8-98FB-EC8767E977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413"/>
                <a:ext cx="18" cy="474"/>
              </a:xfrm>
              <a:custGeom>
                <a:avLst/>
                <a:gdLst>
                  <a:gd name="T0" fmla="*/ 6 w 18"/>
                  <a:gd name="T1" fmla="*/ 474 h 474"/>
                  <a:gd name="T2" fmla="*/ 18 w 18"/>
                  <a:gd name="T3" fmla="*/ 468 h 474"/>
                  <a:gd name="T4" fmla="*/ 18 w 18"/>
                  <a:gd name="T5" fmla="*/ 0 h 474"/>
                  <a:gd name="T6" fmla="*/ 0 w 18"/>
                  <a:gd name="T7" fmla="*/ 0 h 474"/>
                  <a:gd name="T8" fmla="*/ 0 w 18"/>
                  <a:gd name="T9" fmla="*/ 468 h 474"/>
                  <a:gd name="T10" fmla="*/ 6 w 18"/>
                  <a:gd name="T11" fmla="*/ 462 h 474"/>
                  <a:gd name="T12" fmla="*/ 6 w 18"/>
                  <a:gd name="T13" fmla="*/ 474 h 474"/>
                  <a:gd name="T14" fmla="*/ 18 w 18"/>
                  <a:gd name="T15" fmla="*/ 474 h 474"/>
                  <a:gd name="T16" fmla="*/ 18 w 18"/>
                  <a:gd name="T17" fmla="*/ 468 h 474"/>
                  <a:gd name="T18" fmla="*/ 6 w 18"/>
                  <a:gd name="T19" fmla="*/ 474 h 47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474"/>
                  <a:gd name="T32" fmla="*/ 18 w 18"/>
                  <a:gd name="T33" fmla="*/ 474 h 47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474">
                    <a:moveTo>
                      <a:pt x="6" y="474"/>
                    </a:moveTo>
                    <a:lnTo>
                      <a:pt x="18" y="468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468"/>
                    </a:lnTo>
                    <a:lnTo>
                      <a:pt x="6" y="462"/>
                    </a:lnTo>
                    <a:lnTo>
                      <a:pt x="6" y="474"/>
                    </a:lnTo>
                    <a:lnTo>
                      <a:pt x="18" y="474"/>
                    </a:lnTo>
                    <a:lnTo>
                      <a:pt x="18" y="468"/>
                    </a:lnTo>
                    <a:lnTo>
                      <a:pt x="6" y="47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85" name="Freeform 74">
                <a:extLst>
                  <a:ext uri="{FF2B5EF4-FFF2-40B4-BE49-F238E27FC236}">
                    <a16:creationId xmlns:a16="http://schemas.microsoft.com/office/drawing/2014/main" id="{4E8590BB-09F6-4A6D-8E34-3D4C7B940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40" y="2875"/>
                <a:ext cx="1644" cy="12"/>
              </a:xfrm>
              <a:custGeom>
                <a:avLst/>
                <a:gdLst>
                  <a:gd name="T0" fmla="*/ 0 w 1644"/>
                  <a:gd name="T1" fmla="*/ 12 h 12"/>
                  <a:gd name="T2" fmla="*/ 0 w 1644"/>
                  <a:gd name="T3" fmla="*/ 12 h 12"/>
                  <a:gd name="T4" fmla="*/ 1644 w 1644"/>
                  <a:gd name="T5" fmla="*/ 12 h 12"/>
                  <a:gd name="T6" fmla="*/ 1644 w 1644"/>
                  <a:gd name="T7" fmla="*/ 0 h 12"/>
                  <a:gd name="T8" fmla="*/ 0 w 1644"/>
                  <a:gd name="T9" fmla="*/ 0 h 12"/>
                  <a:gd name="T10" fmla="*/ 0 w 1644"/>
                  <a:gd name="T11" fmla="*/ 0 h 12"/>
                  <a:gd name="T12" fmla="*/ 0 w 1644"/>
                  <a:gd name="T13" fmla="*/ 12 h 12"/>
                  <a:gd name="T14" fmla="*/ 0 w 1644"/>
                  <a:gd name="T15" fmla="*/ 12 h 12"/>
                  <a:gd name="T16" fmla="*/ 0 w 1644"/>
                  <a:gd name="T17" fmla="*/ 12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44"/>
                  <a:gd name="T28" fmla="*/ 0 h 12"/>
                  <a:gd name="T29" fmla="*/ 1644 w 1644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44" h="12">
                    <a:moveTo>
                      <a:pt x="0" y="12"/>
                    </a:moveTo>
                    <a:lnTo>
                      <a:pt x="0" y="12"/>
                    </a:lnTo>
                    <a:lnTo>
                      <a:pt x="1644" y="12"/>
                    </a:lnTo>
                    <a:lnTo>
                      <a:pt x="1644" y="0"/>
                    </a:lnTo>
                    <a:lnTo>
                      <a:pt x="0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86" name="Freeform 75">
                <a:extLst>
                  <a:ext uri="{FF2B5EF4-FFF2-40B4-BE49-F238E27FC236}">
                    <a16:creationId xmlns:a16="http://schemas.microsoft.com/office/drawing/2014/main" id="{79E385EB-C956-4216-8DE5-81DF251DE7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2" y="2845"/>
                <a:ext cx="18" cy="18"/>
              </a:xfrm>
              <a:custGeom>
                <a:avLst/>
                <a:gdLst>
                  <a:gd name="T0" fmla="*/ 0 w 18"/>
                  <a:gd name="T1" fmla="*/ 6 h 18"/>
                  <a:gd name="T2" fmla="*/ 0 w 18"/>
                  <a:gd name="T3" fmla="*/ 6 h 18"/>
                  <a:gd name="T4" fmla="*/ 6 w 18"/>
                  <a:gd name="T5" fmla="*/ 18 h 18"/>
                  <a:gd name="T6" fmla="*/ 18 w 18"/>
                  <a:gd name="T7" fmla="*/ 12 h 18"/>
                  <a:gd name="T8" fmla="*/ 18 w 18"/>
                  <a:gd name="T9" fmla="*/ 0 h 18"/>
                  <a:gd name="T10" fmla="*/ 18 w 18"/>
                  <a:gd name="T11" fmla="*/ 0 h 18"/>
                  <a:gd name="T12" fmla="*/ 0 w 18"/>
                  <a:gd name="T13" fmla="*/ 6 h 18"/>
                  <a:gd name="T14" fmla="*/ 0 w 18"/>
                  <a:gd name="T15" fmla="*/ 6 h 18"/>
                  <a:gd name="T16" fmla="*/ 0 w 18"/>
                  <a:gd name="T17" fmla="*/ 6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8"/>
                  <a:gd name="T29" fmla="*/ 18 w 1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8">
                    <a:moveTo>
                      <a:pt x="0" y="6"/>
                    </a:moveTo>
                    <a:lnTo>
                      <a:pt x="0" y="6"/>
                    </a:lnTo>
                    <a:lnTo>
                      <a:pt x="6" y="18"/>
                    </a:lnTo>
                    <a:lnTo>
                      <a:pt x="18" y="12"/>
                    </a:lnTo>
                    <a:lnTo>
                      <a:pt x="18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87" name="Freeform 76">
                <a:extLst>
                  <a:ext uri="{FF2B5EF4-FFF2-40B4-BE49-F238E27FC236}">
                    <a16:creationId xmlns:a16="http://schemas.microsoft.com/office/drawing/2014/main" id="{A1659FB0-C160-4643-957F-6C8A07483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6" y="2839"/>
                <a:ext cx="24" cy="12"/>
              </a:xfrm>
              <a:custGeom>
                <a:avLst/>
                <a:gdLst>
                  <a:gd name="T0" fmla="*/ 0 w 24"/>
                  <a:gd name="T1" fmla="*/ 0 h 12"/>
                  <a:gd name="T2" fmla="*/ 6 w 24"/>
                  <a:gd name="T3" fmla="*/ 0 h 12"/>
                  <a:gd name="T4" fmla="*/ 6 w 24"/>
                  <a:gd name="T5" fmla="*/ 12 h 12"/>
                  <a:gd name="T6" fmla="*/ 24 w 24"/>
                  <a:gd name="T7" fmla="*/ 6 h 12"/>
                  <a:gd name="T8" fmla="*/ 18 w 24"/>
                  <a:gd name="T9" fmla="*/ 0 h 12"/>
                  <a:gd name="T10" fmla="*/ 18 w 24"/>
                  <a:gd name="T11" fmla="*/ 0 h 12"/>
                  <a:gd name="T12" fmla="*/ 0 w 24"/>
                  <a:gd name="T13" fmla="*/ 0 h 12"/>
                  <a:gd name="T14" fmla="*/ 0 w 24"/>
                  <a:gd name="T15" fmla="*/ 0 h 12"/>
                  <a:gd name="T16" fmla="*/ 6 w 24"/>
                  <a:gd name="T17" fmla="*/ 0 h 12"/>
                  <a:gd name="T18" fmla="*/ 0 w 24"/>
                  <a:gd name="T19" fmla="*/ 0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"/>
                  <a:gd name="T31" fmla="*/ 0 h 12"/>
                  <a:gd name="T32" fmla="*/ 24 w 24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" h="12">
                    <a:moveTo>
                      <a:pt x="0" y="0"/>
                    </a:moveTo>
                    <a:lnTo>
                      <a:pt x="6" y="0"/>
                    </a:lnTo>
                    <a:lnTo>
                      <a:pt x="6" y="12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88" name="Freeform 77">
                <a:extLst>
                  <a:ext uri="{FF2B5EF4-FFF2-40B4-BE49-F238E27FC236}">
                    <a16:creationId xmlns:a16="http://schemas.microsoft.com/office/drawing/2014/main" id="{440AEAFE-A835-46A3-9B5A-C441932F4A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6" y="2827"/>
                <a:ext cx="18" cy="12"/>
              </a:xfrm>
              <a:custGeom>
                <a:avLst/>
                <a:gdLst>
                  <a:gd name="T0" fmla="*/ 0 w 18"/>
                  <a:gd name="T1" fmla="*/ 0 h 12"/>
                  <a:gd name="T2" fmla="*/ 0 w 18"/>
                  <a:gd name="T3" fmla="*/ 0 h 12"/>
                  <a:gd name="T4" fmla="*/ 0 w 18"/>
                  <a:gd name="T5" fmla="*/ 12 h 12"/>
                  <a:gd name="T6" fmla="*/ 18 w 18"/>
                  <a:gd name="T7" fmla="*/ 12 h 12"/>
                  <a:gd name="T8" fmla="*/ 18 w 18"/>
                  <a:gd name="T9" fmla="*/ 0 h 12"/>
                  <a:gd name="T10" fmla="*/ 18 w 18"/>
                  <a:gd name="T11" fmla="*/ 0 h 12"/>
                  <a:gd name="T12" fmla="*/ 0 w 18"/>
                  <a:gd name="T13" fmla="*/ 0 h 12"/>
                  <a:gd name="T14" fmla="*/ 0 w 18"/>
                  <a:gd name="T15" fmla="*/ 0 h 12"/>
                  <a:gd name="T16" fmla="*/ 0 w 18"/>
                  <a:gd name="T17" fmla="*/ 0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2"/>
                  <a:gd name="T29" fmla="*/ 18 w 18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2">
                    <a:moveTo>
                      <a:pt x="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18" y="12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89" name="Freeform 78">
                <a:extLst>
                  <a:ext uri="{FF2B5EF4-FFF2-40B4-BE49-F238E27FC236}">
                    <a16:creationId xmlns:a16="http://schemas.microsoft.com/office/drawing/2014/main" id="{1106AA66-E9D5-45A6-9CA0-C711377352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6" y="2467"/>
                <a:ext cx="18" cy="360"/>
              </a:xfrm>
              <a:custGeom>
                <a:avLst/>
                <a:gdLst>
                  <a:gd name="T0" fmla="*/ 0 w 18"/>
                  <a:gd name="T1" fmla="*/ 0 h 360"/>
                  <a:gd name="T2" fmla="*/ 0 w 18"/>
                  <a:gd name="T3" fmla="*/ 0 h 360"/>
                  <a:gd name="T4" fmla="*/ 0 w 18"/>
                  <a:gd name="T5" fmla="*/ 360 h 360"/>
                  <a:gd name="T6" fmla="*/ 18 w 18"/>
                  <a:gd name="T7" fmla="*/ 360 h 360"/>
                  <a:gd name="T8" fmla="*/ 18 w 18"/>
                  <a:gd name="T9" fmla="*/ 0 h 360"/>
                  <a:gd name="T10" fmla="*/ 18 w 18"/>
                  <a:gd name="T11" fmla="*/ 0 h 360"/>
                  <a:gd name="T12" fmla="*/ 0 w 18"/>
                  <a:gd name="T13" fmla="*/ 0 h 360"/>
                  <a:gd name="T14" fmla="*/ 0 w 18"/>
                  <a:gd name="T15" fmla="*/ 0 h 360"/>
                  <a:gd name="T16" fmla="*/ 0 w 18"/>
                  <a:gd name="T17" fmla="*/ 0 h 3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60"/>
                  <a:gd name="T29" fmla="*/ 18 w 18"/>
                  <a:gd name="T30" fmla="*/ 360 h 3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60">
                    <a:moveTo>
                      <a:pt x="0" y="0"/>
                    </a:moveTo>
                    <a:lnTo>
                      <a:pt x="0" y="0"/>
                    </a:lnTo>
                    <a:lnTo>
                      <a:pt x="0" y="360"/>
                    </a:lnTo>
                    <a:lnTo>
                      <a:pt x="18" y="360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0" name="Freeform 79">
                <a:extLst>
                  <a:ext uri="{FF2B5EF4-FFF2-40B4-BE49-F238E27FC236}">
                    <a16:creationId xmlns:a16="http://schemas.microsoft.com/office/drawing/2014/main" id="{C9BD9FD5-A79A-4ECA-B419-0F7AD1688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6" y="2455"/>
                <a:ext cx="18" cy="12"/>
              </a:xfrm>
              <a:custGeom>
                <a:avLst/>
                <a:gdLst>
                  <a:gd name="T0" fmla="*/ 6 w 18"/>
                  <a:gd name="T1" fmla="*/ 0 h 12"/>
                  <a:gd name="T2" fmla="*/ 0 w 18"/>
                  <a:gd name="T3" fmla="*/ 0 h 12"/>
                  <a:gd name="T4" fmla="*/ 0 w 18"/>
                  <a:gd name="T5" fmla="*/ 12 h 12"/>
                  <a:gd name="T6" fmla="*/ 18 w 18"/>
                  <a:gd name="T7" fmla="*/ 12 h 12"/>
                  <a:gd name="T8" fmla="*/ 18 w 18"/>
                  <a:gd name="T9" fmla="*/ 6 h 12"/>
                  <a:gd name="T10" fmla="*/ 18 w 18"/>
                  <a:gd name="T11" fmla="*/ 6 h 12"/>
                  <a:gd name="T12" fmla="*/ 6 w 18"/>
                  <a:gd name="T13" fmla="*/ 0 h 12"/>
                  <a:gd name="T14" fmla="*/ 0 w 18"/>
                  <a:gd name="T15" fmla="*/ 0 h 12"/>
                  <a:gd name="T16" fmla="*/ 0 w 18"/>
                  <a:gd name="T17" fmla="*/ 0 h 12"/>
                  <a:gd name="T18" fmla="*/ 6 w 18"/>
                  <a:gd name="T19" fmla="*/ 0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2"/>
                  <a:gd name="T32" fmla="*/ 18 w 18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2">
                    <a:moveTo>
                      <a:pt x="6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1" name="Freeform 80">
                <a:extLst>
                  <a:ext uri="{FF2B5EF4-FFF2-40B4-BE49-F238E27FC236}">
                    <a16:creationId xmlns:a16="http://schemas.microsoft.com/office/drawing/2014/main" id="{8FD841CE-712F-46F5-B2F1-0018F96153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2" y="2443"/>
                <a:ext cx="18" cy="18"/>
              </a:xfrm>
              <a:custGeom>
                <a:avLst/>
                <a:gdLst>
                  <a:gd name="T0" fmla="*/ 0 w 18"/>
                  <a:gd name="T1" fmla="*/ 0 h 18"/>
                  <a:gd name="T2" fmla="*/ 0 w 18"/>
                  <a:gd name="T3" fmla="*/ 0 h 18"/>
                  <a:gd name="T4" fmla="*/ 0 w 18"/>
                  <a:gd name="T5" fmla="*/ 12 h 18"/>
                  <a:gd name="T6" fmla="*/ 12 w 18"/>
                  <a:gd name="T7" fmla="*/ 18 h 18"/>
                  <a:gd name="T8" fmla="*/ 18 w 18"/>
                  <a:gd name="T9" fmla="*/ 6 h 18"/>
                  <a:gd name="T10" fmla="*/ 18 w 18"/>
                  <a:gd name="T11" fmla="*/ 6 h 18"/>
                  <a:gd name="T12" fmla="*/ 0 w 18"/>
                  <a:gd name="T13" fmla="*/ 0 h 18"/>
                  <a:gd name="T14" fmla="*/ 0 w 18"/>
                  <a:gd name="T15" fmla="*/ 0 h 18"/>
                  <a:gd name="T16" fmla="*/ 0 w 18"/>
                  <a:gd name="T17" fmla="*/ 0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8"/>
                  <a:gd name="T29" fmla="*/ 18 w 1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8">
                    <a:moveTo>
                      <a:pt x="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12" y="18"/>
                    </a:lnTo>
                    <a:lnTo>
                      <a:pt x="18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2" name="Freeform 81">
                <a:extLst>
                  <a:ext uri="{FF2B5EF4-FFF2-40B4-BE49-F238E27FC236}">
                    <a16:creationId xmlns:a16="http://schemas.microsoft.com/office/drawing/2014/main" id="{92C24337-2028-4506-89D7-54FB0BF6E4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2" y="2431"/>
                <a:ext cx="18" cy="18"/>
              </a:xfrm>
              <a:custGeom>
                <a:avLst/>
                <a:gdLst>
                  <a:gd name="T0" fmla="*/ 6 w 18"/>
                  <a:gd name="T1" fmla="*/ 0 h 18"/>
                  <a:gd name="T2" fmla="*/ 6 w 18"/>
                  <a:gd name="T3" fmla="*/ 6 h 18"/>
                  <a:gd name="T4" fmla="*/ 0 w 18"/>
                  <a:gd name="T5" fmla="*/ 12 h 18"/>
                  <a:gd name="T6" fmla="*/ 18 w 18"/>
                  <a:gd name="T7" fmla="*/ 18 h 18"/>
                  <a:gd name="T8" fmla="*/ 18 w 18"/>
                  <a:gd name="T9" fmla="*/ 12 h 18"/>
                  <a:gd name="T10" fmla="*/ 18 w 18"/>
                  <a:gd name="T11" fmla="*/ 12 h 18"/>
                  <a:gd name="T12" fmla="*/ 6 w 18"/>
                  <a:gd name="T13" fmla="*/ 0 h 18"/>
                  <a:gd name="T14" fmla="*/ 6 w 18"/>
                  <a:gd name="T15" fmla="*/ 6 h 18"/>
                  <a:gd name="T16" fmla="*/ 6 w 18"/>
                  <a:gd name="T17" fmla="*/ 6 h 18"/>
                  <a:gd name="T18" fmla="*/ 6 w 18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6" y="0"/>
                    </a:moveTo>
                    <a:lnTo>
                      <a:pt x="6" y="6"/>
                    </a:lnTo>
                    <a:lnTo>
                      <a:pt x="0" y="12"/>
                    </a:lnTo>
                    <a:lnTo>
                      <a:pt x="18" y="18"/>
                    </a:lnTo>
                    <a:lnTo>
                      <a:pt x="18" y="12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3" name="Freeform 82">
                <a:extLst>
                  <a:ext uri="{FF2B5EF4-FFF2-40B4-BE49-F238E27FC236}">
                    <a16:creationId xmlns:a16="http://schemas.microsoft.com/office/drawing/2014/main" id="{7229FB15-A81B-408B-96A9-32ECE7FC82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8" y="2713"/>
                <a:ext cx="234" cy="18"/>
              </a:xfrm>
              <a:custGeom>
                <a:avLst/>
                <a:gdLst>
                  <a:gd name="T0" fmla="*/ 0 w 234"/>
                  <a:gd name="T1" fmla="*/ 6 h 18"/>
                  <a:gd name="T2" fmla="*/ 6 w 234"/>
                  <a:gd name="T3" fmla="*/ 18 h 18"/>
                  <a:gd name="T4" fmla="*/ 234 w 234"/>
                  <a:gd name="T5" fmla="*/ 18 h 18"/>
                  <a:gd name="T6" fmla="*/ 234 w 234"/>
                  <a:gd name="T7" fmla="*/ 0 h 18"/>
                  <a:gd name="T8" fmla="*/ 6 w 234"/>
                  <a:gd name="T9" fmla="*/ 0 h 18"/>
                  <a:gd name="T10" fmla="*/ 18 w 234"/>
                  <a:gd name="T11" fmla="*/ 6 h 18"/>
                  <a:gd name="T12" fmla="*/ 0 w 234"/>
                  <a:gd name="T13" fmla="*/ 6 h 18"/>
                  <a:gd name="T14" fmla="*/ 0 w 234"/>
                  <a:gd name="T15" fmla="*/ 18 h 18"/>
                  <a:gd name="T16" fmla="*/ 6 w 234"/>
                  <a:gd name="T17" fmla="*/ 18 h 18"/>
                  <a:gd name="T18" fmla="*/ 0 w 234"/>
                  <a:gd name="T19" fmla="*/ 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34"/>
                  <a:gd name="T31" fmla="*/ 0 h 18"/>
                  <a:gd name="T32" fmla="*/ 234 w 234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34" h="18">
                    <a:moveTo>
                      <a:pt x="0" y="6"/>
                    </a:moveTo>
                    <a:lnTo>
                      <a:pt x="6" y="18"/>
                    </a:lnTo>
                    <a:lnTo>
                      <a:pt x="234" y="18"/>
                    </a:lnTo>
                    <a:lnTo>
                      <a:pt x="234" y="0"/>
                    </a:lnTo>
                    <a:lnTo>
                      <a:pt x="6" y="0"/>
                    </a:lnTo>
                    <a:lnTo>
                      <a:pt x="18" y="6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4" name="Freeform 83">
                <a:extLst>
                  <a:ext uri="{FF2B5EF4-FFF2-40B4-BE49-F238E27FC236}">
                    <a16:creationId xmlns:a16="http://schemas.microsoft.com/office/drawing/2014/main" id="{67E60E76-942F-44CA-ABCA-38CB253A7C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" y="2563"/>
                <a:ext cx="240" cy="18"/>
              </a:xfrm>
              <a:custGeom>
                <a:avLst/>
                <a:gdLst>
                  <a:gd name="T0" fmla="*/ 240 w 240"/>
                  <a:gd name="T1" fmla="*/ 6 h 18"/>
                  <a:gd name="T2" fmla="*/ 228 w 240"/>
                  <a:gd name="T3" fmla="*/ 0 h 18"/>
                  <a:gd name="T4" fmla="*/ 0 w 240"/>
                  <a:gd name="T5" fmla="*/ 0 h 18"/>
                  <a:gd name="T6" fmla="*/ 0 w 240"/>
                  <a:gd name="T7" fmla="*/ 18 h 18"/>
                  <a:gd name="T8" fmla="*/ 228 w 240"/>
                  <a:gd name="T9" fmla="*/ 18 h 18"/>
                  <a:gd name="T10" fmla="*/ 222 w 240"/>
                  <a:gd name="T11" fmla="*/ 6 h 18"/>
                  <a:gd name="T12" fmla="*/ 240 w 240"/>
                  <a:gd name="T13" fmla="*/ 6 h 18"/>
                  <a:gd name="T14" fmla="*/ 240 w 240"/>
                  <a:gd name="T15" fmla="*/ 0 h 18"/>
                  <a:gd name="T16" fmla="*/ 228 w 240"/>
                  <a:gd name="T17" fmla="*/ 0 h 18"/>
                  <a:gd name="T18" fmla="*/ 240 w 240"/>
                  <a:gd name="T19" fmla="*/ 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0"/>
                  <a:gd name="T31" fmla="*/ 0 h 18"/>
                  <a:gd name="T32" fmla="*/ 240 w 240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0" h="18">
                    <a:moveTo>
                      <a:pt x="240" y="6"/>
                    </a:moveTo>
                    <a:lnTo>
                      <a:pt x="228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228" y="18"/>
                    </a:lnTo>
                    <a:lnTo>
                      <a:pt x="222" y="6"/>
                    </a:lnTo>
                    <a:lnTo>
                      <a:pt x="240" y="6"/>
                    </a:lnTo>
                    <a:lnTo>
                      <a:pt x="240" y="0"/>
                    </a:lnTo>
                    <a:lnTo>
                      <a:pt x="228" y="0"/>
                    </a:lnTo>
                    <a:lnTo>
                      <a:pt x="24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5" name="Freeform 84">
                <a:extLst>
                  <a:ext uri="{FF2B5EF4-FFF2-40B4-BE49-F238E27FC236}">
                    <a16:creationId xmlns:a16="http://schemas.microsoft.com/office/drawing/2014/main" id="{AC30629F-4518-4FAE-BD37-EEF4A4D437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569"/>
                <a:ext cx="18" cy="162"/>
              </a:xfrm>
              <a:custGeom>
                <a:avLst/>
                <a:gdLst>
                  <a:gd name="T0" fmla="*/ 6 w 18"/>
                  <a:gd name="T1" fmla="*/ 162 h 162"/>
                  <a:gd name="T2" fmla="*/ 18 w 18"/>
                  <a:gd name="T3" fmla="*/ 150 h 162"/>
                  <a:gd name="T4" fmla="*/ 18 w 18"/>
                  <a:gd name="T5" fmla="*/ 0 h 162"/>
                  <a:gd name="T6" fmla="*/ 0 w 18"/>
                  <a:gd name="T7" fmla="*/ 0 h 162"/>
                  <a:gd name="T8" fmla="*/ 0 w 18"/>
                  <a:gd name="T9" fmla="*/ 150 h 162"/>
                  <a:gd name="T10" fmla="*/ 6 w 18"/>
                  <a:gd name="T11" fmla="*/ 144 h 162"/>
                  <a:gd name="T12" fmla="*/ 6 w 18"/>
                  <a:gd name="T13" fmla="*/ 162 h 162"/>
                  <a:gd name="T14" fmla="*/ 18 w 18"/>
                  <a:gd name="T15" fmla="*/ 162 h 162"/>
                  <a:gd name="T16" fmla="*/ 18 w 18"/>
                  <a:gd name="T17" fmla="*/ 150 h 162"/>
                  <a:gd name="T18" fmla="*/ 6 w 18"/>
                  <a:gd name="T19" fmla="*/ 162 h 16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62"/>
                  <a:gd name="T32" fmla="*/ 18 w 18"/>
                  <a:gd name="T33" fmla="*/ 162 h 16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62">
                    <a:moveTo>
                      <a:pt x="6" y="162"/>
                    </a:moveTo>
                    <a:lnTo>
                      <a:pt x="18" y="15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150"/>
                    </a:lnTo>
                    <a:lnTo>
                      <a:pt x="6" y="144"/>
                    </a:lnTo>
                    <a:lnTo>
                      <a:pt x="6" y="162"/>
                    </a:lnTo>
                    <a:lnTo>
                      <a:pt x="18" y="162"/>
                    </a:lnTo>
                    <a:lnTo>
                      <a:pt x="18" y="150"/>
                    </a:lnTo>
                    <a:lnTo>
                      <a:pt x="6" y="16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6" name="Freeform 85">
                <a:extLst>
                  <a:ext uri="{FF2B5EF4-FFF2-40B4-BE49-F238E27FC236}">
                    <a16:creationId xmlns:a16="http://schemas.microsoft.com/office/drawing/2014/main" id="{719529E3-CEE7-423A-9D0A-9AB59BD2AE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743"/>
                <a:ext cx="42" cy="18"/>
              </a:xfrm>
              <a:custGeom>
                <a:avLst/>
                <a:gdLst>
                  <a:gd name="T0" fmla="*/ 0 w 42"/>
                  <a:gd name="T1" fmla="*/ 6 h 18"/>
                  <a:gd name="T2" fmla="*/ 6 w 42"/>
                  <a:gd name="T3" fmla="*/ 18 h 18"/>
                  <a:gd name="T4" fmla="*/ 42 w 42"/>
                  <a:gd name="T5" fmla="*/ 18 h 18"/>
                  <a:gd name="T6" fmla="*/ 42 w 42"/>
                  <a:gd name="T7" fmla="*/ 0 h 18"/>
                  <a:gd name="T8" fmla="*/ 6 w 42"/>
                  <a:gd name="T9" fmla="*/ 0 h 18"/>
                  <a:gd name="T10" fmla="*/ 18 w 42"/>
                  <a:gd name="T11" fmla="*/ 6 h 18"/>
                  <a:gd name="T12" fmla="*/ 0 w 42"/>
                  <a:gd name="T13" fmla="*/ 6 h 18"/>
                  <a:gd name="T14" fmla="*/ 0 w 42"/>
                  <a:gd name="T15" fmla="*/ 18 h 18"/>
                  <a:gd name="T16" fmla="*/ 6 w 42"/>
                  <a:gd name="T17" fmla="*/ 18 h 18"/>
                  <a:gd name="T18" fmla="*/ 0 w 42"/>
                  <a:gd name="T19" fmla="*/ 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2"/>
                  <a:gd name="T31" fmla="*/ 0 h 18"/>
                  <a:gd name="T32" fmla="*/ 42 w 42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2" h="18">
                    <a:moveTo>
                      <a:pt x="0" y="6"/>
                    </a:moveTo>
                    <a:lnTo>
                      <a:pt x="6" y="18"/>
                    </a:lnTo>
                    <a:lnTo>
                      <a:pt x="42" y="18"/>
                    </a:lnTo>
                    <a:lnTo>
                      <a:pt x="42" y="0"/>
                    </a:lnTo>
                    <a:lnTo>
                      <a:pt x="6" y="0"/>
                    </a:lnTo>
                    <a:lnTo>
                      <a:pt x="18" y="6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7" name="Freeform 86">
                <a:extLst>
                  <a:ext uri="{FF2B5EF4-FFF2-40B4-BE49-F238E27FC236}">
                    <a16:creationId xmlns:a16="http://schemas.microsoft.com/office/drawing/2014/main" id="{D5197A8C-C58A-4BF4-A420-00E045BF2A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6" y="2533"/>
                <a:ext cx="18" cy="216"/>
              </a:xfrm>
              <a:custGeom>
                <a:avLst/>
                <a:gdLst>
                  <a:gd name="T0" fmla="*/ 6 w 18"/>
                  <a:gd name="T1" fmla="*/ 0 h 216"/>
                  <a:gd name="T2" fmla="*/ 0 w 18"/>
                  <a:gd name="T3" fmla="*/ 6 h 216"/>
                  <a:gd name="T4" fmla="*/ 0 w 18"/>
                  <a:gd name="T5" fmla="*/ 216 h 216"/>
                  <a:gd name="T6" fmla="*/ 18 w 18"/>
                  <a:gd name="T7" fmla="*/ 216 h 216"/>
                  <a:gd name="T8" fmla="*/ 18 w 18"/>
                  <a:gd name="T9" fmla="*/ 6 h 216"/>
                  <a:gd name="T10" fmla="*/ 6 w 18"/>
                  <a:gd name="T11" fmla="*/ 18 h 216"/>
                  <a:gd name="T12" fmla="*/ 6 w 18"/>
                  <a:gd name="T13" fmla="*/ 0 h 216"/>
                  <a:gd name="T14" fmla="*/ 0 w 18"/>
                  <a:gd name="T15" fmla="*/ 0 h 216"/>
                  <a:gd name="T16" fmla="*/ 0 w 18"/>
                  <a:gd name="T17" fmla="*/ 6 h 216"/>
                  <a:gd name="T18" fmla="*/ 6 w 18"/>
                  <a:gd name="T19" fmla="*/ 0 h 21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216"/>
                  <a:gd name="T32" fmla="*/ 18 w 18"/>
                  <a:gd name="T33" fmla="*/ 216 h 21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216">
                    <a:moveTo>
                      <a:pt x="6" y="0"/>
                    </a:moveTo>
                    <a:lnTo>
                      <a:pt x="0" y="6"/>
                    </a:lnTo>
                    <a:lnTo>
                      <a:pt x="0" y="216"/>
                    </a:lnTo>
                    <a:lnTo>
                      <a:pt x="18" y="216"/>
                    </a:lnTo>
                    <a:lnTo>
                      <a:pt x="18" y="6"/>
                    </a:lnTo>
                    <a:lnTo>
                      <a:pt x="6" y="18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8" name="Freeform 87">
                <a:extLst>
                  <a:ext uri="{FF2B5EF4-FFF2-40B4-BE49-F238E27FC236}">
                    <a16:creationId xmlns:a16="http://schemas.microsoft.com/office/drawing/2014/main" id="{41E55560-000E-4DFB-885B-AC7F8631A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2" y="2533"/>
                <a:ext cx="42" cy="18"/>
              </a:xfrm>
              <a:custGeom>
                <a:avLst/>
                <a:gdLst>
                  <a:gd name="T0" fmla="*/ 42 w 42"/>
                  <a:gd name="T1" fmla="*/ 6 h 18"/>
                  <a:gd name="T2" fmla="*/ 36 w 42"/>
                  <a:gd name="T3" fmla="*/ 0 h 18"/>
                  <a:gd name="T4" fmla="*/ 0 w 42"/>
                  <a:gd name="T5" fmla="*/ 0 h 18"/>
                  <a:gd name="T6" fmla="*/ 0 w 42"/>
                  <a:gd name="T7" fmla="*/ 18 h 18"/>
                  <a:gd name="T8" fmla="*/ 36 w 42"/>
                  <a:gd name="T9" fmla="*/ 18 h 18"/>
                  <a:gd name="T10" fmla="*/ 30 w 42"/>
                  <a:gd name="T11" fmla="*/ 6 h 18"/>
                  <a:gd name="T12" fmla="*/ 42 w 42"/>
                  <a:gd name="T13" fmla="*/ 6 h 18"/>
                  <a:gd name="T14" fmla="*/ 42 w 42"/>
                  <a:gd name="T15" fmla="*/ 0 h 18"/>
                  <a:gd name="T16" fmla="*/ 36 w 42"/>
                  <a:gd name="T17" fmla="*/ 0 h 18"/>
                  <a:gd name="T18" fmla="*/ 42 w 42"/>
                  <a:gd name="T19" fmla="*/ 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2"/>
                  <a:gd name="T31" fmla="*/ 0 h 18"/>
                  <a:gd name="T32" fmla="*/ 42 w 42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2" h="18">
                    <a:moveTo>
                      <a:pt x="42" y="6"/>
                    </a:moveTo>
                    <a:lnTo>
                      <a:pt x="36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36" y="18"/>
                    </a:lnTo>
                    <a:lnTo>
                      <a:pt x="30" y="6"/>
                    </a:lnTo>
                    <a:lnTo>
                      <a:pt x="42" y="6"/>
                    </a:lnTo>
                    <a:lnTo>
                      <a:pt x="42" y="0"/>
                    </a:lnTo>
                    <a:lnTo>
                      <a:pt x="36" y="0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99" name="Freeform 88">
                <a:extLst>
                  <a:ext uri="{FF2B5EF4-FFF2-40B4-BE49-F238E27FC236}">
                    <a16:creationId xmlns:a16="http://schemas.microsoft.com/office/drawing/2014/main" id="{EC9BC96A-73CF-4AA1-BD9C-95885FA3E1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2" y="2539"/>
                <a:ext cx="12" cy="222"/>
              </a:xfrm>
              <a:custGeom>
                <a:avLst/>
                <a:gdLst>
                  <a:gd name="T0" fmla="*/ 6 w 12"/>
                  <a:gd name="T1" fmla="*/ 222 h 222"/>
                  <a:gd name="T2" fmla="*/ 12 w 12"/>
                  <a:gd name="T3" fmla="*/ 210 h 222"/>
                  <a:gd name="T4" fmla="*/ 12 w 12"/>
                  <a:gd name="T5" fmla="*/ 0 h 222"/>
                  <a:gd name="T6" fmla="*/ 0 w 12"/>
                  <a:gd name="T7" fmla="*/ 0 h 222"/>
                  <a:gd name="T8" fmla="*/ 0 w 12"/>
                  <a:gd name="T9" fmla="*/ 210 h 222"/>
                  <a:gd name="T10" fmla="*/ 6 w 12"/>
                  <a:gd name="T11" fmla="*/ 204 h 222"/>
                  <a:gd name="T12" fmla="*/ 6 w 12"/>
                  <a:gd name="T13" fmla="*/ 222 h 222"/>
                  <a:gd name="T14" fmla="*/ 12 w 12"/>
                  <a:gd name="T15" fmla="*/ 222 h 222"/>
                  <a:gd name="T16" fmla="*/ 12 w 12"/>
                  <a:gd name="T17" fmla="*/ 210 h 222"/>
                  <a:gd name="T18" fmla="*/ 6 w 12"/>
                  <a:gd name="T19" fmla="*/ 222 h 22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"/>
                  <a:gd name="T31" fmla="*/ 0 h 222"/>
                  <a:gd name="T32" fmla="*/ 12 w 12"/>
                  <a:gd name="T33" fmla="*/ 222 h 22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" h="222">
                    <a:moveTo>
                      <a:pt x="6" y="222"/>
                    </a:moveTo>
                    <a:lnTo>
                      <a:pt x="12" y="21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10"/>
                    </a:lnTo>
                    <a:lnTo>
                      <a:pt x="6" y="204"/>
                    </a:lnTo>
                    <a:lnTo>
                      <a:pt x="6" y="222"/>
                    </a:lnTo>
                    <a:lnTo>
                      <a:pt x="12" y="222"/>
                    </a:lnTo>
                    <a:lnTo>
                      <a:pt x="12" y="210"/>
                    </a:lnTo>
                    <a:lnTo>
                      <a:pt x="6" y="2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0" name="Freeform 89">
                <a:extLst>
                  <a:ext uri="{FF2B5EF4-FFF2-40B4-BE49-F238E27FC236}">
                    <a16:creationId xmlns:a16="http://schemas.microsoft.com/office/drawing/2014/main" id="{3C043CEE-F76F-42D1-8EFB-F67A8C1937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" y="2551"/>
                <a:ext cx="240" cy="18"/>
              </a:xfrm>
              <a:custGeom>
                <a:avLst/>
                <a:gdLst>
                  <a:gd name="T0" fmla="*/ 240 w 240"/>
                  <a:gd name="T1" fmla="*/ 6 h 18"/>
                  <a:gd name="T2" fmla="*/ 234 w 240"/>
                  <a:gd name="T3" fmla="*/ 0 h 18"/>
                  <a:gd name="T4" fmla="*/ 0 w 240"/>
                  <a:gd name="T5" fmla="*/ 0 h 18"/>
                  <a:gd name="T6" fmla="*/ 0 w 240"/>
                  <a:gd name="T7" fmla="*/ 18 h 18"/>
                  <a:gd name="T8" fmla="*/ 234 w 240"/>
                  <a:gd name="T9" fmla="*/ 18 h 18"/>
                  <a:gd name="T10" fmla="*/ 228 w 240"/>
                  <a:gd name="T11" fmla="*/ 6 h 18"/>
                  <a:gd name="T12" fmla="*/ 240 w 240"/>
                  <a:gd name="T13" fmla="*/ 6 h 18"/>
                  <a:gd name="T14" fmla="*/ 240 w 240"/>
                  <a:gd name="T15" fmla="*/ 0 h 18"/>
                  <a:gd name="T16" fmla="*/ 234 w 240"/>
                  <a:gd name="T17" fmla="*/ 0 h 18"/>
                  <a:gd name="T18" fmla="*/ 240 w 240"/>
                  <a:gd name="T19" fmla="*/ 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0"/>
                  <a:gd name="T31" fmla="*/ 0 h 18"/>
                  <a:gd name="T32" fmla="*/ 240 w 240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0" h="18">
                    <a:moveTo>
                      <a:pt x="240" y="6"/>
                    </a:moveTo>
                    <a:lnTo>
                      <a:pt x="234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234" y="18"/>
                    </a:lnTo>
                    <a:lnTo>
                      <a:pt x="228" y="6"/>
                    </a:lnTo>
                    <a:lnTo>
                      <a:pt x="240" y="6"/>
                    </a:lnTo>
                    <a:lnTo>
                      <a:pt x="240" y="0"/>
                    </a:lnTo>
                    <a:lnTo>
                      <a:pt x="234" y="0"/>
                    </a:lnTo>
                    <a:lnTo>
                      <a:pt x="24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1" name="Freeform 91">
                <a:extLst>
                  <a:ext uri="{FF2B5EF4-FFF2-40B4-BE49-F238E27FC236}">
                    <a16:creationId xmlns:a16="http://schemas.microsoft.com/office/drawing/2014/main" id="{BB5896E4-45D0-45C2-B09E-E0D10E37FE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8" y="2719"/>
                <a:ext cx="240" cy="18"/>
              </a:xfrm>
              <a:custGeom>
                <a:avLst/>
                <a:gdLst>
                  <a:gd name="T0" fmla="*/ 0 w 240"/>
                  <a:gd name="T1" fmla="*/ 18 h 18"/>
                  <a:gd name="T2" fmla="*/ 6 w 240"/>
                  <a:gd name="T3" fmla="*/ 18 h 18"/>
                  <a:gd name="T4" fmla="*/ 240 w 240"/>
                  <a:gd name="T5" fmla="*/ 18 h 18"/>
                  <a:gd name="T6" fmla="*/ 240 w 240"/>
                  <a:gd name="T7" fmla="*/ 0 h 18"/>
                  <a:gd name="T8" fmla="*/ 6 w 240"/>
                  <a:gd name="T9" fmla="*/ 0 h 18"/>
                  <a:gd name="T10" fmla="*/ 6 w 240"/>
                  <a:gd name="T11" fmla="*/ 0 h 18"/>
                  <a:gd name="T12" fmla="*/ 0 w 240"/>
                  <a:gd name="T13" fmla="*/ 18 h 18"/>
                  <a:gd name="T14" fmla="*/ 0 w 240"/>
                  <a:gd name="T15" fmla="*/ 18 h 18"/>
                  <a:gd name="T16" fmla="*/ 6 w 240"/>
                  <a:gd name="T17" fmla="*/ 18 h 18"/>
                  <a:gd name="T18" fmla="*/ 0 w 240"/>
                  <a:gd name="T19" fmla="*/ 18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0"/>
                  <a:gd name="T31" fmla="*/ 0 h 18"/>
                  <a:gd name="T32" fmla="*/ 240 w 240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0" h="18">
                    <a:moveTo>
                      <a:pt x="0" y="18"/>
                    </a:moveTo>
                    <a:lnTo>
                      <a:pt x="6" y="18"/>
                    </a:lnTo>
                    <a:lnTo>
                      <a:pt x="240" y="18"/>
                    </a:lnTo>
                    <a:lnTo>
                      <a:pt x="240" y="0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2" name="Freeform 92">
                <a:extLst>
                  <a:ext uri="{FF2B5EF4-FFF2-40B4-BE49-F238E27FC236}">
                    <a16:creationId xmlns:a16="http://schemas.microsoft.com/office/drawing/2014/main" id="{ECCBC087-C020-4189-A82E-16EB617B27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2" y="2665"/>
                <a:ext cx="102" cy="72"/>
              </a:xfrm>
              <a:custGeom>
                <a:avLst/>
                <a:gdLst>
                  <a:gd name="T0" fmla="*/ 0 w 102"/>
                  <a:gd name="T1" fmla="*/ 6 h 72"/>
                  <a:gd name="T2" fmla="*/ 6 w 102"/>
                  <a:gd name="T3" fmla="*/ 12 h 72"/>
                  <a:gd name="T4" fmla="*/ 96 w 102"/>
                  <a:gd name="T5" fmla="*/ 72 h 72"/>
                  <a:gd name="T6" fmla="*/ 102 w 102"/>
                  <a:gd name="T7" fmla="*/ 54 h 72"/>
                  <a:gd name="T8" fmla="*/ 12 w 102"/>
                  <a:gd name="T9" fmla="*/ 0 h 72"/>
                  <a:gd name="T10" fmla="*/ 18 w 102"/>
                  <a:gd name="T11" fmla="*/ 6 h 72"/>
                  <a:gd name="T12" fmla="*/ 0 w 102"/>
                  <a:gd name="T13" fmla="*/ 6 h 72"/>
                  <a:gd name="T14" fmla="*/ 0 w 102"/>
                  <a:gd name="T15" fmla="*/ 12 h 72"/>
                  <a:gd name="T16" fmla="*/ 6 w 102"/>
                  <a:gd name="T17" fmla="*/ 12 h 72"/>
                  <a:gd name="T18" fmla="*/ 0 w 102"/>
                  <a:gd name="T19" fmla="*/ 6 h 7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02"/>
                  <a:gd name="T31" fmla="*/ 0 h 72"/>
                  <a:gd name="T32" fmla="*/ 102 w 102"/>
                  <a:gd name="T33" fmla="*/ 72 h 7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02" h="72">
                    <a:moveTo>
                      <a:pt x="0" y="6"/>
                    </a:moveTo>
                    <a:lnTo>
                      <a:pt x="6" y="12"/>
                    </a:lnTo>
                    <a:lnTo>
                      <a:pt x="96" y="72"/>
                    </a:lnTo>
                    <a:lnTo>
                      <a:pt x="102" y="54"/>
                    </a:lnTo>
                    <a:lnTo>
                      <a:pt x="12" y="0"/>
                    </a:lnTo>
                    <a:lnTo>
                      <a:pt x="18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3" name="Freeform 93">
                <a:extLst>
                  <a:ext uri="{FF2B5EF4-FFF2-40B4-BE49-F238E27FC236}">
                    <a16:creationId xmlns:a16="http://schemas.microsoft.com/office/drawing/2014/main" id="{5A9F05EA-B304-4C16-BF82-6DF7EEF640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2" y="2611"/>
                <a:ext cx="18" cy="60"/>
              </a:xfrm>
              <a:custGeom>
                <a:avLst/>
                <a:gdLst>
                  <a:gd name="T0" fmla="*/ 6 w 18"/>
                  <a:gd name="T1" fmla="*/ 0 h 60"/>
                  <a:gd name="T2" fmla="*/ 0 w 18"/>
                  <a:gd name="T3" fmla="*/ 6 h 60"/>
                  <a:gd name="T4" fmla="*/ 0 w 18"/>
                  <a:gd name="T5" fmla="*/ 60 h 60"/>
                  <a:gd name="T6" fmla="*/ 18 w 18"/>
                  <a:gd name="T7" fmla="*/ 60 h 60"/>
                  <a:gd name="T8" fmla="*/ 18 w 18"/>
                  <a:gd name="T9" fmla="*/ 6 h 60"/>
                  <a:gd name="T10" fmla="*/ 12 w 18"/>
                  <a:gd name="T11" fmla="*/ 12 h 60"/>
                  <a:gd name="T12" fmla="*/ 6 w 18"/>
                  <a:gd name="T13" fmla="*/ 0 h 60"/>
                  <a:gd name="T14" fmla="*/ 0 w 18"/>
                  <a:gd name="T15" fmla="*/ 0 h 60"/>
                  <a:gd name="T16" fmla="*/ 0 w 18"/>
                  <a:gd name="T17" fmla="*/ 6 h 60"/>
                  <a:gd name="T18" fmla="*/ 6 w 18"/>
                  <a:gd name="T19" fmla="*/ 0 h 6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60"/>
                  <a:gd name="T32" fmla="*/ 18 w 18"/>
                  <a:gd name="T33" fmla="*/ 60 h 6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60">
                    <a:moveTo>
                      <a:pt x="6" y="0"/>
                    </a:moveTo>
                    <a:lnTo>
                      <a:pt x="0" y="6"/>
                    </a:lnTo>
                    <a:lnTo>
                      <a:pt x="0" y="60"/>
                    </a:lnTo>
                    <a:lnTo>
                      <a:pt x="18" y="60"/>
                    </a:lnTo>
                    <a:lnTo>
                      <a:pt x="18" y="6"/>
                    </a:lnTo>
                    <a:lnTo>
                      <a:pt x="12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4" name="Freeform 94">
                <a:extLst>
                  <a:ext uri="{FF2B5EF4-FFF2-40B4-BE49-F238E27FC236}">
                    <a16:creationId xmlns:a16="http://schemas.microsoft.com/office/drawing/2014/main" id="{C1268B39-6EDE-4B47-8557-E99EB87240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" y="2551"/>
                <a:ext cx="96" cy="72"/>
              </a:xfrm>
              <a:custGeom>
                <a:avLst/>
                <a:gdLst>
                  <a:gd name="T0" fmla="*/ 96 w 96"/>
                  <a:gd name="T1" fmla="*/ 0 h 72"/>
                  <a:gd name="T2" fmla="*/ 90 w 96"/>
                  <a:gd name="T3" fmla="*/ 0 h 72"/>
                  <a:gd name="T4" fmla="*/ 0 w 96"/>
                  <a:gd name="T5" fmla="*/ 60 h 72"/>
                  <a:gd name="T6" fmla="*/ 6 w 96"/>
                  <a:gd name="T7" fmla="*/ 72 h 72"/>
                  <a:gd name="T8" fmla="*/ 96 w 96"/>
                  <a:gd name="T9" fmla="*/ 18 h 72"/>
                  <a:gd name="T10" fmla="*/ 96 w 96"/>
                  <a:gd name="T11" fmla="*/ 18 h 72"/>
                  <a:gd name="T12" fmla="*/ 96 w 96"/>
                  <a:gd name="T13" fmla="*/ 0 h 72"/>
                  <a:gd name="T14" fmla="*/ 90 w 96"/>
                  <a:gd name="T15" fmla="*/ 0 h 72"/>
                  <a:gd name="T16" fmla="*/ 90 w 96"/>
                  <a:gd name="T17" fmla="*/ 0 h 72"/>
                  <a:gd name="T18" fmla="*/ 96 w 96"/>
                  <a:gd name="T19" fmla="*/ 0 h 7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96"/>
                  <a:gd name="T31" fmla="*/ 0 h 72"/>
                  <a:gd name="T32" fmla="*/ 96 w 96"/>
                  <a:gd name="T33" fmla="*/ 72 h 7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96" h="72">
                    <a:moveTo>
                      <a:pt x="96" y="0"/>
                    </a:moveTo>
                    <a:lnTo>
                      <a:pt x="90" y="0"/>
                    </a:lnTo>
                    <a:lnTo>
                      <a:pt x="0" y="60"/>
                    </a:lnTo>
                    <a:lnTo>
                      <a:pt x="6" y="72"/>
                    </a:lnTo>
                    <a:lnTo>
                      <a:pt x="96" y="18"/>
                    </a:lnTo>
                    <a:lnTo>
                      <a:pt x="96" y="0"/>
                    </a:lnTo>
                    <a:lnTo>
                      <a:pt x="90" y="0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5" name="Freeform 99">
                <a:extLst>
                  <a:ext uri="{FF2B5EF4-FFF2-40B4-BE49-F238E27FC236}">
                    <a16:creationId xmlns:a16="http://schemas.microsoft.com/office/drawing/2014/main" id="{7D07ED2A-3A64-4829-A097-BFBF5BB6E8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6" y="2611"/>
                <a:ext cx="306" cy="12"/>
              </a:xfrm>
              <a:custGeom>
                <a:avLst/>
                <a:gdLst>
                  <a:gd name="T0" fmla="*/ 306 w 306"/>
                  <a:gd name="T1" fmla="*/ 6 h 12"/>
                  <a:gd name="T2" fmla="*/ 306 w 306"/>
                  <a:gd name="T3" fmla="*/ 0 h 12"/>
                  <a:gd name="T4" fmla="*/ 0 w 306"/>
                  <a:gd name="T5" fmla="*/ 0 h 12"/>
                  <a:gd name="T6" fmla="*/ 0 w 306"/>
                  <a:gd name="T7" fmla="*/ 12 h 12"/>
                  <a:gd name="T8" fmla="*/ 306 w 306"/>
                  <a:gd name="T9" fmla="*/ 12 h 12"/>
                  <a:gd name="T10" fmla="*/ 306 w 306"/>
                  <a:gd name="T11" fmla="*/ 6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06"/>
                  <a:gd name="T19" fmla="*/ 0 h 12"/>
                  <a:gd name="T20" fmla="*/ 306 w 306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06" h="12">
                    <a:moveTo>
                      <a:pt x="306" y="6"/>
                    </a:moveTo>
                    <a:lnTo>
                      <a:pt x="30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306" y="12"/>
                    </a:lnTo>
                    <a:lnTo>
                      <a:pt x="306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6" name="Freeform 100">
                <a:extLst>
                  <a:ext uri="{FF2B5EF4-FFF2-40B4-BE49-F238E27FC236}">
                    <a16:creationId xmlns:a16="http://schemas.microsoft.com/office/drawing/2014/main" id="{592FD0D6-E055-4C6F-9843-917E7CE8D9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6" y="2665"/>
                <a:ext cx="294" cy="6"/>
              </a:xfrm>
              <a:custGeom>
                <a:avLst/>
                <a:gdLst>
                  <a:gd name="T0" fmla="*/ 294 w 294"/>
                  <a:gd name="T1" fmla="*/ 6 h 6"/>
                  <a:gd name="T2" fmla="*/ 294 w 294"/>
                  <a:gd name="T3" fmla="*/ 0 h 6"/>
                  <a:gd name="T4" fmla="*/ 0 w 294"/>
                  <a:gd name="T5" fmla="*/ 0 h 6"/>
                  <a:gd name="T6" fmla="*/ 0 w 294"/>
                  <a:gd name="T7" fmla="*/ 6 h 6"/>
                  <a:gd name="T8" fmla="*/ 294 w 294"/>
                  <a:gd name="T9" fmla="*/ 6 h 6"/>
                  <a:gd name="T10" fmla="*/ 294 w 294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94"/>
                  <a:gd name="T19" fmla="*/ 0 h 6"/>
                  <a:gd name="T20" fmla="*/ 294 w 294"/>
                  <a:gd name="T21" fmla="*/ 6 h 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94" h="6">
                    <a:moveTo>
                      <a:pt x="294" y="6"/>
                    </a:moveTo>
                    <a:lnTo>
                      <a:pt x="294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94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7" name="Freeform 101">
                <a:extLst>
                  <a:ext uri="{FF2B5EF4-FFF2-40B4-BE49-F238E27FC236}">
                    <a16:creationId xmlns:a16="http://schemas.microsoft.com/office/drawing/2014/main" id="{49939DD8-7B77-49B0-B538-2F53BF4628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2" y="2623"/>
                <a:ext cx="18" cy="36"/>
              </a:xfrm>
              <a:custGeom>
                <a:avLst/>
                <a:gdLst>
                  <a:gd name="T0" fmla="*/ 12 w 18"/>
                  <a:gd name="T1" fmla="*/ 12 h 36"/>
                  <a:gd name="T2" fmla="*/ 0 w 18"/>
                  <a:gd name="T3" fmla="*/ 6 h 36"/>
                  <a:gd name="T4" fmla="*/ 0 w 18"/>
                  <a:gd name="T5" fmla="*/ 36 h 36"/>
                  <a:gd name="T6" fmla="*/ 18 w 18"/>
                  <a:gd name="T7" fmla="*/ 36 h 36"/>
                  <a:gd name="T8" fmla="*/ 18 w 18"/>
                  <a:gd name="T9" fmla="*/ 6 h 36"/>
                  <a:gd name="T10" fmla="*/ 12 w 18"/>
                  <a:gd name="T11" fmla="*/ 0 h 36"/>
                  <a:gd name="T12" fmla="*/ 18 w 18"/>
                  <a:gd name="T13" fmla="*/ 6 h 36"/>
                  <a:gd name="T14" fmla="*/ 18 w 18"/>
                  <a:gd name="T15" fmla="*/ 0 h 36"/>
                  <a:gd name="T16" fmla="*/ 12 w 18"/>
                  <a:gd name="T17" fmla="*/ 0 h 36"/>
                  <a:gd name="T18" fmla="*/ 12 w 18"/>
                  <a:gd name="T19" fmla="*/ 12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36"/>
                  <a:gd name="T32" fmla="*/ 18 w 18"/>
                  <a:gd name="T33" fmla="*/ 36 h 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36">
                    <a:moveTo>
                      <a:pt x="12" y="12"/>
                    </a:moveTo>
                    <a:lnTo>
                      <a:pt x="0" y="6"/>
                    </a:lnTo>
                    <a:lnTo>
                      <a:pt x="0" y="36"/>
                    </a:lnTo>
                    <a:lnTo>
                      <a:pt x="18" y="36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8" name="Freeform 102">
                <a:extLst>
                  <a:ext uri="{FF2B5EF4-FFF2-40B4-BE49-F238E27FC236}">
                    <a16:creationId xmlns:a16="http://schemas.microsoft.com/office/drawing/2014/main" id="{0D81B57A-60C6-4040-8666-6776532003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6" y="2257"/>
                <a:ext cx="54" cy="18"/>
              </a:xfrm>
              <a:custGeom>
                <a:avLst/>
                <a:gdLst>
                  <a:gd name="T0" fmla="*/ 54 w 54"/>
                  <a:gd name="T1" fmla="*/ 0 h 18"/>
                  <a:gd name="T2" fmla="*/ 48 w 54"/>
                  <a:gd name="T3" fmla="*/ 0 h 18"/>
                  <a:gd name="T4" fmla="*/ 0 w 54"/>
                  <a:gd name="T5" fmla="*/ 0 h 18"/>
                  <a:gd name="T6" fmla="*/ 0 w 54"/>
                  <a:gd name="T7" fmla="*/ 18 h 18"/>
                  <a:gd name="T8" fmla="*/ 48 w 54"/>
                  <a:gd name="T9" fmla="*/ 18 h 18"/>
                  <a:gd name="T10" fmla="*/ 48 w 54"/>
                  <a:gd name="T11" fmla="*/ 18 h 18"/>
                  <a:gd name="T12" fmla="*/ 54 w 54"/>
                  <a:gd name="T13" fmla="*/ 0 h 18"/>
                  <a:gd name="T14" fmla="*/ 48 w 54"/>
                  <a:gd name="T15" fmla="*/ 0 h 18"/>
                  <a:gd name="T16" fmla="*/ 48 w 54"/>
                  <a:gd name="T17" fmla="*/ 0 h 18"/>
                  <a:gd name="T18" fmla="*/ 54 w 54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4"/>
                  <a:gd name="T31" fmla="*/ 0 h 18"/>
                  <a:gd name="T32" fmla="*/ 54 w 54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4" h="18">
                    <a:moveTo>
                      <a:pt x="54" y="0"/>
                    </a:moveTo>
                    <a:lnTo>
                      <a:pt x="48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48" y="18"/>
                    </a:lnTo>
                    <a:lnTo>
                      <a:pt x="54" y="0"/>
                    </a:lnTo>
                    <a:lnTo>
                      <a:pt x="48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09" name="Freeform 103">
                <a:extLst>
                  <a:ext uri="{FF2B5EF4-FFF2-40B4-BE49-F238E27FC236}">
                    <a16:creationId xmlns:a16="http://schemas.microsoft.com/office/drawing/2014/main" id="{1F90F488-49D4-41DF-B89A-15DCB0CF33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" y="2257"/>
                <a:ext cx="12" cy="18"/>
              </a:xfrm>
              <a:custGeom>
                <a:avLst/>
                <a:gdLst>
                  <a:gd name="T0" fmla="*/ 12 w 12"/>
                  <a:gd name="T1" fmla="*/ 6 h 18"/>
                  <a:gd name="T2" fmla="*/ 12 w 12"/>
                  <a:gd name="T3" fmla="*/ 6 h 18"/>
                  <a:gd name="T4" fmla="*/ 6 w 12"/>
                  <a:gd name="T5" fmla="*/ 0 h 18"/>
                  <a:gd name="T6" fmla="*/ 0 w 12"/>
                  <a:gd name="T7" fmla="*/ 18 h 18"/>
                  <a:gd name="T8" fmla="*/ 6 w 12"/>
                  <a:gd name="T9" fmla="*/ 18 h 18"/>
                  <a:gd name="T10" fmla="*/ 0 w 12"/>
                  <a:gd name="T11" fmla="*/ 18 h 18"/>
                  <a:gd name="T12" fmla="*/ 12 w 12"/>
                  <a:gd name="T13" fmla="*/ 6 h 18"/>
                  <a:gd name="T14" fmla="*/ 12 w 12"/>
                  <a:gd name="T15" fmla="*/ 6 h 18"/>
                  <a:gd name="T16" fmla="*/ 12 w 12"/>
                  <a:gd name="T17" fmla="*/ 6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18"/>
                  <a:gd name="T29" fmla="*/ 12 w 12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18">
                    <a:moveTo>
                      <a:pt x="12" y="6"/>
                    </a:moveTo>
                    <a:lnTo>
                      <a:pt x="12" y="6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0" name="Freeform 104">
                <a:extLst>
                  <a:ext uri="{FF2B5EF4-FFF2-40B4-BE49-F238E27FC236}">
                    <a16:creationId xmlns:a16="http://schemas.microsoft.com/office/drawing/2014/main" id="{55FFEEFD-1352-4F1F-9A88-01D080B685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" y="2263"/>
                <a:ext cx="18" cy="18"/>
              </a:xfrm>
              <a:custGeom>
                <a:avLst/>
                <a:gdLst>
                  <a:gd name="T0" fmla="*/ 18 w 18"/>
                  <a:gd name="T1" fmla="*/ 6 h 18"/>
                  <a:gd name="T2" fmla="*/ 18 w 18"/>
                  <a:gd name="T3" fmla="*/ 6 h 18"/>
                  <a:gd name="T4" fmla="*/ 12 w 18"/>
                  <a:gd name="T5" fmla="*/ 0 h 18"/>
                  <a:gd name="T6" fmla="*/ 0 w 18"/>
                  <a:gd name="T7" fmla="*/ 12 h 18"/>
                  <a:gd name="T8" fmla="*/ 6 w 18"/>
                  <a:gd name="T9" fmla="*/ 18 h 18"/>
                  <a:gd name="T10" fmla="*/ 6 w 18"/>
                  <a:gd name="T11" fmla="*/ 12 h 18"/>
                  <a:gd name="T12" fmla="*/ 18 w 18"/>
                  <a:gd name="T13" fmla="*/ 6 h 18"/>
                  <a:gd name="T14" fmla="*/ 18 w 18"/>
                  <a:gd name="T15" fmla="*/ 6 h 18"/>
                  <a:gd name="T16" fmla="*/ 18 w 18"/>
                  <a:gd name="T17" fmla="*/ 6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8"/>
                  <a:gd name="T29" fmla="*/ 18 w 1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8">
                    <a:moveTo>
                      <a:pt x="18" y="6"/>
                    </a:moveTo>
                    <a:lnTo>
                      <a:pt x="18" y="6"/>
                    </a:lnTo>
                    <a:lnTo>
                      <a:pt x="12" y="0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6" y="12"/>
                    </a:lnTo>
                    <a:lnTo>
                      <a:pt x="18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1" name="Freeform 105">
                <a:extLst>
                  <a:ext uri="{FF2B5EF4-FFF2-40B4-BE49-F238E27FC236}">
                    <a16:creationId xmlns:a16="http://schemas.microsoft.com/office/drawing/2014/main" id="{399C9591-F2FD-4FF5-B29D-54DA11BE8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2269"/>
                <a:ext cx="18" cy="18"/>
              </a:xfrm>
              <a:custGeom>
                <a:avLst/>
                <a:gdLst>
                  <a:gd name="T0" fmla="*/ 18 w 18"/>
                  <a:gd name="T1" fmla="*/ 12 h 18"/>
                  <a:gd name="T2" fmla="*/ 18 w 18"/>
                  <a:gd name="T3" fmla="*/ 6 h 18"/>
                  <a:gd name="T4" fmla="*/ 12 w 18"/>
                  <a:gd name="T5" fmla="*/ 0 h 18"/>
                  <a:gd name="T6" fmla="*/ 0 w 18"/>
                  <a:gd name="T7" fmla="*/ 6 h 18"/>
                  <a:gd name="T8" fmla="*/ 6 w 18"/>
                  <a:gd name="T9" fmla="*/ 18 h 18"/>
                  <a:gd name="T10" fmla="*/ 0 w 18"/>
                  <a:gd name="T11" fmla="*/ 12 h 18"/>
                  <a:gd name="T12" fmla="*/ 18 w 18"/>
                  <a:gd name="T13" fmla="*/ 12 h 18"/>
                  <a:gd name="T14" fmla="*/ 18 w 18"/>
                  <a:gd name="T15" fmla="*/ 12 h 18"/>
                  <a:gd name="T16" fmla="*/ 18 w 18"/>
                  <a:gd name="T17" fmla="*/ 6 h 18"/>
                  <a:gd name="T18" fmla="*/ 18 w 18"/>
                  <a:gd name="T19" fmla="*/ 12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18" y="12"/>
                    </a:moveTo>
                    <a:lnTo>
                      <a:pt x="18" y="6"/>
                    </a:lnTo>
                    <a:lnTo>
                      <a:pt x="12" y="0"/>
                    </a:lnTo>
                    <a:lnTo>
                      <a:pt x="0" y="6"/>
                    </a:lnTo>
                    <a:lnTo>
                      <a:pt x="6" y="18"/>
                    </a:lnTo>
                    <a:lnTo>
                      <a:pt x="0" y="12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18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2" name="Freeform 106">
                <a:extLst>
                  <a:ext uri="{FF2B5EF4-FFF2-40B4-BE49-F238E27FC236}">
                    <a16:creationId xmlns:a16="http://schemas.microsoft.com/office/drawing/2014/main" id="{E67D4EB4-1F62-4BCF-B0B4-C7467B2091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2281"/>
                <a:ext cx="18" cy="12"/>
              </a:xfrm>
              <a:custGeom>
                <a:avLst/>
                <a:gdLst>
                  <a:gd name="T0" fmla="*/ 18 w 18"/>
                  <a:gd name="T1" fmla="*/ 6 h 12"/>
                  <a:gd name="T2" fmla="*/ 18 w 18"/>
                  <a:gd name="T3" fmla="*/ 6 h 12"/>
                  <a:gd name="T4" fmla="*/ 18 w 18"/>
                  <a:gd name="T5" fmla="*/ 0 h 12"/>
                  <a:gd name="T6" fmla="*/ 0 w 18"/>
                  <a:gd name="T7" fmla="*/ 0 h 12"/>
                  <a:gd name="T8" fmla="*/ 6 w 18"/>
                  <a:gd name="T9" fmla="*/ 12 h 12"/>
                  <a:gd name="T10" fmla="*/ 6 w 18"/>
                  <a:gd name="T11" fmla="*/ 6 h 12"/>
                  <a:gd name="T12" fmla="*/ 18 w 18"/>
                  <a:gd name="T13" fmla="*/ 6 h 12"/>
                  <a:gd name="T14" fmla="*/ 18 w 18"/>
                  <a:gd name="T15" fmla="*/ 6 h 12"/>
                  <a:gd name="T16" fmla="*/ 18 w 18"/>
                  <a:gd name="T17" fmla="*/ 6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2"/>
                  <a:gd name="T29" fmla="*/ 18 w 18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2">
                    <a:moveTo>
                      <a:pt x="18" y="6"/>
                    </a:moveTo>
                    <a:lnTo>
                      <a:pt x="18" y="6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18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3" name="Freeform 107">
                <a:extLst>
                  <a:ext uri="{FF2B5EF4-FFF2-40B4-BE49-F238E27FC236}">
                    <a16:creationId xmlns:a16="http://schemas.microsoft.com/office/drawing/2014/main" id="{02474A07-3E3E-483E-902A-372FE03051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2287"/>
                <a:ext cx="12" cy="738"/>
              </a:xfrm>
              <a:custGeom>
                <a:avLst/>
                <a:gdLst>
                  <a:gd name="T0" fmla="*/ 12 w 12"/>
                  <a:gd name="T1" fmla="*/ 738 h 738"/>
                  <a:gd name="T2" fmla="*/ 12 w 12"/>
                  <a:gd name="T3" fmla="*/ 738 h 738"/>
                  <a:gd name="T4" fmla="*/ 12 w 12"/>
                  <a:gd name="T5" fmla="*/ 0 h 738"/>
                  <a:gd name="T6" fmla="*/ 0 w 12"/>
                  <a:gd name="T7" fmla="*/ 0 h 738"/>
                  <a:gd name="T8" fmla="*/ 0 w 12"/>
                  <a:gd name="T9" fmla="*/ 738 h 738"/>
                  <a:gd name="T10" fmla="*/ 0 w 12"/>
                  <a:gd name="T11" fmla="*/ 738 h 738"/>
                  <a:gd name="T12" fmla="*/ 12 w 12"/>
                  <a:gd name="T13" fmla="*/ 738 h 738"/>
                  <a:gd name="T14" fmla="*/ 12 w 12"/>
                  <a:gd name="T15" fmla="*/ 738 h 738"/>
                  <a:gd name="T16" fmla="*/ 12 w 12"/>
                  <a:gd name="T17" fmla="*/ 738 h 73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738"/>
                  <a:gd name="T29" fmla="*/ 12 w 12"/>
                  <a:gd name="T30" fmla="*/ 738 h 73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738">
                    <a:moveTo>
                      <a:pt x="12" y="738"/>
                    </a:moveTo>
                    <a:lnTo>
                      <a:pt x="12" y="73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738"/>
                    </a:lnTo>
                    <a:lnTo>
                      <a:pt x="12" y="73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4" name="Freeform 108">
                <a:extLst>
                  <a:ext uri="{FF2B5EF4-FFF2-40B4-BE49-F238E27FC236}">
                    <a16:creationId xmlns:a16="http://schemas.microsoft.com/office/drawing/2014/main" id="{071901E2-41DF-4C6C-A2A1-D7D1978815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3025"/>
                <a:ext cx="18" cy="12"/>
              </a:xfrm>
              <a:custGeom>
                <a:avLst/>
                <a:gdLst>
                  <a:gd name="T0" fmla="*/ 18 w 18"/>
                  <a:gd name="T1" fmla="*/ 12 h 12"/>
                  <a:gd name="T2" fmla="*/ 18 w 18"/>
                  <a:gd name="T3" fmla="*/ 12 h 12"/>
                  <a:gd name="T4" fmla="*/ 18 w 18"/>
                  <a:gd name="T5" fmla="*/ 0 h 12"/>
                  <a:gd name="T6" fmla="*/ 6 w 18"/>
                  <a:gd name="T7" fmla="*/ 0 h 12"/>
                  <a:gd name="T8" fmla="*/ 0 w 18"/>
                  <a:gd name="T9" fmla="*/ 6 h 12"/>
                  <a:gd name="T10" fmla="*/ 6 w 18"/>
                  <a:gd name="T11" fmla="*/ 6 h 12"/>
                  <a:gd name="T12" fmla="*/ 18 w 18"/>
                  <a:gd name="T13" fmla="*/ 12 h 12"/>
                  <a:gd name="T14" fmla="*/ 18 w 18"/>
                  <a:gd name="T15" fmla="*/ 12 h 12"/>
                  <a:gd name="T16" fmla="*/ 18 w 18"/>
                  <a:gd name="T17" fmla="*/ 12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2"/>
                  <a:gd name="T29" fmla="*/ 18 w 18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2">
                    <a:moveTo>
                      <a:pt x="18" y="12"/>
                    </a:moveTo>
                    <a:lnTo>
                      <a:pt x="18" y="12"/>
                    </a:lnTo>
                    <a:lnTo>
                      <a:pt x="18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18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5" name="Freeform 109">
                <a:extLst>
                  <a:ext uri="{FF2B5EF4-FFF2-40B4-BE49-F238E27FC236}">
                    <a16:creationId xmlns:a16="http://schemas.microsoft.com/office/drawing/2014/main" id="{3314227B-5E49-4B1C-B147-E040EF2ED2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3031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2 w 18"/>
                  <a:gd name="T3" fmla="*/ 12 h 18"/>
                  <a:gd name="T4" fmla="*/ 18 w 18"/>
                  <a:gd name="T5" fmla="*/ 6 h 18"/>
                  <a:gd name="T6" fmla="*/ 6 w 18"/>
                  <a:gd name="T7" fmla="*/ 0 h 18"/>
                  <a:gd name="T8" fmla="*/ 0 w 18"/>
                  <a:gd name="T9" fmla="*/ 6 h 18"/>
                  <a:gd name="T10" fmla="*/ 0 w 18"/>
                  <a:gd name="T11" fmla="*/ 6 h 18"/>
                  <a:gd name="T12" fmla="*/ 12 w 18"/>
                  <a:gd name="T13" fmla="*/ 18 h 18"/>
                  <a:gd name="T14" fmla="*/ 12 w 18"/>
                  <a:gd name="T15" fmla="*/ 18 h 18"/>
                  <a:gd name="T16" fmla="*/ 12 w 18"/>
                  <a:gd name="T17" fmla="*/ 12 h 18"/>
                  <a:gd name="T18" fmla="*/ 12 w 18"/>
                  <a:gd name="T19" fmla="*/ 18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8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12" y="18"/>
                    </a:lnTo>
                    <a:lnTo>
                      <a:pt x="12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6" name="Freeform 110">
                <a:extLst>
                  <a:ext uri="{FF2B5EF4-FFF2-40B4-BE49-F238E27FC236}">
                    <a16:creationId xmlns:a16="http://schemas.microsoft.com/office/drawing/2014/main" id="{C67734FE-0AC2-4CEC-89DB-20C2713D8C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" y="3037"/>
                <a:ext cx="18" cy="18"/>
              </a:xfrm>
              <a:custGeom>
                <a:avLst/>
                <a:gdLst>
                  <a:gd name="T0" fmla="*/ 12 w 18"/>
                  <a:gd name="T1" fmla="*/ 18 h 18"/>
                  <a:gd name="T2" fmla="*/ 12 w 18"/>
                  <a:gd name="T3" fmla="*/ 12 h 18"/>
                  <a:gd name="T4" fmla="*/ 18 w 18"/>
                  <a:gd name="T5" fmla="*/ 12 h 18"/>
                  <a:gd name="T6" fmla="*/ 6 w 18"/>
                  <a:gd name="T7" fmla="*/ 0 h 18"/>
                  <a:gd name="T8" fmla="*/ 0 w 18"/>
                  <a:gd name="T9" fmla="*/ 0 h 18"/>
                  <a:gd name="T10" fmla="*/ 6 w 18"/>
                  <a:gd name="T11" fmla="*/ 0 h 18"/>
                  <a:gd name="T12" fmla="*/ 12 w 18"/>
                  <a:gd name="T13" fmla="*/ 18 h 18"/>
                  <a:gd name="T14" fmla="*/ 12 w 18"/>
                  <a:gd name="T15" fmla="*/ 18 h 18"/>
                  <a:gd name="T16" fmla="*/ 12 w 18"/>
                  <a:gd name="T17" fmla="*/ 12 h 18"/>
                  <a:gd name="T18" fmla="*/ 12 w 18"/>
                  <a:gd name="T19" fmla="*/ 18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8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18"/>
                    </a:lnTo>
                    <a:lnTo>
                      <a:pt x="12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7" name="Freeform 111">
                <a:extLst>
                  <a:ext uri="{FF2B5EF4-FFF2-40B4-BE49-F238E27FC236}">
                    <a16:creationId xmlns:a16="http://schemas.microsoft.com/office/drawing/2014/main" id="{D37DDC30-18CC-4F67-989A-AC59B8FAE8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" y="3037"/>
                <a:ext cx="12" cy="18"/>
              </a:xfrm>
              <a:custGeom>
                <a:avLst/>
                <a:gdLst>
                  <a:gd name="T0" fmla="*/ 0 w 12"/>
                  <a:gd name="T1" fmla="*/ 18 h 18"/>
                  <a:gd name="T2" fmla="*/ 6 w 12"/>
                  <a:gd name="T3" fmla="*/ 18 h 18"/>
                  <a:gd name="T4" fmla="*/ 12 w 12"/>
                  <a:gd name="T5" fmla="*/ 18 h 18"/>
                  <a:gd name="T6" fmla="*/ 6 w 12"/>
                  <a:gd name="T7" fmla="*/ 0 h 18"/>
                  <a:gd name="T8" fmla="*/ 0 w 12"/>
                  <a:gd name="T9" fmla="*/ 0 h 18"/>
                  <a:gd name="T10" fmla="*/ 0 w 12"/>
                  <a:gd name="T11" fmla="*/ 0 h 18"/>
                  <a:gd name="T12" fmla="*/ 0 w 12"/>
                  <a:gd name="T13" fmla="*/ 18 h 18"/>
                  <a:gd name="T14" fmla="*/ 0 w 12"/>
                  <a:gd name="T15" fmla="*/ 18 h 18"/>
                  <a:gd name="T16" fmla="*/ 6 w 12"/>
                  <a:gd name="T17" fmla="*/ 18 h 18"/>
                  <a:gd name="T18" fmla="*/ 0 w 12"/>
                  <a:gd name="T19" fmla="*/ 18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"/>
                  <a:gd name="T31" fmla="*/ 0 h 18"/>
                  <a:gd name="T32" fmla="*/ 12 w 12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" h="18">
                    <a:moveTo>
                      <a:pt x="0" y="18"/>
                    </a:moveTo>
                    <a:lnTo>
                      <a:pt x="6" y="18"/>
                    </a:lnTo>
                    <a:lnTo>
                      <a:pt x="12" y="18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8" name="Freeform 112">
                <a:extLst>
                  <a:ext uri="{FF2B5EF4-FFF2-40B4-BE49-F238E27FC236}">
                    <a16:creationId xmlns:a16="http://schemas.microsoft.com/office/drawing/2014/main" id="{355514AA-E048-4EA5-9EE8-82B335931A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6" y="3037"/>
                <a:ext cx="48" cy="18"/>
              </a:xfrm>
              <a:custGeom>
                <a:avLst/>
                <a:gdLst>
                  <a:gd name="T0" fmla="*/ 0 w 48"/>
                  <a:gd name="T1" fmla="*/ 18 h 18"/>
                  <a:gd name="T2" fmla="*/ 0 w 48"/>
                  <a:gd name="T3" fmla="*/ 18 h 18"/>
                  <a:gd name="T4" fmla="*/ 48 w 48"/>
                  <a:gd name="T5" fmla="*/ 18 h 18"/>
                  <a:gd name="T6" fmla="*/ 48 w 48"/>
                  <a:gd name="T7" fmla="*/ 0 h 18"/>
                  <a:gd name="T8" fmla="*/ 0 w 48"/>
                  <a:gd name="T9" fmla="*/ 0 h 18"/>
                  <a:gd name="T10" fmla="*/ 6 w 48"/>
                  <a:gd name="T11" fmla="*/ 0 h 18"/>
                  <a:gd name="T12" fmla="*/ 0 w 48"/>
                  <a:gd name="T13" fmla="*/ 18 h 18"/>
                  <a:gd name="T14" fmla="*/ 0 w 48"/>
                  <a:gd name="T15" fmla="*/ 18 h 18"/>
                  <a:gd name="T16" fmla="*/ 0 w 48"/>
                  <a:gd name="T17" fmla="*/ 18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8"/>
                  <a:gd name="T28" fmla="*/ 0 h 18"/>
                  <a:gd name="T29" fmla="*/ 48 w 4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8" h="18">
                    <a:moveTo>
                      <a:pt x="0" y="18"/>
                    </a:moveTo>
                    <a:lnTo>
                      <a:pt x="0" y="18"/>
                    </a:lnTo>
                    <a:lnTo>
                      <a:pt x="48" y="18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19" name="Freeform 113">
                <a:extLst>
                  <a:ext uri="{FF2B5EF4-FFF2-40B4-BE49-F238E27FC236}">
                    <a16:creationId xmlns:a16="http://schemas.microsoft.com/office/drawing/2014/main" id="{D6A81DF6-ACE4-44FC-8E73-EFE04780E7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3037"/>
                <a:ext cx="18" cy="18"/>
              </a:xfrm>
              <a:custGeom>
                <a:avLst/>
                <a:gdLst>
                  <a:gd name="T0" fmla="*/ 0 w 18"/>
                  <a:gd name="T1" fmla="*/ 12 h 18"/>
                  <a:gd name="T2" fmla="*/ 6 w 18"/>
                  <a:gd name="T3" fmla="*/ 18 h 18"/>
                  <a:gd name="T4" fmla="*/ 12 w 18"/>
                  <a:gd name="T5" fmla="*/ 18 h 18"/>
                  <a:gd name="T6" fmla="*/ 18 w 18"/>
                  <a:gd name="T7" fmla="*/ 0 h 18"/>
                  <a:gd name="T8" fmla="*/ 12 w 18"/>
                  <a:gd name="T9" fmla="*/ 0 h 18"/>
                  <a:gd name="T10" fmla="*/ 12 w 18"/>
                  <a:gd name="T11" fmla="*/ 0 h 18"/>
                  <a:gd name="T12" fmla="*/ 0 w 18"/>
                  <a:gd name="T13" fmla="*/ 12 h 18"/>
                  <a:gd name="T14" fmla="*/ 6 w 18"/>
                  <a:gd name="T15" fmla="*/ 18 h 18"/>
                  <a:gd name="T16" fmla="*/ 6 w 18"/>
                  <a:gd name="T17" fmla="*/ 18 h 18"/>
                  <a:gd name="T18" fmla="*/ 0 w 18"/>
                  <a:gd name="T19" fmla="*/ 12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0" y="12"/>
                    </a:moveTo>
                    <a:lnTo>
                      <a:pt x="6" y="18"/>
                    </a:lnTo>
                    <a:lnTo>
                      <a:pt x="12" y="18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0" name="Freeform 114">
                <a:extLst>
                  <a:ext uri="{FF2B5EF4-FFF2-40B4-BE49-F238E27FC236}">
                    <a16:creationId xmlns:a16="http://schemas.microsoft.com/office/drawing/2014/main" id="{A2D36425-4F7A-4681-A051-9E911A9D08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8" y="3037"/>
                <a:ext cx="18" cy="12"/>
              </a:xfrm>
              <a:custGeom>
                <a:avLst/>
                <a:gdLst>
                  <a:gd name="T0" fmla="*/ 0 w 18"/>
                  <a:gd name="T1" fmla="*/ 6 h 12"/>
                  <a:gd name="T2" fmla="*/ 6 w 18"/>
                  <a:gd name="T3" fmla="*/ 12 h 12"/>
                  <a:gd name="T4" fmla="*/ 6 w 18"/>
                  <a:gd name="T5" fmla="*/ 12 h 12"/>
                  <a:gd name="T6" fmla="*/ 18 w 18"/>
                  <a:gd name="T7" fmla="*/ 0 h 12"/>
                  <a:gd name="T8" fmla="*/ 12 w 18"/>
                  <a:gd name="T9" fmla="*/ 0 h 12"/>
                  <a:gd name="T10" fmla="*/ 18 w 18"/>
                  <a:gd name="T11" fmla="*/ 0 h 12"/>
                  <a:gd name="T12" fmla="*/ 0 w 18"/>
                  <a:gd name="T13" fmla="*/ 6 h 12"/>
                  <a:gd name="T14" fmla="*/ 0 w 18"/>
                  <a:gd name="T15" fmla="*/ 12 h 12"/>
                  <a:gd name="T16" fmla="*/ 6 w 18"/>
                  <a:gd name="T17" fmla="*/ 12 h 12"/>
                  <a:gd name="T18" fmla="*/ 0 w 18"/>
                  <a:gd name="T19" fmla="*/ 6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2"/>
                  <a:gd name="T32" fmla="*/ 18 w 18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2">
                    <a:moveTo>
                      <a:pt x="0" y="6"/>
                    </a:moveTo>
                    <a:lnTo>
                      <a:pt x="6" y="12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18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1" name="Freeform 115">
                <a:extLst>
                  <a:ext uri="{FF2B5EF4-FFF2-40B4-BE49-F238E27FC236}">
                    <a16:creationId xmlns:a16="http://schemas.microsoft.com/office/drawing/2014/main" id="{58BCBCC5-1F48-444D-9432-AA78D49FBC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2" y="3031"/>
                <a:ext cx="24" cy="12"/>
              </a:xfrm>
              <a:custGeom>
                <a:avLst/>
                <a:gdLst>
                  <a:gd name="T0" fmla="*/ 0 w 24"/>
                  <a:gd name="T1" fmla="*/ 6 h 12"/>
                  <a:gd name="T2" fmla="*/ 6 w 24"/>
                  <a:gd name="T3" fmla="*/ 6 h 12"/>
                  <a:gd name="T4" fmla="*/ 6 w 24"/>
                  <a:gd name="T5" fmla="*/ 12 h 12"/>
                  <a:gd name="T6" fmla="*/ 24 w 24"/>
                  <a:gd name="T7" fmla="*/ 6 h 12"/>
                  <a:gd name="T8" fmla="*/ 18 w 24"/>
                  <a:gd name="T9" fmla="*/ 0 h 12"/>
                  <a:gd name="T10" fmla="*/ 18 w 24"/>
                  <a:gd name="T11" fmla="*/ 0 h 12"/>
                  <a:gd name="T12" fmla="*/ 0 w 24"/>
                  <a:gd name="T13" fmla="*/ 6 h 12"/>
                  <a:gd name="T14" fmla="*/ 0 w 24"/>
                  <a:gd name="T15" fmla="*/ 6 h 12"/>
                  <a:gd name="T16" fmla="*/ 6 w 24"/>
                  <a:gd name="T17" fmla="*/ 6 h 12"/>
                  <a:gd name="T18" fmla="*/ 0 w 24"/>
                  <a:gd name="T19" fmla="*/ 6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"/>
                  <a:gd name="T31" fmla="*/ 0 h 12"/>
                  <a:gd name="T32" fmla="*/ 24 w 24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" h="12">
                    <a:moveTo>
                      <a:pt x="0" y="6"/>
                    </a:moveTo>
                    <a:lnTo>
                      <a:pt x="6" y="6"/>
                    </a:lnTo>
                    <a:lnTo>
                      <a:pt x="6" y="12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2" name="Freeform 116">
                <a:extLst>
                  <a:ext uri="{FF2B5EF4-FFF2-40B4-BE49-F238E27FC236}">
                    <a16:creationId xmlns:a16="http://schemas.microsoft.com/office/drawing/2014/main" id="{B22277AF-4812-4B6E-AA08-288F913497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2" y="3025"/>
                <a:ext cx="18" cy="12"/>
              </a:xfrm>
              <a:custGeom>
                <a:avLst/>
                <a:gdLst>
                  <a:gd name="T0" fmla="*/ 0 w 18"/>
                  <a:gd name="T1" fmla="*/ 0 h 12"/>
                  <a:gd name="T2" fmla="*/ 0 w 18"/>
                  <a:gd name="T3" fmla="*/ 0 h 12"/>
                  <a:gd name="T4" fmla="*/ 0 w 18"/>
                  <a:gd name="T5" fmla="*/ 12 h 12"/>
                  <a:gd name="T6" fmla="*/ 18 w 18"/>
                  <a:gd name="T7" fmla="*/ 6 h 12"/>
                  <a:gd name="T8" fmla="*/ 18 w 18"/>
                  <a:gd name="T9" fmla="*/ 0 h 12"/>
                  <a:gd name="T10" fmla="*/ 18 w 18"/>
                  <a:gd name="T11" fmla="*/ 0 h 12"/>
                  <a:gd name="T12" fmla="*/ 0 w 18"/>
                  <a:gd name="T13" fmla="*/ 0 h 12"/>
                  <a:gd name="T14" fmla="*/ 0 w 18"/>
                  <a:gd name="T15" fmla="*/ 0 h 12"/>
                  <a:gd name="T16" fmla="*/ 0 w 18"/>
                  <a:gd name="T17" fmla="*/ 0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2"/>
                  <a:gd name="T29" fmla="*/ 18 w 18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2">
                    <a:moveTo>
                      <a:pt x="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3" name="Freeform 117">
                <a:extLst>
                  <a:ext uri="{FF2B5EF4-FFF2-40B4-BE49-F238E27FC236}">
                    <a16:creationId xmlns:a16="http://schemas.microsoft.com/office/drawing/2014/main" id="{BD6A4B0E-11B7-4546-8EC8-D6F48D9C3E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2" y="2287"/>
                <a:ext cx="18" cy="738"/>
              </a:xfrm>
              <a:custGeom>
                <a:avLst/>
                <a:gdLst>
                  <a:gd name="T0" fmla="*/ 0 w 18"/>
                  <a:gd name="T1" fmla="*/ 0 h 738"/>
                  <a:gd name="T2" fmla="*/ 0 w 18"/>
                  <a:gd name="T3" fmla="*/ 0 h 738"/>
                  <a:gd name="T4" fmla="*/ 0 w 18"/>
                  <a:gd name="T5" fmla="*/ 738 h 738"/>
                  <a:gd name="T6" fmla="*/ 18 w 18"/>
                  <a:gd name="T7" fmla="*/ 738 h 738"/>
                  <a:gd name="T8" fmla="*/ 18 w 18"/>
                  <a:gd name="T9" fmla="*/ 0 h 738"/>
                  <a:gd name="T10" fmla="*/ 18 w 18"/>
                  <a:gd name="T11" fmla="*/ 6 h 738"/>
                  <a:gd name="T12" fmla="*/ 0 w 18"/>
                  <a:gd name="T13" fmla="*/ 0 h 738"/>
                  <a:gd name="T14" fmla="*/ 0 w 18"/>
                  <a:gd name="T15" fmla="*/ 0 h 738"/>
                  <a:gd name="T16" fmla="*/ 0 w 18"/>
                  <a:gd name="T17" fmla="*/ 0 h 73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738"/>
                  <a:gd name="T29" fmla="*/ 18 w 18"/>
                  <a:gd name="T30" fmla="*/ 738 h 73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738">
                    <a:moveTo>
                      <a:pt x="0" y="0"/>
                    </a:moveTo>
                    <a:lnTo>
                      <a:pt x="0" y="0"/>
                    </a:lnTo>
                    <a:lnTo>
                      <a:pt x="0" y="738"/>
                    </a:lnTo>
                    <a:lnTo>
                      <a:pt x="18" y="738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4" name="Freeform 118">
                <a:extLst>
                  <a:ext uri="{FF2B5EF4-FFF2-40B4-BE49-F238E27FC236}">
                    <a16:creationId xmlns:a16="http://schemas.microsoft.com/office/drawing/2014/main" id="{F6EBE05B-02B7-4CBC-BF66-AF08F66C64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2" y="2275"/>
                <a:ext cx="18" cy="18"/>
              </a:xfrm>
              <a:custGeom>
                <a:avLst/>
                <a:gdLst>
                  <a:gd name="T0" fmla="*/ 6 w 18"/>
                  <a:gd name="T1" fmla="*/ 0 h 18"/>
                  <a:gd name="T2" fmla="*/ 0 w 18"/>
                  <a:gd name="T3" fmla="*/ 6 h 18"/>
                  <a:gd name="T4" fmla="*/ 0 w 18"/>
                  <a:gd name="T5" fmla="*/ 12 h 18"/>
                  <a:gd name="T6" fmla="*/ 18 w 18"/>
                  <a:gd name="T7" fmla="*/ 18 h 18"/>
                  <a:gd name="T8" fmla="*/ 18 w 18"/>
                  <a:gd name="T9" fmla="*/ 6 h 18"/>
                  <a:gd name="T10" fmla="*/ 18 w 18"/>
                  <a:gd name="T11" fmla="*/ 12 h 18"/>
                  <a:gd name="T12" fmla="*/ 6 w 18"/>
                  <a:gd name="T13" fmla="*/ 0 h 18"/>
                  <a:gd name="T14" fmla="*/ 0 w 18"/>
                  <a:gd name="T15" fmla="*/ 6 h 18"/>
                  <a:gd name="T16" fmla="*/ 0 w 18"/>
                  <a:gd name="T17" fmla="*/ 6 h 18"/>
                  <a:gd name="T18" fmla="*/ 6 w 18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6" y="0"/>
                    </a:moveTo>
                    <a:lnTo>
                      <a:pt x="0" y="6"/>
                    </a:lnTo>
                    <a:lnTo>
                      <a:pt x="0" y="12"/>
                    </a:lnTo>
                    <a:lnTo>
                      <a:pt x="18" y="18"/>
                    </a:lnTo>
                    <a:lnTo>
                      <a:pt x="18" y="6"/>
                    </a:lnTo>
                    <a:lnTo>
                      <a:pt x="18" y="12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5" name="Freeform 119">
                <a:extLst>
                  <a:ext uri="{FF2B5EF4-FFF2-40B4-BE49-F238E27FC236}">
                    <a16:creationId xmlns:a16="http://schemas.microsoft.com/office/drawing/2014/main" id="{AF4864A7-D225-4AC7-AA76-6EF5F20AA5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8" y="2269"/>
                <a:ext cx="18" cy="18"/>
              </a:xfrm>
              <a:custGeom>
                <a:avLst/>
                <a:gdLst>
                  <a:gd name="T0" fmla="*/ 6 w 18"/>
                  <a:gd name="T1" fmla="*/ 0 h 18"/>
                  <a:gd name="T2" fmla="*/ 0 w 18"/>
                  <a:gd name="T3" fmla="*/ 0 h 18"/>
                  <a:gd name="T4" fmla="*/ 0 w 18"/>
                  <a:gd name="T5" fmla="*/ 6 h 18"/>
                  <a:gd name="T6" fmla="*/ 12 w 18"/>
                  <a:gd name="T7" fmla="*/ 18 h 18"/>
                  <a:gd name="T8" fmla="*/ 18 w 18"/>
                  <a:gd name="T9" fmla="*/ 6 h 18"/>
                  <a:gd name="T10" fmla="*/ 12 w 18"/>
                  <a:gd name="T11" fmla="*/ 12 h 18"/>
                  <a:gd name="T12" fmla="*/ 6 w 18"/>
                  <a:gd name="T13" fmla="*/ 0 h 18"/>
                  <a:gd name="T14" fmla="*/ 0 w 18"/>
                  <a:gd name="T15" fmla="*/ 0 h 18"/>
                  <a:gd name="T16" fmla="*/ 0 w 18"/>
                  <a:gd name="T17" fmla="*/ 0 h 18"/>
                  <a:gd name="T18" fmla="*/ 6 w 18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6" y="0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12" y="18"/>
                    </a:lnTo>
                    <a:lnTo>
                      <a:pt x="18" y="6"/>
                    </a:lnTo>
                    <a:lnTo>
                      <a:pt x="12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6" name="Freeform 120">
                <a:extLst>
                  <a:ext uri="{FF2B5EF4-FFF2-40B4-BE49-F238E27FC236}">
                    <a16:creationId xmlns:a16="http://schemas.microsoft.com/office/drawing/2014/main" id="{DEEF718B-B525-4635-B295-8D817628BB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2263"/>
                <a:ext cx="12" cy="18"/>
              </a:xfrm>
              <a:custGeom>
                <a:avLst/>
                <a:gdLst>
                  <a:gd name="T0" fmla="*/ 6 w 12"/>
                  <a:gd name="T1" fmla="*/ 0 h 18"/>
                  <a:gd name="T2" fmla="*/ 0 w 12"/>
                  <a:gd name="T3" fmla="*/ 0 h 18"/>
                  <a:gd name="T4" fmla="*/ 0 w 12"/>
                  <a:gd name="T5" fmla="*/ 6 h 18"/>
                  <a:gd name="T6" fmla="*/ 6 w 12"/>
                  <a:gd name="T7" fmla="*/ 18 h 18"/>
                  <a:gd name="T8" fmla="*/ 12 w 12"/>
                  <a:gd name="T9" fmla="*/ 12 h 18"/>
                  <a:gd name="T10" fmla="*/ 12 w 12"/>
                  <a:gd name="T11" fmla="*/ 12 h 18"/>
                  <a:gd name="T12" fmla="*/ 6 w 12"/>
                  <a:gd name="T13" fmla="*/ 0 h 18"/>
                  <a:gd name="T14" fmla="*/ 6 w 12"/>
                  <a:gd name="T15" fmla="*/ 0 h 18"/>
                  <a:gd name="T16" fmla="*/ 0 w 12"/>
                  <a:gd name="T17" fmla="*/ 0 h 18"/>
                  <a:gd name="T18" fmla="*/ 6 w 12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"/>
                  <a:gd name="T31" fmla="*/ 0 h 18"/>
                  <a:gd name="T32" fmla="*/ 12 w 12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" h="18">
                    <a:moveTo>
                      <a:pt x="6" y="0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6" y="18"/>
                    </a:lnTo>
                    <a:lnTo>
                      <a:pt x="12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7" name="Freeform 121">
                <a:extLst>
                  <a:ext uri="{FF2B5EF4-FFF2-40B4-BE49-F238E27FC236}">
                    <a16:creationId xmlns:a16="http://schemas.microsoft.com/office/drawing/2014/main" id="{64C99C0D-3C0F-4B18-9DD9-C01FFD6E22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0" y="2257"/>
                <a:ext cx="12" cy="18"/>
              </a:xfrm>
              <a:custGeom>
                <a:avLst/>
                <a:gdLst>
                  <a:gd name="T0" fmla="*/ 6 w 12"/>
                  <a:gd name="T1" fmla="*/ 0 h 18"/>
                  <a:gd name="T2" fmla="*/ 6 w 12"/>
                  <a:gd name="T3" fmla="*/ 0 h 18"/>
                  <a:gd name="T4" fmla="*/ 0 w 12"/>
                  <a:gd name="T5" fmla="*/ 6 h 18"/>
                  <a:gd name="T6" fmla="*/ 6 w 12"/>
                  <a:gd name="T7" fmla="*/ 18 h 18"/>
                  <a:gd name="T8" fmla="*/ 12 w 12"/>
                  <a:gd name="T9" fmla="*/ 18 h 18"/>
                  <a:gd name="T10" fmla="*/ 6 w 12"/>
                  <a:gd name="T11" fmla="*/ 18 h 18"/>
                  <a:gd name="T12" fmla="*/ 6 w 12"/>
                  <a:gd name="T13" fmla="*/ 0 h 18"/>
                  <a:gd name="T14" fmla="*/ 6 w 12"/>
                  <a:gd name="T15" fmla="*/ 0 h 18"/>
                  <a:gd name="T16" fmla="*/ 6 w 12"/>
                  <a:gd name="T17" fmla="*/ 0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18"/>
                  <a:gd name="T29" fmla="*/ 12 w 12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18">
                    <a:moveTo>
                      <a:pt x="6" y="0"/>
                    </a:moveTo>
                    <a:lnTo>
                      <a:pt x="6" y="0"/>
                    </a:lnTo>
                    <a:lnTo>
                      <a:pt x="0" y="6"/>
                    </a:lnTo>
                    <a:lnTo>
                      <a:pt x="6" y="18"/>
                    </a:lnTo>
                    <a:lnTo>
                      <a:pt x="12" y="18"/>
                    </a:lnTo>
                    <a:lnTo>
                      <a:pt x="6" y="18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8" name="Freeform 122">
                <a:extLst>
                  <a:ext uri="{FF2B5EF4-FFF2-40B4-BE49-F238E27FC236}">
                    <a16:creationId xmlns:a16="http://schemas.microsoft.com/office/drawing/2014/main" id="{0A20237B-21ED-4F7F-A2F1-E9BD9D5B30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0" y="2779"/>
                <a:ext cx="438" cy="18"/>
              </a:xfrm>
              <a:custGeom>
                <a:avLst/>
                <a:gdLst>
                  <a:gd name="T0" fmla="*/ 0 w 438"/>
                  <a:gd name="T1" fmla="*/ 12 h 18"/>
                  <a:gd name="T2" fmla="*/ 6 w 438"/>
                  <a:gd name="T3" fmla="*/ 18 h 18"/>
                  <a:gd name="T4" fmla="*/ 438 w 438"/>
                  <a:gd name="T5" fmla="*/ 18 h 18"/>
                  <a:gd name="T6" fmla="*/ 438 w 438"/>
                  <a:gd name="T7" fmla="*/ 0 h 18"/>
                  <a:gd name="T8" fmla="*/ 6 w 438"/>
                  <a:gd name="T9" fmla="*/ 0 h 18"/>
                  <a:gd name="T10" fmla="*/ 12 w 438"/>
                  <a:gd name="T11" fmla="*/ 12 h 18"/>
                  <a:gd name="T12" fmla="*/ 0 w 438"/>
                  <a:gd name="T13" fmla="*/ 12 h 18"/>
                  <a:gd name="T14" fmla="*/ 0 w 438"/>
                  <a:gd name="T15" fmla="*/ 18 h 18"/>
                  <a:gd name="T16" fmla="*/ 6 w 438"/>
                  <a:gd name="T17" fmla="*/ 18 h 18"/>
                  <a:gd name="T18" fmla="*/ 0 w 438"/>
                  <a:gd name="T19" fmla="*/ 12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38"/>
                  <a:gd name="T31" fmla="*/ 0 h 18"/>
                  <a:gd name="T32" fmla="*/ 438 w 43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38" h="18">
                    <a:moveTo>
                      <a:pt x="0" y="12"/>
                    </a:moveTo>
                    <a:lnTo>
                      <a:pt x="6" y="18"/>
                    </a:lnTo>
                    <a:lnTo>
                      <a:pt x="438" y="18"/>
                    </a:lnTo>
                    <a:lnTo>
                      <a:pt x="438" y="0"/>
                    </a:lnTo>
                    <a:lnTo>
                      <a:pt x="6" y="0"/>
                    </a:lnTo>
                    <a:lnTo>
                      <a:pt x="12" y="12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29" name="Freeform 123">
                <a:extLst>
                  <a:ext uri="{FF2B5EF4-FFF2-40B4-BE49-F238E27FC236}">
                    <a16:creationId xmlns:a16="http://schemas.microsoft.com/office/drawing/2014/main" id="{DDBF8FE7-7EA6-42F1-AC62-81791F6224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0" y="2497"/>
                <a:ext cx="12" cy="294"/>
              </a:xfrm>
              <a:custGeom>
                <a:avLst/>
                <a:gdLst>
                  <a:gd name="T0" fmla="*/ 6 w 12"/>
                  <a:gd name="T1" fmla="*/ 0 h 294"/>
                  <a:gd name="T2" fmla="*/ 0 w 12"/>
                  <a:gd name="T3" fmla="*/ 6 h 294"/>
                  <a:gd name="T4" fmla="*/ 0 w 12"/>
                  <a:gd name="T5" fmla="*/ 294 h 294"/>
                  <a:gd name="T6" fmla="*/ 12 w 12"/>
                  <a:gd name="T7" fmla="*/ 294 h 294"/>
                  <a:gd name="T8" fmla="*/ 12 w 12"/>
                  <a:gd name="T9" fmla="*/ 6 h 294"/>
                  <a:gd name="T10" fmla="*/ 6 w 12"/>
                  <a:gd name="T11" fmla="*/ 18 h 294"/>
                  <a:gd name="T12" fmla="*/ 6 w 12"/>
                  <a:gd name="T13" fmla="*/ 0 h 294"/>
                  <a:gd name="T14" fmla="*/ 0 w 12"/>
                  <a:gd name="T15" fmla="*/ 0 h 294"/>
                  <a:gd name="T16" fmla="*/ 0 w 12"/>
                  <a:gd name="T17" fmla="*/ 6 h 294"/>
                  <a:gd name="T18" fmla="*/ 6 w 12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"/>
                  <a:gd name="T31" fmla="*/ 0 h 294"/>
                  <a:gd name="T32" fmla="*/ 12 w 12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" h="294">
                    <a:moveTo>
                      <a:pt x="6" y="0"/>
                    </a:moveTo>
                    <a:lnTo>
                      <a:pt x="0" y="6"/>
                    </a:lnTo>
                    <a:lnTo>
                      <a:pt x="0" y="294"/>
                    </a:lnTo>
                    <a:lnTo>
                      <a:pt x="12" y="294"/>
                    </a:lnTo>
                    <a:lnTo>
                      <a:pt x="12" y="6"/>
                    </a:lnTo>
                    <a:lnTo>
                      <a:pt x="6" y="18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30" name="Freeform 124">
                <a:extLst>
                  <a:ext uri="{FF2B5EF4-FFF2-40B4-BE49-F238E27FC236}">
                    <a16:creationId xmlns:a16="http://schemas.microsoft.com/office/drawing/2014/main" id="{DF1199E5-959B-4D8C-8E9C-5FE93C14B6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6" y="2497"/>
                <a:ext cx="444" cy="18"/>
              </a:xfrm>
              <a:custGeom>
                <a:avLst/>
                <a:gdLst>
                  <a:gd name="T0" fmla="*/ 444 w 444"/>
                  <a:gd name="T1" fmla="*/ 6 h 18"/>
                  <a:gd name="T2" fmla="*/ 432 w 444"/>
                  <a:gd name="T3" fmla="*/ 0 h 18"/>
                  <a:gd name="T4" fmla="*/ 0 w 444"/>
                  <a:gd name="T5" fmla="*/ 0 h 18"/>
                  <a:gd name="T6" fmla="*/ 0 w 444"/>
                  <a:gd name="T7" fmla="*/ 18 h 18"/>
                  <a:gd name="T8" fmla="*/ 432 w 444"/>
                  <a:gd name="T9" fmla="*/ 18 h 18"/>
                  <a:gd name="T10" fmla="*/ 426 w 444"/>
                  <a:gd name="T11" fmla="*/ 6 h 18"/>
                  <a:gd name="T12" fmla="*/ 444 w 444"/>
                  <a:gd name="T13" fmla="*/ 6 h 18"/>
                  <a:gd name="T14" fmla="*/ 444 w 444"/>
                  <a:gd name="T15" fmla="*/ 0 h 18"/>
                  <a:gd name="T16" fmla="*/ 432 w 444"/>
                  <a:gd name="T17" fmla="*/ 0 h 18"/>
                  <a:gd name="T18" fmla="*/ 444 w 444"/>
                  <a:gd name="T19" fmla="*/ 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44"/>
                  <a:gd name="T31" fmla="*/ 0 h 18"/>
                  <a:gd name="T32" fmla="*/ 444 w 444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44" h="18">
                    <a:moveTo>
                      <a:pt x="444" y="6"/>
                    </a:moveTo>
                    <a:lnTo>
                      <a:pt x="432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432" y="18"/>
                    </a:lnTo>
                    <a:lnTo>
                      <a:pt x="426" y="6"/>
                    </a:lnTo>
                    <a:lnTo>
                      <a:pt x="444" y="6"/>
                    </a:lnTo>
                    <a:lnTo>
                      <a:pt x="444" y="0"/>
                    </a:lnTo>
                    <a:lnTo>
                      <a:pt x="432" y="0"/>
                    </a:lnTo>
                    <a:lnTo>
                      <a:pt x="444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31" name="Freeform 125">
                <a:extLst>
                  <a:ext uri="{FF2B5EF4-FFF2-40B4-BE49-F238E27FC236}">
                    <a16:creationId xmlns:a16="http://schemas.microsoft.com/office/drawing/2014/main" id="{BAD48B62-4636-4060-B5F5-37AC3DAFD4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2" y="2503"/>
                <a:ext cx="18" cy="294"/>
              </a:xfrm>
              <a:custGeom>
                <a:avLst/>
                <a:gdLst>
                  <a:gd name="T0" fmla="*/ 6 w 18"/>
                  <a:gd name="T1" fmla="*/ 294 h 294"/>
                  <a:gd name="T2" fmla="*/ 18 w 18"/>
                  <a:gd name="T3" fmla="*/ 288 h 294"/>
                  <a:gd name="T4" fmla="*/ 18 w 18"/>
                  <a:gd name="T5" fmla="*/ 0 h 294"/>
                  <a:gd name="T6" fmla="*/ 0 w 18"/>
                  <a:gd name="T7" fmla="*/ 0 h 294"/>
                  <a:gd name="T8" fmla="*/ 0 w 18"/>
                  <a:gd name="T9" fmla="*/ 288 h 294"/>
                  <a:gd name="T10" fmla="*/ 6 w 18"/>
                  <a:gd name="T11" fmla="*/ 276 h 294"/>
                  <a:gd name="T12" fmla="*/ 6 w 18"/>
                  <a:gd name="T13" fmla="*/ 294 h 294"/>
                  <a:gd name="T14" fmla="*/ 18 w 18"/>
                  <a:gd name="T15" fmla="*/ 294 h 294"/>
                  <a:gd name="T16" fmla="*/ 18 w 18"/>
                  <a:gd name="T17" fmla="*/ 288 h 294"/>
                  <a:gd name="T18" fmla="*/ 6 w 18"/>
                  <a:gd name="T19" fmla="*/ 294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294"/>
                  <a:gd name="T32" fmla="*/ 18 w 18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294">
                    <a:moveTo>
                      <a:pt x="6" y="294"/>
                    </a:moveTo>
                    <a:lnTo>
                      <a:pt x="18" y="288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288"/>
                    </a:lnTo>
                    <a:lnTo>
                      <a:pt x="6" y="276"/>
                    </a:lnTo>
                    <a:lnTo>
                      <a:pt x="6" y="294"/>
                    </a:lnTo>
                    <a:lnTo>
                      <a:pt x="18" y="294"/>
                    </a:lnTo>
                    <a:lnTo>
                      <a:pt x="18" y="288"/>
                    </a:lnTo>
                    <a:lnTo>
                      <a:pt x="6" y="29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32" name="Freeform 126">
                <a:extLst>
                  <a:ext uri="{FF2B5EF4-FFF2-40B4-BE49-F238E27FC236}">
                    <a16:creationId xmlns:a16="http://schemas.microsoft.com/office/drawing/2014/main" id="{77208AAC-3E09-4882-BFFF-63B2449F88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4" y="2443"/>
                <a:ext cx="6" cy="408"/>
              </a:xfrm>
              <a:custGeom>
                <a:avLst/>
                <a:gdLst>
                  <a:gd name="T0" fmla="*/ 0 w 6"/>
                  <a:gd name="T1" fmla="*/ 6 h 408"/>
                  <a:gd name="T2" fmla="*/ 0 w 6"/>
                  <a:gd name="T3" fmla="*/ 0 h 408"/>
                  <a:gd name="T4" fmla="*/ 0 w 6"/>
                  <a:gd name="T5" fmla="*/ 408 h 408"/>
                  <a:gd name="T6" fmla="*/ 6 w 6"/>
                  <a:gd name="T7" fmla="*/ 408 h 408"/>
                  <a:gd name="T8" fmla="*/ 6 w 6"/>
                  <a:gd name="T9" fmla="*/ 0 h 408"/>
                  <a:gd name="T10" fmla="*/ 0 w 6"/>
                  <a:gd name="T11" fmla="*/ 0 h 408"/>
                  <a:gd name="T12" fmla="*/ 6 w 6"/>
                  <a:gd name="T13" fmla="*/ 0 h 408"/>
                  <a:gd name="T14" fmla="*/ 6 w 6"/>
                  <a:gd name="T15" fmla="*/ 0 h 408"/>
                  <a:gd name="T16" fmla="*/ 0 w 6"/>
                  <a:gd name="T17" fmla="*/ 0 h 408"/>
                  <a:gd name="T18" fmla="*/ 0 w 6"/>
                  <a:gd name="T19" fmla="*/ 6 h 40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6"/>
                  <a:gd name="T31" fmla="*/ 0 h 408"/>
                  <a:gd name="T32" fmla="*/ 6 w 6"/>
                  <a:gd name="T33" fmla="*/ 408 h 40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6" h="408">
                    <a:moveTo>
                      <a:pt x="0" y="6"/>
                    </a:moveTo>
                    <a:lnTo>
                      <a:pt x="0" y="0"/>
                    </a:lnTo>
                    <a:lnTo>
                      <a:pt x="0" y="408"/>
                    </a:lnTo>
                    <a:lnTo>
                      <a:pt x="6" y="408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33" name="Rectangle 127">
                <a:extLst>
                  <a:ext uri="{FF2B5EF4-FFF2-40B4-BE49-F238E27FC236}">
                    <a16:creationId xmlns:a16="http://schemas.microsoft.com/office/drawing/2014/main" id="{666B703E-1E27-41AA-9A2A-A6C6C4576D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4" y="2257"/>
                <a:ext cx="42" cy="88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3434" name="Freeform 128">
                <a:extLst>
                  <a:ext uri="{FF2B5EF4-FFF2-40B4-BE49-F238E27FC236}">
                    <a16:creationId xmlns:a16="http://schemas.microsoft.com/office/drawing/2014/main" id="{4FBF412D-9FC7-4A7C-B693-B7BC52D5AC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3139"/>
                <a:ext cx="48" cy="12"/>
              </a:xfrm>
              <a:custGeom>
                <a:avLst/>
                <a:gdLst>
                  <a:gd name="T0" fmla="*/ 0 w 48"/>
                  <a:gd name="T1" fmla="*/ 6 h 12"/>
                  <a:gd name="T2" fmla="*/ 6 w 48"/>
                  <a:gd name="T3" fmla="*/ 12 h 12"/>
                  <a:gd name="T4" fmla="*/ 48 w 48"/>
                  <a:gd name="T5" fmla="*/ 12 h 12"/>
                  <a:gd name="T6" fmla="*/ 48 w 48"/>
                  <a:gd name="T7" fmla="*/ 0 h 12"/>
                  <a:gd name="T8" fmla="*/ 6 w 48"/>
                  <a:gd name="T9" fmla="*/ 0 h 12"/>
                  <a:gd name="T10" fmla="*/ 18 w 48"/>
                  <a:gd name="T11" fmla="*/ 6 h 12"/>
                  <a:gd name="T12" fmla="*/ 0 w 48"/>
                  <a:gd name="T13" fmla="*/ 6 h 12"/>
                  <a:gd name="T14" fmla="*/ 0 w 48"/>
                  <a:gd name="T15" fmla="*/ 12 h 12"/>
                  <a:gd name="T16" fmla="*/ 6 w 48"/>
                  <a:gd name="T17" fmla="*/ 12 h 12"/>
                  <a:gd name="T18" fmla="*/ 0 w 48"/>
                  <a:gd name="T19" fmla="*/ 6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8"/>
                  <a:gd name="T31" fmla="*/ 0 h 12"/>
                  <a:gd name="T32" fmla="*/ 48 w 48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8" h="12">
                    <a:moveTo>
                      <a:pt x="0" y="6"/>
                    </a:moveTo>
                    <a:lnTo>
                      <a:pt x="6" y="12"/>
                    </a:lnTo>
                    <a:lnTo>
                      <a:pt x="48" y="12"/>
                    </a:lnTo>
                    <a:lnTo>
                      <a:pt x="48" y="0"/>
                    </a:lnTo>
                    <a:lnTo>
                      <a:pt x="6" y="0"/>
                    </a:lnTo>
                    <a:lnTo>
                      <a:pt x="18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35" name="Freeform 129">
                <a:extLst>
                  <a:ext uri="{FF2B5EF4-FFF2-40B4-BE49-F238E27FC236}">
                    <a16:creationId xmlns:a16="http://schemas.microsoft.com/office/drawing/2014/main" id="{5C27BD4B-BF64-424F-9C61-DCDFBE4C41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8" y="2251"/>
                <a:ext cx="18" cy="894"/>
              </a:xfrm>
              <a:custGeom>
                <a:avLst/>
                <a:gdLst>
                  <a:gd name="T0" fmla="*/ 6 w 18"/>
                  <a:gd name="T1" fmla="*/ 0 h 894"/>
                  <a:gd name="T2" fmla="*/ 0 w 18"/>
                  <a:gd name="T3" fmla="*/ 6 h 894"/>
                  <a:gd name="T4" fmla="*/ 0 w 18"/>
                  <a:gd name="T5" fmla="*/ 894 h 894"/>
                  <a:gd name="T6" fmla="*/ 18 w 18"/>
                  <a:gd name="T7" fmla="*/ 894 h 894"/>
                  <a:gd name="T8" fmla="*/ 18 w 18"/>
                  <a:gd name="T9" fmla="*/ 6 h 894"/>
                  <a:gd name="T10" fmla="*/ 6 w 18"/>
                  <a:gd name="T11" fmla="*/ 12 h 894"/>
                  <a:gd name="T12" fmla="*/ 6 w 18"/>
                  <a:gd name="T13" fmla="*/ 0 h 894"/>
                  <a:gd name="T14" fmla="*/ 0 w 18"/>
                  <a:gd name="T15" fmla="*/ 0 h 894"/>
                  <a:gd name="T16" fmla="*/ 0 w 18"/>
                  <a:gd name="T17" fmla="*/ 6 h 894"/>
                  <a:gd name="T18" fmla="*/ 6 w 18"/>
                  <a:gd name="T19" fmla="*/ 0 h 8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894"/>
                  <a:gd name="T32" fmla="*/ 18 w 18"/>
                  <a:gd name="T33" fmla="*/ 894 h 8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894">
                    <a:moveTo>
                      <a:pt x="6" y="0"/>
                    </a:moveTo>
                    <a:lnTo>
                      <a:pt x="0" y="6"/>
                    </a:lnTo>
                    <a:lnTo>
                      <a:pt x="0" y="894"/>
                    </a:lnTo>
                    <a:lnTo>
                      <a:pt x="18" y="894"/>
                    </a:lnTo>
                    <a:lnTo>
                      <a:pt x="18" y="6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36" name="Freeform 130">
                <a:extLst>
                  <a:ext uri="{FF2B5EF4-FFF2-40B4-BE49-F238E27FC236}">
                    <a16:creationId xmlns:a16="http://schemas.microsoft.com/office/drawing/2014/main" id="{FA6B7839-FBFF-4337-B3A5-1C48BEA11F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4" y="2251"/>
                <a:ext cx="54" cy="12"/>
              </a:xfrm>
              <a:custGeom>
                <a:avLst/>
                <a:gdLst>
                  <a:gd name="T0" fmla="*/ 54 w 54"/>
                  <a:gd name="T1" fmla="*/ 6 h 12"/>
                  <a:gd name="T2" fmla="*/ 42 w 54"/>
                  <a:gd name="T3" fmla="*/ 0 h 12"/>
                  <a:gd name="T4" fmla="*/ 0 w 54"/>
                  <a:gd name="T5" fmla="*/ 0 h 12"/>
                  <a:gd name="T6" fmla="*/ 0 w 54"/>
                  <a:gd name="T7" fmla="*/ 12 h 12"/>
                  <a:gd name="T8" fmla="*/ 42 w 54"/>
                  <a:gd name="T9" fmla="*/ 12 h 12"/>
                  <a:gd name="T10" fmla="*/ 36 w 54"/>
                  <a:gd name="T11" fmla="*/ 6 h 12"/>
                  <a:gd name="T12" fmla="*/ 54 w 54"/>
                  <a:gd name="T13" fmla="*/ 6 h 12"/>
                  <a:gd name="T14" fmla="*/ 54 w 54"/>
                  <a:gd name="T15" fmla="*/ 0 h 12"/>
                  <a:gd name="T16" fmla="*/ 42 w 54"/>
                  <a:gd name="T17" fmla="*/ 0 h 12"/>
                  <a:gd name="T18" fmla="*/ 54 w 54"/>
                  <a:gd name="T19" fmla="*/ 6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4"/>
                  <a:gd name="T31" fmla="*/ 0 h 12"/>
                  <a:gd name="T32" fmla="*/ 54 w 54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4" h="12">
                    <a:moveTo>
                      <a:pt x="54" y="6"/>
                    </a:moveTo>
                    <a:lnTo>
                      <a:pt x="42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42" y="12"/>
                    </a:lnTo>
                    <a:lnTo>
                      <a:pt x="36" y="6"/>
                    </a:lnTo>
                    <a:lnTo>
                      <a:pt x="54" y="6"/>
                    </a:lnTo>
                    <a:lnTo>
                      <a:pt x="54" y="0"/>
                    </a:lnTo>
                    <a:lnTo>
                      <a:pt x="42" y="0"/>
                    </a:lnTo>
                    <a:lnTo>
                      <a:pt x="54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37" name="Freeform 131">
                <a:extLst>
                  <a:ext uri="{FF2B5EF4-FFF2-40B4-BE49-F238E27FC236}">
                    <a16:creationId xmlns:a16="http://schemas.microsoft.com/office/drawing/2014/main" id="{F019E1AD-A46B-4EDE-BAD7-E72D1F1338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0" y="2257"/>
                <a:ext cx="18" cy="894"/>
              </a:xfrm>
              <a:custGeom>
                <a:avLst/>
                <a:gdLst>
                  <a:gd name="T0" fmla="*/ 6 w 18"/>
                  <a:gd name="T1" fmla="*/ 894 h 894"/>
                  <a:gd name="T2" fmla="*/ 18 w 18"/>
                  <a:gd name="T3" fmla="*/ 888 h 894"/>
                  <a:gd name="T4" fmla="*/ 18 w 18"/>
                  <a:gd name="T5" fmla="*/ 0 h 894"/>
                  <a:gd name="T6" fmla="*/ 0 w 18"/>
                  <a:gd name="T7" fmla="*/ 0 h 894"/>
                  <a:gd name="T8" fmla="*/ 0 w 18"/>
                  <a:gd name="T9" fmla="*/ 888 h 894"/>
                  <a:gd name="T10" fmla="*/ 6 w 18"/>
                  <a:gd name="T11" fmla="*/ 882 h 894"/>
                  <a:gd name="T12" fmla="*/ 6 w 18"/>
                  <a:gd name="T13" fmla="*/ 894 h 894"/>
                  <a:gd name="T14" fmla="*/ 18 w 18"/>
                  <a:gd name="T15" fmla="*/ 894 h 894"/>
                  <a:gd name="T16" fmla="*/ 18 w 18"/>
                  <a:gd name="T17" fmla="*/ 888 h 894"/>
                  <a:gd name="T18" fmla="*/ 6 w 18"/>
                  <a:gd name="T19" fmla="*/ 894 h 8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894"/>
                  <a:gd name="T32" fmla="*/ 18 w 18"/>
                  <a:gd name="T33" fmla="*/ 894 h 8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894">
                    <a:moveTo>
                      <a:pt x="6" y="894"/>
                    </a:moveTo>
                    <a:lnTo>
                      <a:pt x="18" y="888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888"/>
                    </a:lnTo>
                    <a:lnTo>
                      <a:pt x="6" y="882"/>
                    </a:lnTo>
                    <a:lnTo>
                      <a:pt x="6" y="894"/>
                    </a:lnTo>
                    <a:lnTo>
                      <a:pt x="18" y="894"/>
                    </a:lnTo>
                    <a:lnTo>
                      <a:pt x="18" y="888"/>
                    </a:lnTo>
                    <a:lnTo>
                      <a:pt x="6" y="89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3382" name="Text Box 135">
              <a:extLst>
                <a:ext uri="{FF2B5EF4-FFF2-40B4-BE49-F238E27FC236}">
                  <a16:creationId xmlns:a16="http://schemas.microsoft.com/office/drawing/2014/main" id="{C5743B7F-0819-401E-982C-34EFB370F5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6758" y="3429000"/>
              <a:ext cx="44132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GB" altLang="en-US" sz="2800" b="1">
                  <a:solidFill>
                    <a:srgbClr val="010066"/>
                  </a:solidFill>
                </a:rPr>
                <a:t>A</a:t>
              </a:r>
              <a:endParaRPr lang="en-US" altLang="en-US" sz="2800" b="1">
                <a:solidFill>
                  <a:srgbClr val="010066"/>
                </a:solidFill>
              </a:endParaRPr>
            </a:p>
          </p:txBody>
        </p:sp>
      </p:grpSp>
      <p:grpSp>
        <p:nvGrpSpPr>
          <p:cNvPr id="13317" name="Group 126">
            <a:extLst>
              <a:ext uri="{FF2B5EF4-FFF2-40B4-BE49-F238E27FC236}">
                <a16:creationId xmlns:a16="http://schemas.microsoft.com/office/drawing/2014/main" id="{B3805A61-FCE4-4B1E-BCE5-63BE76576F5E}"/>
              </a:ext>
            </a:extLst>
          </p:cNvPr>
          <p:cNvGrpSpPr>
            <a:grpSpLocks/>
          </p:cNvGrpSpPr>
          <p:nvPr/>
        </p:nvGrpSpPr>
        <p:grpSpPr bwMode="auto">
          <a:xfrm>
            <a:off x="4929188" y="1906588"/>
            <a:ext cx="3643312" cy="1162050"/>
            <a:chOff x="4929191" y="2143116"/>
            <a:chExt cx="3643338" cy="1162055"/>
          </a:xfrm>
        </p:grpSpPr>
        <p:grpSp>
          <p:nvGrpSpPr>
            <p:cNvPr id="13323" name="Group 121">
              <a:extLst>
                <a:ext uri="{FF2B5EF4-FFF2-40B4-BE49-F238E27FC236}">
                  <a16:creationId xmlns:a16="http://schemas.microsoft.com/office/drawing/2014/main" id="{1D3EE3AD-1687-4CA4-8A08-BC3207A8BD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9191" y="2143116"/>
              <a:ext cx="3643338" cy="928694"/>
              <a:chOff x="4929190" y="2143116"/>
              <a:chExt cx="3889375" cy="1428750"/>
            </a:xfrm>
          </p:grpSpPr>
          <p:sp>
            <p:nvSpPr>
              <p:cNvPr id="13325" name="Freeform 5">
                <a:extLst>
                  <a:ext uri="{FF2B5EF4-FFF2-40B4-BE49-F238E27FC236}">
                    <a16:creationId xmlns:a16="http://schemas.microsoft.com/office/drawing/2014/main" id="{CF4AFFB7-6CFA-4DA5-8301-78BEF41120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390" y="2390766"/>
                <a:ext cx="2628900" cy="28575"/>
              </a:xfrm>
              <a:custGeom>
                <a:avLst/>
                <a:gdLst>
                  <a:gd name="T0" fmla="*/ 2147483646 w 1656"/>
                  <a:gd name="T1" fmla="*/ 2147483646 h 18"/>
                  <a:gd name="T2" fmla="*/ 2147483646 w 1656"/>
                  <a:gd name="T3" fmla="*/ 0 h 18"/>
                  <a:gd name="T4" fmla="*/ 0 w 1656"/>
                  <a:gd name="T5" fmla="*/ 0 h 18"/>
                  <a:gd name="T6" fmla="*/ 0 w 1656"/>
                  <a:gd name="T7" fmla="*/ 2147483646 h 18"/>
                  <a:gd name="T8" fmla="*/ 2147483646 w 1656"/>
                  <a:gd name="T9" fmla="*/ 2147483646 h 18"/>
                  <a:gd name="T10" fmla="*/ 2147483646 w 1656"/>
                  <a:gd name="T11" fmla="*/ 2147483646 h 18"/>
                  <a:gd name="T12" fmla="*/ 2147483646 w 1656"/>
                  <a:gd name="T13" fmla="*/ 2147483646 h 18"/>
                  <a:gd name="T14" fmla="*/ 2147483646 w 1656"/>
                  <a:gd name="T15" fmla="*/ 0 h 18"/>
                  <a:gd name="T16" fmla="*/ 2147483646 w 1656"/>
                  <a:gd name="T17" fmla="*/ 0 h 18"/>
                  <a:gd name="T18" fmla="*/ 2147483646 w 1656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656"/>
                  <a:gd name="T31" fmla="*/ 0 h 18"/>
                  <a:gd name="T32" fmla="*/ 1656 w 1656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656" h="18">
                    <a:moveTo>
                      <a:pt x="1656" y="6"/>
                    </a:moveTo>
                    <a:lnTo>
                      <a:pt x="1644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1644" y="18"/>
                    </a:lnTo>
                    <a:lnTo>
                      <a:pt x="1638" y="6"/>
                    </a:lnTo>
                    <a:lnTo>
                      <a:pt x="1656" y="6"/>
                    </a:lnTo>
                    <a:lnTo>
                      <a:pt x="1656" y="0"/>
                    </a:lnTo>
                    <a:lnTo>
                      <a:pt x="1644" y="0"/>
                    </a:lnTo>
                    <a:lnTo>
                      <a:pt x="1656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26" name="Freeform 6">
                <a:extLst>
                  <a:ext uri="{FF2B5EF4-FFF2-40B4-BE49-F238E27FC236}">
                    <a16:creationId xmlns:a16="http://schemas.microsoft.com/office/drawing/2014/main" id="{10F6C11C-B874-4246-911A-91FEC88F7A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390" y="3133716"/>
                <a:ext cx="2609850" cy="19050"/>
              </a:xfrm>
              <a:custGeom>
                <a:avLst/>
                <a:gdLst>
                  <a:gd name="T0" fmla="*/ 0 w 1644"/>
                  <a:gd name="T1" fmla="*/ 2147483646 h 12"/>
                  <a:gd name="T2" fmla="*/ 0 w 1644"/>
                  <a:gd name="T3" fmla="*/ 2147483646 h 12"/>
                  <a:gd name="T4" fmla="*/ 2147483646 w 1644"/>
                  <a:gd name="T5" fmla="*/ 2147483646 h 12"/>
                  <a:gd name="T6" fmla="*/ 2147483646 w 1644"/>
                  <a:gd name="T7" fmla="*/ 0 h 12"/>
                  <a:gd name="T8" fmla="*/ 0 w 1644"/>
                  <a:gd name="T9" fmla="*/ 0 h 12"/>
                  <a:gd name="T10" fmla="*/ 0 w 1644"/>
                  <a:gd name="T11" fmla="*/ 0 h 12"/>
                  <a:gd name="T12" fmla="*/ 0 w 1644"/>
                  <a:gd name="T13" fmla="*/ 2147483646 h 12"/>
                  <a:gd name="T14" fmla="*/ 0 w 1644"/>
                  <a:gd name="T15" fmla="*/ 2147483646 h 12"/>
                  <a:gd name="T16" fmla="*/ 0 w 1644"/>
                  <a:gd name="T17" fmla="*/ 2147483646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644"/>
                  <a:gd name="T28" fmla="*/ 0 h 12"/>
                  <a:gd name="T29" fmla="*/ 1644 w 1644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644" h="12">
                    <a:moveTo>
                      <a:pt x="0" y="12"/>
                    </a:moveTo>
                    <a:lnTo>
                      <a:pt x="0" y="12"/>
                    </a:lnTo>
                    <a:lnTo>
                      <a:pt x="1644" y="12"/>
                    </a:lnTo>
                    <a:lnTo>
                      <a:pt x="1644" y="0"/>
                    </a:lnTo>
                    <a:lnTo>
                      <a:pt x="0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27" name="Freeform 7">
                <a:extLst>
                  <a:ext uri="{FF2B5EF4-FFF2-40B4-BE49-F238E27FC236}">
                    <a16:creationId xmlns:a16="http://schemas.microsoft.com/office/drawing/2014/main" id="{1BA3464E-C16B-466D-8684-22E93C42FD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1190" y="3086091"/>
                <a:ext cx="28575" cy="28575"/>
              </a:xfrm>
              <a:custGeom>
                <a:avLst/>
                <a:gdLst>
                  <a:gd name="T0" fmla="*/ 0 w 18"/>
                  <a:gd name="T1" fmla="*/ 2147483646 h 18"/>
                  <a:gd name="T2" fmla="*/ 0 w 18"/>
                  <a:gd name="T3" fmla="*/ 2147483646 h 18"/>
                  <a:gd name="T4" fmla="*/ 2147483646 w 18"/>
                  <a:gd name="T5" fmla="*/ 2147483646 h 18"/>
                  <a:gd name="T6" fmla="*/ 2147483646 w 18"/>
                  <a:gd name="T7" fmla="*/ 2147483646 h 18"/>
                  <a:gd name="T8" fmla="*/ 2147483646 w 18"/>
                  <a:gd name="T9" fmla="*/ 0 h 18"/>
                  <a:gd name="T10" fmla="*/ 2147483646 w 18"/>
                  <a:gd name="T11" fmla="*/ 0 h 18"/>
                  <a:gd name="T12" fmla="*/ 0 w 18"/>
                  <a:gd name="T13" fmla="*/ 2147483646 h 18"/>
                  <a:gd name="T14" fmla="*/ 0 w 18"/>
                  <a:gd name="T15" fmla="*/ 2147483646 h 18"/>
                  <a:gd name="T16" fmla="*/ 0 w 18"/>
                  <a:gd name="T17" fmla="*/ 2147483646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8"/>
                  <a:gd name="T29" fmla="*/ 18 w 1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8">
                    <a:moveTo>
                      <a:pt x="0" y="6"/>
                    </a:moveTo>
                    <a:lnTo>
                      <a:pt x="0" y="6"/>
                    </a:lnTo>
                    <a:lnTo>
                      <a:pt x="6" y="18"/>
                    </a:lnTo>
                    <a:lnTo>
                      <a:pt x="18" y="12"/>
                    </a:lnTo>
                    <a:lnTo>
                      <a:pt x="18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28" name="Freeform 8">
                <a:extLst>
                  <a:ext uri="{FF2B5EF4-FFF2-40B4-BE49-F238E27FC236}">
                    <a16:creationId xmlns:a16="http://schemas.microsoft.com/office/drawing/2014/main" id="{8FB884FA-6672-44F9-BAC7-1D10A71758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81665" y="3076566"/>
                <a:ext cx="38100" cy="19050"/>
              </a:xfrm>
              <a:custGeom>
                <a:avLst/>
                <a:gdLst>
                  <a:gd name="T0" fmla="*/ 0 w 24"/>
                  <a:gd name="T1" fmla="*/ 0 h 12"/>
                  <a:gd name="T2" fmla="*/ 2147483646 w 24"/>
                  <a:gd name="T3" fmla="*/ 0 h 12"/>
                  <a:gd name="T4" fmla="*/ 2147483646 w 24"/>
                  <a:gd name="T5" fmla="*/ 2147483646 h 12"/>
                  <a:gd name="T6" fmla="*/ 2147483646 w 24"/>
                  <a:gd name="T7" fmla="*/ 2147483646 h 12"/>
                  <a:gd name="T8" fmla="*/ 2147483646 w 24"/>
                  <a:gd name="T9" fmla="*/ 0 h 12"/>
                  <a:gd name="T10" fmla="*/ 2147483646 w 24"/>
                  <a:gd name="T11" fmla="*/ 0 h 12"/>
                  <a:gd name="T12" fmla="*/ 0 w 24"/>
                  <a:gd name="T13" fmla="*/ 0 h 12"/>
                  <a:gd name="T14" fmla="*/ 0 w 24"/>
                  <a:gd name="T15" fmla="*/ 0 h 12"/>
                  <a:gd name="T16" fmla="*/ 2147483646 w 24"/>
                  <a:gd name="T17" fmla="*/ 0 h 12"/>
                  <a:gd name="T18" fmla="*/ 0 w 24"/>
                  <a:gd name="T19" fmla="*/ 0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"/>
                  <a:gd name="T31" fmla="*/ 0 h 12"/>
                  <a:gd name="T32" fmla="*/ 24 w 24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" h="12">
                    <a:moveTo>
                      <a:pt x="0" y="0"/>
                    </a:moveTo>
                    <a:lnTo>
                      <a:pt x="6" y="0"/>
                    </a:lnTo>
                    <a:lnTo>
                      <a:pt x="6" y="12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29" name="Freeform 9">
                <a:extLst>
                  <a:ext uri="{FF2B5EF4-FFF2-40B4-BE49-F238E27FC236}">
                    <a16:creationId xmlns:a16="http://schemas.microsoft.com/office/drawing/2014/main" id="{13EF7C28-440A-47A3-836D-E0EC0C1D25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81665" y="3057516"/>
                <a:ext cx="28575" cy="19050"/>
              </a:xfrm>
              <a:custGeom>
                <a:avLst/>
                <a:gdLst>
                  <a:gd name="T0" fmla="*/ 0 w 18"/>
                  <a:gd name="T1" fmla="*/ 0 h 12"/>
                  <a:gd name="T2" fmla="*/ 0 w 18"/>
                  <a:gd name="T3" fmla="*/ 0 h 12"/>
                  <a:gd name="T4" fmla="*/ 0 w 18"/>
                  <a:gd name="T5" fmla="*/ 2147483646 h 12"/>
                  <a:gd name="T6" fmla="*/ 2147483646 w 18"/>
                  <a:gd name="T7" fmla="*/ 2147483646 h 12"/>
                  <a:gd name="T8" fmla="*/ 2147483646 w 18"/>
                  <a:gd name="T9" fmla="*/ 0 h 12"/>
                  <a:gd name="T10" fmla="*/ 2147483646 w 18"/>
                  <a:gd name="T11" fmla="*/ 0 h 12"/>
                  <a:gd name="T12" fmla="*/ 0 w 18"/>
                  <a:gd name="T13" fmla="*/ 0 h 12"/>
                  <a:gd name="T14" fmla="*/ 0 w 18"/>
                  <a:gd name="T15" fmla="*/ 0 h 12"/>
                  <a:gd name="T16" fmla="*/ 0 w 18"/>
                  <a:gd name="T17" fmla="*/ 0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2"/>
                  <a:gd name="T29" fmla="*/ 18 w 18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2">
                    <a:moveTo>
                      <a:pt x="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18" y="12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0" name="Freeform 10">
                <a:extLst>
                  <a:ext uri="{FF2B5EF4-FFF2-40B4-BE49-F238E27FC236}">
                    <a16:creationId xmlns:a16="http://schemas.microsoft.com/office/drawing/2014/main" id="{B2DBD274-866E-4DC6-B43A-0C5B55ACAE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81665" y="2486016"/>
                <a:ext cx="28575" cy="571500"/>
              </a:xfrm>
              <a:custGeom>
                <a:avLst/>
                <a:gdLst>
                  <a:gd name="T0" fmla="*/ 0 w 18"/>
                  <a:gd name="T1" fmla="*/ 0 h 360"/>
                  <a:gd name="T2" fmla="*/ 0 w 18"/>
                  <a:gd name="T3" fmla="*/ 0 h 360"/>
                  <a:gd name="T4" fmla="*/ 0 w 18"/>
                  <a:gd name="T5" fmla="*/ 2147483646 h 360"/>
                  <a:gd name="T6" fmla="*/ 2147483646 w 18"/>
                  <a:gd name="T7" fmla="*/ 2147483646 h 360"/>
                  <a:gd name="T8" fmla="*/ 2147483646 w 18"/>
                  <a:gd name="T9" fmla="*/ 0 h 360"/>
                  <a:gd name="T10" fmla="*/ 2147483646 w 18"/>
                  <a:gd name="T11" fmla="*/ 0 h 360"/>
                  <a:gd name="T12" fmla="*/ 0 w 18"/>
                  <a:gd name="T13" fmla="*/ 0 h 360"/>
                  <a:gd name="T14" fmla="*/ 0 w 18"/>
                  <a:gd name="T15" fmla="*/ 0 h 360"/>
                  <a:gd name="T16" fmla="*/ 0 w 18"/>
                  <a:gd name="T17" fmla="*/ 0 h 3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360"/>
                  <a:gd name="T29" fmla="*/ 18 w 18"/>
                  <a:gd name="T30" fmla="*/ 360 h 36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360">
                    <a:moveTo>
                      <a:pt x="0" y="0"/>
                    </a:moveTo>
                    <a:lnTo>
                      <a:pt x="0" y="0"/>
                    </a:lnTo>
                    <a:lnTo>
                      <a:pt x="0" y="360"/>
                    </a:lnTo>
                    <a:lnTo>
                      <a:pt x="18" y="360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1" name="Freeform 11">
                <a:extLst>
                  <a:ext uri="{FF2B5EF4-FFF2-40B4-BE49-F238E27FC236}">
                    <a16:creationId xmlns:a16="http://schemas.microsoft.com/office/drawing/2014/main" id="{AA1D4CE7-D9E7-4369-AD10-534512BB32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81665" y="2466966"/>
                <a:ext cx="28575" cy="19050"/>
              </a:xfrm>
              <a:custGeom>
                <a:avLst/>
                <a:gdLst>
                  <a:gd name="T0" fmla="*/ 2147483646 w 18"/>
                  <a:gd name="T1" fmla="*/ 0 h 12"/>
                  <a:gd name="T2" fmla="*/ 0 w 18"/>
                  <a:gd name="T3" fmla="*/ 0 h 12"/>
                  <a:gd name="T4" fmla="*/ 0 w 18"/>
                  <a:gd name="T5" fmla="*/ 2147483646 h 12"/>
                  <a:gd name="T6" fmla="*/ 2147483646 w 18"/>
                  <a:gd name="T7" fmla="*/ 2147483646 h 12"/>
                  <a:gd name="T8" fmla="*/ 2147483646 w 18"/>
                  <a:gd name="T9" fmla="*/ 2147483646 h 12"/>
                  <a:gd name="T10" fmla="*/ 2147483646 w 18"/>
                  <a:gd name="T11" fmla="*/ 2147483646 h 12"/>
                  <a:gd name="T12" fmla="*/ 2147483646 w 18"/>
                  <a:gd name="T13" fmla="*/ 0 h 12"/>
                  <a:gd name="T14" fmla="*/ 0 w 18"/>
                  <a:gd name="T15" fmla="*/ 0 h 12"/>
                  <a:gd name="T16" fmla="*/ 0 w 18"/>
                  <a:gd name="T17" fmla="*/ 0 h 12"/>
                  <a:gd name="T18" fmla="*/ 2147483646 w 18"/>
                  <a:gd name="T19" fmla="*/ 0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2"/>
                  <a:gd name="T32" fmla="*/ 18 w 18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2">
                    <a:moveTo>
                      <a:pt x="6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2" name="Freeform 12">
                <a:extLst>
                  <a:ext uri="{FF2B5EF4-FFF2-40B4-BE49-F238E27FC236}">
                    <a16:creationId xmlns:a16="http://schemas.microsoft.com/office/drawing/2014/main" id="{AC1870B7-348D-4C44-A241-A0196E3550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1190" y="2447916"/>
                <a:ext cx="28575" cy="28575"/>
              </a:xfrm>
              <a:custGeom>
                <a:avLst/>
                <a:gdLst>
                  <a:gd name="T0" fmla="*/ 0 w 18"/>
                  <a:gd name="T1" fmla="*/ 0 h 18"/>
                  <a:gd name="T2" fmla="*/ 0 w 18"/>
                  <a:gd name="T3" fmla="*/ 0 h 18"/>
                  <a:gd name="T4" fmla="*/ 0 w 18"/>
                  <a:gd name="T5" fmla="*/ 2147483646 h 18"/>
                  <a:gd name="T6" fmla="*/ 2147483646 w 18"/>
                  <a:gd name="T7" fmla="*/ 2147483646 h 18"/>
                  <a:gd name="T8" fmla="*/ 2147483646 w 18"/>
                  <a:gd name="T9" fmla="*/ 2147483646 h 18"/>
                  <a:gd name="T10" fmla="*/ 2147483646 w 18"/>
                  <a:gd name="T11" fmla="*/ 2147483646 h 18"/>
                  <a:gd name="T12" fmla="*/ 0 w 18"/>
                  <a:gd name="T13" fmla="*/ 0 h 18"/>
                  <a:gd name="T14" fmla="*/ 0 w 18"/>
                  <a:gd name="T15" fmla="*/ 0 h 18"/>
                  <a:gd name="T16" fmla="*/ 0 w 18"/>
                  <a:gd name="T17" fmla="*/ 0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8"/>
                  <a:gd name="T29" fmla="*/ 18 w 1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8">
                    <a:moveTo>
                      <a:pt x="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12" y="18"/>
                    </a:lnTo>
                    <a:lnTo>
                      <a:pt x="18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3" name="Freeform 13">
                <a:extLst>
                  <a:ext uri="{FF2B5EF4-FFF2-40B4-BE49-F238E27FC236}">
                    <a16:creationId xmlns:a16="http://schemas.microsoft.com/office/drawing/2014/main" id="{67EED570-605B-44A8-96E8-1949B5F07E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1190" y="2428866"/>
                <a:ext cx="28575" cy="28575"/>
              </a:xfrm>
              <a:custGeom>
                <a:avLst/>
                <a:gdLst>
                  <a:gd name="T0" fmla="*/ 2147483646 w 18"/>
                  <a:gd name="T1" fmla="*/ 0 h 18"/>
                  <a:gd name="T2" fmla="*/ 2147483646 w 18"/>
                  <a:gd name="T3" fmla="*/ 2147483646 h 18"/>
                  <a:gd name="T4" fmla="*/ 0 w 18"/>
                  <a:gd name="T5" fmla="*/ 2147483646 h 18"/>
                  <a:gd name="T6" fmla="*/ 2147483646 w 18"/>
                  <a:gd name="T7" fmla="*/ 2147483646 h 18"/>
                  <a:gd name="T8" fmla="*/ 2147483646 w 18"/>
                  <a:gd name="T9" fmla="*/ 2147483646 h 18"/>
                  <a:gd name="T10" fmla="*/ 2147483646 w 18"/>
                  <a:gd name="T11" fmla="*/ 2147483646 h 18"/>
                  <a:gd name="T12" fmla="*/ 2147483646 w 18"/>
                  <a:gd name="T13" fmla="*/ 0 h 18"/>
                  <a:gd name="T14" fmla="*/ 2147483646 w 18"/>
                  <a:gd name="T15" fmla="*/ 2147483646 h 18"/>
                  <a:gd name="T16" fmla="*/ 2147483646 w 18"/>
                  <a:gd name="T17" fmla="*/ 2147483646 h 18"/>
                  <a:gd name="T18" fmla="*/ 2147483646 w 18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6" y="0"/>
                    </a:moveTo>
                    <a:lnTo>
                      <a:pt x="6" y="6"/>
                    </a:lnTo>
                    <a:lnTo>
                      <a:pt x="0" y="12"/>
                    </a:lnTo>
                    <a:lnTo>
                      <a:pt x="18" y="18"/>
                    </a:lnTo>
                    <a:lnTo>
                      <a:pt x="18" y="12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4" name="Freeform 14">
                <a:extLst>
                  <a:ext uri="{FF2B5EF4-FFF2-40B4-BE49-F238E27FC236}">
                    <a16:creationId xmlns:a16="http://schemas.microsoft.com/office/drawing/2014/main" id="{49C4EB7C-5B4D-4BDE-AF65-30F5B3051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72090" y="2876541"/>
                <a:ext cx="371475" cy="28575"/>
              </a:xfrm>
              <a:custGeom>
                <a:avLst/>
                <a:gdLst>
                  <a:gd name="T0" fmla="*/ 0 w 234"/>
                  <a:gd name="T1" fmla="*/ 2147483646 h 18"/>
                  <a:gd name="T2" fmla="*/ 2147483646 w 234"/>
                  <a:gd name="T3" fmla="*/ 2147483646 h 18"/>
                  <a:gd name="T4" fmla="*/ 2147483646 w 234"/>
                  <a:gd name="T5" fmla="*/ 2147483646 h 18"/>
                  <a:gd name="T6" fmla="*/ 2147483646 w 234"/>
                  <a:gd name="T7" fmla="*/ 0 h 18"/>
                  <a:gd name="T8" fmla="*/ 2147483646 w 234"/>
                  <a:gd name="T9" fmla="*/ 0 h 18"/>
                  <a:gd name="T10" fmla="*/ 2147483646 w 234"/>
                  <a:gd name="T11" fmla="*/ 2147483646 h 18"/>
                  <a:gd name="T12" fmla="*/ 0 w 234"/>
                  <a:gd name="T13" fmla="*/ 2147483646 h 18"/>
                  <a:gd name="T14" fmla="*/ 0 w 234"/>
                  <a:gd name="T15" fmla="*/ 2147483646 h 18"/>
                  <a:gd name="T16" fmla="*/ 2147483646 w 234"/>
                  <a:gd name="T17" fmla="*/ 2147483646 h 18"/>
                  <a:gd name="T18" fmla="*/ 0 w 234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34"/>
                  <a:gd name="T31" fmla="*/ 0 h 18"/>
                  <a:gd name="T32" fmla="*/ 234 w 234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34" h="18">
                    <a:moveTo>
                      <a:pt x="0" y="6"/>
                    </a:moveTo>
                    <a:lnTo>
                      <a:pt x="6" y="18"/>
                    </a:lnTo>
                    <a:lnTo>
                      <a:pt x="234" y="18"/>
                    </a:lnTo>
                    <a:lnTo>
                      <a:pt x="234" y="0"/>
                    </a:lnTo>
                    <a:lnTo>
                      <a:pt x="6" y="0"/>
                    </a:lnTo>
                    <a:lnTo>
                      <a:pt x="18" y="6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5" name="Freeform 15">
                <a:extLst>
                  <a:ext uri="{FF2B5EF4-FFF2-40B4-BE49-F238E27FC236}">
                    <a16:creationId xmlns:a16="http://schemas.microsoft.com/office/drawing/2014/main" id="{1B04B84B-3BDA-4A97-8A34-282EFD81B7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1615" y="2638416"/>
                <a:ext cx="381000" cy="28575"/>
              </a:xfrm>
              <a:custGeom>
                <a:avLst/>
                <a:gdLst>
                  <a:gd name="T0" fmla="*/ 2147483646 w 240"/>
                  <a:gd name="T1" fmla="*/ 2147483646 h 18"/>
                  <a:gd name="T2" fmla="*/ 2147483646 w 240"/>
                  <a:gd name="T3" fmla="*/ 0 h 18"/>
                  <a:gd name="T4" fmla="*/ 0 w 240"/>
                  <a:gd name="T5" fmla="*/ 0 h 18"/>
                  <a:gd name="T6" fmla="*/ 0 w 240"/>
                  <a:gd name="T7" fmla="*/ 2147483646 h 18"/>
                  <a:gd name="T8" fmla="*/ 2147483646 w 240"/>
                  <a:gd name="T9" fmla="*/ 2147483646 h 18"/>
                  <a:gd name="T10" fmla="*/ 2147483646 w 240"/>
                  <a:gd name="T11" fmla="*/ 2147483646 h 18"/>
                  <a:gd name="T12" fmla="*/ 2147483646 w 240"/>
                  <a:gd name="T13" fmla="*/ 2147483646 h 18"/>
                  <a:gd name="T14" fmla="*/ 2147483646 w 240"/>
                  <a:gd name="T15" fmla="*/ 0 h 18"/>
                  <a:gd name="T16" fmla="*/ 2147483646 w 240"/>
                  <a:gd name="T17" fmla="*/ 0 h 18"/>
                  <a:gd name="T18" fmla="*/ 2147483646 w 240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0"/>
                  <a:gd name="T31" fmla="*/ 0 h 18"/>
                  <a:gd name="T32" fmla="*/ 240 w 240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0" h="18">
                    <a:moveTo>
                      <a:pt x="240" y="6"/>
                    </a:moveTo>
                    <a:lnTo>
                      <a:pt x="228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228" y="18"/>
                    </a:lnTo>
                    <a:lnTo>
                      <a:pt x="222" y="6"/>
                    </a:lnTo>
                    <a:lnTo>
                      <a:pt x="240" y="6"/>
                    </a:lnTo>
                    <a:lnTo>
                      <a:pt x="240" y="0"/>
                    </a:lnTo>
                    <a:lnTo>
                      <a:pt x="228" y="0"/>
                    </a:lnTo>
                    <a:lnTo>
                      <a:pt x="24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6" name="Freeform 16">
                <a:extLst>
                  <a:ext uri="{FF2B5EF4-FFF2-40B4-BE49-F238E27FC236}">
                    <a16:creationId xmlns:a16="http://schemas.microsoft.com/office/drawing/2014/main" id="{9DB99D7E-5812-476C-AE2F-2F73DE8A5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4040" y="2647941"/>
                <a:ext cx="28575" cy="257175"/>
              </a:xfrm>
              <a:custGeom>
                <a:avLst/>
                <a:gdLst>
                  <a:gd name="T0" fmla="*/ 2147483646 w 18"/>
                  <a:gd name="T1" fmla="*/ 2147483646 h 162"/>
                  <a:gd name="T2" fmla="*/ 2147483646 w 18"/>
                  <a:gd name="T3" fmla="*/ 2147483646 h 162"/>
                  <a:gd name="T4" fmla="*/ 2147483646 w 18"/>
                  <a:gd name="T5" fmla="*/ 0 h 162"/>
                  <a:gd name="T6" fmla="*/ 0 w 18"/>
                  <a:gd name="T7" fmla="*/ 0 h 162"/>
                  <a:gd name="T8" fmla="*/ 0 w 18"/>
                  <a:gd name="T9" fmla="*/ 2147483646 h 162"/>
                  <a:gd name="T10" fmla="*/ 2147483646 w 18"/>
                  <a:gd name="T11" fmla="*/ 2147483646 h 162"/>
                  <a:gd name="T12" fmla="*/ 2147483646 w 18"/>
                  <a:gd name="T13" fmla="*/ 2147483646 h 162"/>
                  <a:gd name="T14" fmla="*/ 2147483646 w 18"/>
                  <a:gd name="T15" fmla="*/ 2147483646 h 162"/>
                  <a:gd name="T16" fmla="*/ 2147483646 w 18"/>
                  <a:gd name="T17" fmla="*/ 2147483646 h 162"/>
                  <a:gd name="T18" fmla="*/ 2147483646 w 18"/>
                  <a:gd name="T19" fmla="*/ 2147483646 h 16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62"/>
                  <a:gd name="T32" fmla="*/ 18 w 18"/>
                  <a:gd name="T33" fmla="*/ 162 h 16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62">
                    <a:moveTo>
                      <a:pt x="6" y="162"/>
                    </a:moveTo>
                    <a:lnTo>
                      <a:pt x="18" y="15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150"/>
                    </a:lnTo>
                    <a:lnTo>
                      <a:pt x="6" y="144"/>
                    </a:lnTo>
                    <a:lnTo>
                      <a:pt x="6" y="162"/>
                    </a:lnTo>
                    <a:lnTo>
                      <a:pt x="18" y="162"/>
                    </a:lnTo>
                    <a:lnTo>
                      <a:pt x="18" y="150"/>
                    </a:lnTo>
                    <a:lnTo>
                      <a:pt x="6" y="16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7" name="Freeform 17">
                <a:extLst>
                  <a:ext uri="{FF2B5EF4-FFF2-40B4-BE49-F238E27FC236}">
                    <a16:creationId xmlns:a16="http://schemas.microsoft.com/office/drawing/2014/main" id="{1E6EA0FB-939C-4AAA-B2EF-19455A018F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4040" y="2924166"/>
                <a:ext cx="66675" cy="28575"/>
              </a:xfrm>
              <a:custGeom>
                <a:avLst/>
                <a:gdLst>
                  <a:gd name="T0" fmla="*/ 0 w 42"/>
                  <a:gd name="T1" fmla="*/ 2147483646 h 18"/>
                  <a:gd name="T2" fmla="*/ 2147483646 w 42"/>
                  <a:gd name="T3" fmla="*/ 2147483646 h 18"/>
                  <a:gd name="T4" fmla="*/ 2147483646 w 42"/>
                  <a:gd name="T5" fmla="*/ 2147483646 h 18"/>
                  <a:gd name="T6" fmla="*/ 2147483646 w 42"/>
                  <a:gd name="T7" fmla="*/ 0 h 18"/>
                  <a:gd name="T8" fmla="*/ 2147483646 w 42"/>
                  <a:gd name="T9" fmla="*/ 0 h 18"/>
                  <a:gd name="T10" fmla="*/ 2147483646 w 42"/>
                  <a:gd name="T11" fmla="*/ 2147483646 h 18"/>
                  <a:gd name="T12" fmla="*/ 0 w 42"/>
                  <a:gd name="T13" fmla="*/ 2147483646 h 18"/>
                  <a:gd name="T14" fmla="*/ 0 w 42"/>
                  <a:gd name="T15" fmla="*/ 2147483646 h 18"/>
                  <a:gd name="T16" fmla="*/ 2147483646 w 42"/>
                  <a:gd name="T17" fmla="*/ 2147483646 h 18"/>
                  <a:gd name="T18" fmla="*/ 0 w 42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2"/>
                  <a:gd name="T31" fmla="*/ 0 h 18"/>
                  <a:gd name="T32" fmla="*/ 42 w 42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2" h="18">
                    <a:moveTo>
                      <a:pt x="0" y="6"/>
                    </a:moveTo>
                    <a:lnTo>
                      <a:pt x="6" y="18"/>
                    </a:lnTo>
                    <a:lnTo>
                      <a:pt x="42" y="18"/>
                    </a:lnTo>
                    <a:lnTo>
                      <a:pt x="42" y="0"/>
                    </a:lnTo>
                    <a:lnTo>
                      <a:pt x="6" y="0"/>
                    </a:lnTo>
                    <a:lnTo>
                      <a:pt x="18" y="6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8" name="Freeform 18">
                <a:extLst>
                  <a:ext uri="{FF2B5EF4-FFF2-40B4-BE49-F238E27FC236}">
                    <a16:creationId xmlns:a16="http://schemas.microsoft.com/office/drawing/2014/main" id="{EAC37F2A-1D61-495D-BB40-A2AF54B01C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4040" y="2590791"/>
                <a:ext cx="28575" cy="342900"/>
              </a:xfrm>
              <a:custGeom>
                <a:avLst/>
                <a:gdLst>
                  <a:gd name="T0" fmla="*/ 2147483646 w 18"/>
                  <a:gd name="T1" fmla="*/ 0 h 216"/>
                  <a:gd name="T2" fmla="*/ 0 w 18"/>
                  <a:gd name="T3" fmla="*/ 2147483646 h 216"/>
                  <a:gd name="T4" fmla="*/ 0 w 18"/>
                  <a:gd name="T5" fmla="*/ 2147483646 h 216"/>
                  <a:gd name="T6" fmla="*/ 2147483646 w 18"/>
                  <a:gd name="T7" fmla="*/ 2147483646 h 216"/>
                  <a:gd name="T8" fmla="*/ 2147483646 w 18"/>
                  <a:gd name="T9" fmla="*/ 2147483646 h 216"/>
                  <a:gd name="T10" fmla="*/ 2147483646 w 18"/>
                  <a:gd name="T11" fmla="*/ 2147483646 h 216"/>
                  <a:gd name="T12" fmla="*/ 2147483646 w 18"/>
                  <a:gd name="T13" fmla="*/ 0 h 216"/>
                  <a:gd name="T14" fmla="*/ 0 w 18"/>
                  <a:gd name="T15" fmla="*/ 0 h 216"/>
                  <a:gd name="T16" fmla="*/ 0 w 18"/>
                  <a:gd name="T17" fmla="*/ 2147483646 h 216"/>
                  <a:gd name="T18" fmla="*/ 2147483646 w 18"/>
                  <a:gd name="T19" fmla="*/ 0 h 21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216"/>
                  <a:gd name="T32" fmla="*/ 18 w 18"/>
                  <a:gd name="T33" fmla="*/ 216 h 21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216">
                    <a:moveTo>
                      <a:pt x="6" y="0"/>
                    </a:moveTo>
                    <a:lnTo>
                      <a:pt x="0" y="6"/>
                    </a:lnTo>
                    <a:lnTo>
                      <a:pt x="0" y="216"/>
                    </a:lnTo>
                    <a:lnTo>
                      <a:pt x="18" y="216"/>
                    </a:lnTo>
                    <a:lnTo>
                      <a:pt x="18" y="6"/>
                    </a:lnTo>
                    <a:lnTo>
                      <a:pt x="6" y="18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9" name="Freeform 19">
                <a:extLst>
                  <a:ext uri="{FF2B5EF4-FFF2-40B4-BE49-F238E27FC236}">
                    <a16:creationId xmlns:a16="http://schemas.microsoft.com/office/drawing/2014/main" id="{CD76542F-5C2D-41C3-AB98-AC61715598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3565" y="2590791"/>
                <a:ext cx="66675" cy="28575"/>
              </a:xfrm>
              <a:custGeom>
                <a:avLst/>
                <a:gdLst>
                  <a:gd name="T0" fmla="*/ 2147483646 w 42"/>
                  <a:gd name="T1" fmla="*/ 2147483646 h 18"/>
                  <a:gd name="T2" fmla="*/ 2147483646 w 42"/>
                  <a:gd name="T3" fmla="*/ 0 h 18"/>
                  <a:gd name="T4" fmla="*/ 0 w 42"/>
                  <a:gd name="T5" fmla="*/ 0 h 18"/>
                  <a:gd name="T6" fmla="*/ 0 w 42"/>
                  <a:gd name="T7" fmla="*/ 2147483646 h 18"/>
                  <a:gd name="T8" fmla="*/ 2147483646 w 42"/>
                  <a:gd name="T9" fmla="*/ 2147483646 h 18"/>
                  <a:gd name="T10" fmla="*/ 2147483646 w 42"/>
                  <a:gd name="T11" fmla="*/ 2147483646 h 18"/>
                  <a:gd name="T12" fmla="*/ 2147483646 w 42"/>
                  <a:gd name="T13" fmla="*/ 2147483646 h 18"/>
                  <a:gd name="T14" fmla="*/ 2147483646 w 42"/>
                  <a:gd name="T15" fmla="*/ 0 h 18"/>
                  <a:gd name="T16" fmla="*/ 2147483646 w 42"/>
                  <a:gd name="T17" fmla="*/ 0 h 18"/>
                  <a:gd name="T18" fmla="*/ 2147483646 w 42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2"/>
                  <a:gd name="T31" fmla="*/ 0 h 18"/>
                  <a:gd name="T32" fmla="*/ 42 w 42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2" h="18">
                    <a:moveTo>
                      <a:pt x="42" y="6"/>
                    </a:moveTo>
                    <a:lnTo>
                      <a:pt x="36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36" y="18"/>
                    </a:lnTo>
                    <a:lnTo>
                      <a:pt x="30" y="6"/>
                    </a:lnTo>
                    <a:lnTo>
                      <a:pt x="42" y="6"/>
                    </a:lnTo>
                    <a:lnTo>
                      <a:pt x="42" y="0"/>
                    </a:lnTo>
                    <a:lnTo>
                      <a:pt x="36" y="0"/>
                    </a:lnTo>
                    <a:lnTo>
                      <a:pt x="4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0" name="Freeform 20">
                <a:extLst>
                  <a:ext uri="{FF2B5EF4-FFF2-40B4-BE49-F238E27FC236}">
                    <a16:creationId xmlns:a16="http://schemas.microsoft.com/office/drawing/2014/main" id="{B316465B-4158-470E-87F1-6D02DF8F56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91190" y="2600316"/>
                <a:ext cx="19050" cy="352425"/>
              </a:xfrm>
              <a:custGeom>
                <a:avLst/>
                <a:gdLst>
                  <a:gd name="T0" fmla="*/ 2147483646 w 12"/>
                  <a:gd name="T1" fmla="*/ 2147483646 h 222"/>
                  <a:gd name="T2" fmla="*/ 2147483646 w 12"/>
                  <a:gd name="T3" fmla="*/ 2147483646 h 222"/>
                  <a:gd name="T4" fmla="*/ 2147483646 w 12"/>
                  <a:gd name="T5" fmla="*/ 0 h 222"/>
                  <a:gd name="T6" fmla="*/ 0 w 12"/>
                  <a:gd name="T7" fmla="*/ 0 h 222"/>
                  <a:gd name="T8" fmla="*/ 0 w 12"/>
                  <a:gd name="T9" fmla="*/ 2147483646 h 222"/>
                  <a:gd name="T10" fmla="*/ 2147483646 w 12"/>
                  <a:gd name="T11" fmla="*/ 2147483646 h 222"/>
                  <a:gd name="T12" fmla="*/ 2147483646 w 12"/>
                  <a:gd name="T13" fmla="*/ 2147483646 h 222"/>
                  <a:gd name="T14" fmla="*/ 2147483646 w 12"/>
                  <a:gd name="T15" fmla="*/ 2147483646 h 222"/>
                  <a:gd name="T16" fmla="*/ 2147483646 w 12"/>
                  <a:gd name="T17" fmla="*/ 2147483646 h 222"/>
                  <a:gd name="T18" fmla="*/ 2147483646 w 12"/>
                  <a:gd name="T19" fmla="*/ 2147483646 h 22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"/>
                  <a:gd name="T31" fmla="*/ 0 h 222"/>
                  <a:gd name="T32" fmla="*/ 12 w 12"/>
                  <a:gd name="T33" fmla="*/ 222 h 22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" h="222">
                    <a:moveTo>
                      <a:pt x="6" y="222"/>
                    </a:moveTo>
                    <a:lnTo>
                      <a:pt x="12" y="21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10"/>
                    </a:lnTo>
                    <a:lnTo>
                      <a:pt x="6" y="204"/>
                    </a:lnTo>
                    <a:lnTo>
                      <a:pt x="6" y="222"/>
                    </a:lnTo>
                    <a:lnTo>
                      <a:pt x="12" y="222"/>
                    </a:lnTo>
                    <a:lnTo>
                      <a:pt x="12" y="210"/>
                    </a:lnTo>
                    <a:lnTo>
                      <a:pt x="6" y="22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1" name="Freeform 21">
                <a:extLst>
                  <a:ext uri="{FF2B5EF4-FFF2-40B4-BE49-F238E27FC236}">
                    <a16:creationId xmlns:a16="http://schemas.microsoft.com/office/drawing/2014/main" id="{CB229A20-161C-4C83-B871-3F4A5066FB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1115" y="2619366"/>
                <a:ext cx="381000" cy="28575"/>
              </a:xfrm>
              <a:custGeom>
                <a:avLst/>
                <a:gdLst>
                  <a:gd name="T0" fmla="*/ 2147483646 w 240"/>
                  <a:gd name="T1" fmla="*/ 2147483646 h 18"/>
                  <a:gd name="T2" fmla="*/ 2147483646 w 240"/>
                  <a:gd name="T3" fmla="*/ 0 h 18"/>
                  <a:gd name="T4" fmla="*/ 0 w 240"/>
                  <a:gd name="T5" fmla="*/ 0 h 18"/>
                  <a:gd name="T6" fmla="*/ 0 w 240"/>
                  <a:gd name="T7" fmla="*/ 2147483646 h 18"/>
                  <a:gd name="T8" fmla="*/ 2147483646 w 240"/>
                  <a:gd name="T9" fmla="*/ 2147483646 h 18"/>
                  <a:gd name="T10" fmla="*/ 2147483646 w 240"/>
                  <a:gd name="T11" fmla="*/ 2147483646 h 18"/>
                  <a:gd name="T12" fmla="*/ 2147483646 w 240"/>
                  <a:gd name="T13" fmla="*/ 2147483646 h 18"/>
                  <a:gd name="T14" fmla="*/ 2147483646 w 240"/>
                  <a:gd name="T15" fmla="*/ 0 h 18"/>
                  <a:gd name="T16" fmla="*/ 2147483646 w 240"/>
                  <a:gd name="T17" fmla="*/ 0 h 18"/>
                  <a:gd name="T18" fmla="*/ 2147483646 w 240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0"/>
                  <a:gd name="T31" fmla="*/ 0 h 18"/>
                  <a:gd name="T32" fmla="*/ 240 w 240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0" h="18">
                    <a:moveTo>
                      <a:pt x="240" y="6"/>
                    </a:moveTo>
                    <a:lnTo>
                      <a:pt x="234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234" y="18"/>
                    </a:lnTo>
                    <a:lnTo>
                      <a:pt x="228" y="6"/>
                    </a:lnTo>
                    <a:lnTo>
                      <a:pt x="240" y="6"/>
                    </a:lnTo>
                    <a:lnTo>
                      <a:pt x="240" y="0"/>
                    </a:lnTo>
                    <a:lnTo>
                      <a:pt x="234" y="0"/>
                    </a:lnTo>
                    <a:lnTo>
                      <a:pt x="24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2" name="Freeform 23">
                <a:extLst>
                  <a:ext uri="{FF2B5EF4-FFF2-40B4-BE49-F238E27FC236}">
                    <a16:creationId xmlns:a16="http://schemas.microsoft.com/office/drawing/2014/main" id="{5638E87A-C48C-4163-A679-93E3599F2A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1590" y="2886066"/>
                <a:ext cx="381000" cy="28575"/>
              </a:xfrm>
              <a:custGeom>
                <a:avLst/>
                <a:gdLst>
                  <a:gd name="T0" fmla="*/ 0 w 240"/>
                  <a:gd name="T1" fmla="*/ 2147483646 h 18"/>
                  <a:gd name="T2" fmla="*/ 2147483646 w 240"/>
                  <a:gd name="T3" fmla="*/ 2147483646 h 18"/>
                  <a:gd name="T4" fmla="*/ 2147483646 w 240"/>
                  <a:gd name="T5" fmla="*/ 2147483646 h 18"/>
                  <a:gd name="T6" fmla="*/ 2147483646 w 240"/>
                  <a:gd name="T7" fmla="*/ 0 h 18"/>
                  <a:gd name="T8" fmla="*/ 2147483646 w 240"/>
                  <a:gd name="T9" fmla="*/ 0 h 18"/>
                  <a:gd name="T10" fmla="*/ 2147483646 w 240"/>
                  <a:gd name="T11" fmla="*/ 0 h 18"/>
                  <a:gd name="T12" fmla="*/ 0 w 240"/>
                  <a:gd name="T13" fmla="*/ 2147483646 h 18"/>
                  <a:gd name="T14" fmla="*/ 0 w 240"/>
                  <a:gd name="T15" fmla="*/ 2147483646 h 18"/>
                  <a:gd name="T16" fmla="*/ 2147483646 w 240"/>
                  <a:gd name="T17" fmla="*/ 2147483646 h 18"/>
                  <a:gd name="T18" fmla="*/ 0 w 240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0"/>
                  <a:gd name="T31" fmla="*/ 0 h 18"/>
                  <a:gd name="T32" fmla="*/ 240 w 240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0" h="18">
                    <a:moveTo>
                      <a:pt x="0" y="18"/>
                    </a:moveTo>
                    <a:lnTo>
                      <a:pt x="6" y="18"/>
                    </a:lnTo>
                    <a:lnTo>
                      <a:pt x="240" y="18"/>
                    </a:lnTo>
                    <a:lnTo>
                      <a:pt x="240" y="0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3" name="Freeform 24">
                <a:extLst>
                  <a:ext uri="{FF2B5EF4-FFF2-40B4-BE49-F238E27FC236}">
                    <a16:creationId xmlns:a16="http://schemas.microsoft.com/office/drawing/2014/main" id="{1EB9A6D5-98B4-498E-BDDF-85EA57D60A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9190" y="2800341"/>
                <a:ext cx="161925" cy="114300"/>
              </a:xfrm>
              <a:custGeom>
                <a:avLst/>
                <a:gdLst>
                  <a:gd name="T0" fmla="*/ 0 w 102"/>
                  <a:gd name="T1" fmla="*/ 2147483646 h 72"/>
                  <a:gd name="T2" fmla="*/ 2147483646 w 102"/>
                  <a:gd name="T3" fmla="*/ 2147483646 h 72"/>
                  <a:gd name="T4" fmla="*/ 2147483646 w 102"/>
                  <a:gd name="T5" fmla="*/ 2147483646 h 72"/>
                  <a:gd name="T6" fmla="*/ 2147483646 w 102"/>
                  <a:gd name="T7" fmla="*/ 2147483646 h 72"/>
                  <a:gd name="T8" fmla="*/ 2147483646 w 102"/>
                  <a:gd name="T9" fmla="*/ 0 h 72"/>
                  <a:gd name="T10" fmla="*/ 2147483646 w 102"/>
                  <a:gd name="T11" fmla="*/ 2147483646 h 72"/>
                  <a:gd name="T12" fmla="*/ 0 w 102"/>
                  <a:gd name="T13" fmla="*/ 2147483646 h 72"/>
                  <a:gd name="T14" fmla="*/ 0 w 102"/>
                  <a:gd name="T15" fmla="*/ 2147483646 h 72"/>
                  <a:gd name="T16" fmla="*/ 2147483646 w 102"/>
                  <a:gd name="T17" fmla="*/ 2147483646 h 72"/>
                  <a:gd name="T18" fmla="*/ 0 w 102"/>
                  <a:gd name="T19" fmla="*/ 2147483646 h 7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02"/>
                  <a:gd name="T31" fmla="*/ 0 h 72"/>
                  <a:gd name="T32" fmla="*/ 102 w 102"/>
                  <a:gd name="T33" fmla="*/ 72 h 7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02" h="72">
                    <a:moveTo>
                      <a:pt x="0" y="6"/>
                    </a:moveTo>
                    <a:lnTo>
                      <a:pt x="6" y="12"/>
                    </a:lnTo>
                    <a:lnTo>
                      <a:pt x="96" y="72"/>
                    </a:lnTo>
                    <a:lnTo>
                      <a:pt x="102" y="54"/>
                    </a:lnTo>
                    <a:lnTo>
                      <a:pt x="12" y="0"/>
                    </a:lnTo>
                    <a:lnTo>
                      <a:pt x="18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4" name="Freeform 25">
                <a:extLst>
                  <a:ext uri="{FF2B5EF4-FFF2-40B4-BE49-F238E27FC236}">
                    <a16:creationId xmlns:a16="http://schemas.microsoft.com/office/drawing/2014/main" id="{727B81F9-35AF-4CB7-B955-5B72AFDC0C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9190" y="2714616"/>
                <a:ext cx="28575" cy="95250"/>
              </a:xfrm>
              <a:custGeom>
                <a:avLst/>
                <a:gdLst>
                  <a:gd name="T0" fmla="*/ 2147483646 w 18"/>
                  <a:gd name="T1" fmla="*/ 0 h 60"/>
                  <a:gd name="T2" fmla="*/ 0 w 18"/>
                  <a:gd name="T3" fmla="*/ 2147483646 h 60"/>
                  <a:gd name="T4" fmla="*/ 0 w 18"/>
                  <a:gd name="T5" fmla="*/ 2147483646 h 60"/>
                  <a:gd name="T6" fmla="*/ 2147483646 w 18"/>
                  <a:gd name="T7" fmla="*/ 2147483646 h 60"/>
                  <a:gd name="T8" fmla="*/ 2147483646 w 18"/>
                  <a:gd name="T9" fmla="*/ 2147483646 h 60"/>
                  <a:gd name="T10" fmla="*/ 2147483646 w 18"/>
                  <a:gd name="T11" fmla="*/ 2147483646 h 60"/>
                  <a:gd name="T12" fmla="*/ 2147483646 w 18"/>
                  <a:gd name="T13" fmla="*/ 0 h 60"/>
                  <a:gd name="T14" fmla="*/ 0 w 18"/>
                  <a:gd name="T15" fmla="*/ 0 h 60"/>
                  <a:gd name="T16" fmla="*/ 0 w 18"/>
                  <a:gd name="T17" fmla="*/ 2147483646 h 60"/>
                  <a:gd name="T18" fmla="*/ 2147483646 w 18"/>
                  <a:gd name="T19" fmla="*/ 0 h 6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60"/>
                  <a:gd name="T32" fmla="*/ 18 w 18"/>
                  <a:gd name="T33" fmla="*/ 60 h 6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60">
                    <a:moveTo>
                      <a:pt x="6" y="0"/>
                    </a:moveTo>
                    <a:lnTo>
                      <a:pt x="0" y="6"/>
                    </a:lnTo>
                    <a:lnTo>
                      <a:pt x="0" y="60"/>
                    </a:lnTo>
                    <a:lnTo>
                      <a:pt x="18" y="60"/>
                    </a:lnTo>
                    <a:lnTo>
                      <a:pt x="18" y="6"/>
                    </a:lnTo>
                    <a:lnTo>
                      <a:pt x="12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5" name="Freeform 26">
                <a:extLst>
                  <a:ext uri="{FF2B5EF4-FFF2-40B4-BE49-F238E27FC236}">
                    <a16:creationId xmlns:a16="http://schemas.microsoft.com/office/drawing/2014/main" id="{ED726581-6413-4B38-A1C6-87D48918B0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8715" y="2619366"/>
                <a:ext cx="152400" cy="114300"/>
              </a:xfrm>
              <a:custGeom>
                <a:avLst/>
                <a:gdLst>
                  <a:gd name="T0" fmla="*/ 2147483646 w 96"/>
                  <a:gd name="T1" fmla="*/ 0 h 72"/>
                  <a:gd name="T2" fmla="*/ 2147483646 w 96"/>
                  <a:gd name="T3" fmla="*/ 0 h 72"/>
                  <a:gd name="T4" fmla="*/ 0 w 96"/>
                  <a:gd name="T5" fmla="*/ 2147483646 h 72"/>
                  <a:gd name="T6" fmla="*/ 2147483646 w 96"/>
                  <a:gd name="T7" fmla="*/ 2147483646 h 72"/>
                  <a:gd name="T8" fmla="*/ 2147483646 w 96"/>
                  <a:gd name="T9" fmla="*/ 2147483646 h 72"/>
                  <a:gd name="T10" fmla="*/ 2147483646 w 96"/>
                  <a:gd name="T11" fmla="*/ 2147483646 h 72"/>
                  <a:gd name="T12" fmla="*/ 2147483646 w 96"/>
                  <a:gd name="T13" fmla="*/ 0 h 72"/>
                  <a:gd name="T14" fmla="*/ 2147483646 w 96"/>
                  <a:gd name="T15" fmla="*/ 0 h 72"/>
                  <a:gd name="T16" fmla="*/ 2147483646 w 96"/>
                  <a:gd name="T17" fmla="*/ 0 h 72"/>
                  <a:gd name="T18" fmla="*/ 2147483646 w 96"/>
                  <a:gd name="T19" fmla="*/ 0 h 7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96"/>
                  <a:gd name="T31" fmla="*/ 0 h 72"/>
                  <a:gd name="T32" fmla="*/ 96 w 96"/>
                  <a:gd name="T33" fmla="*/ 72 h 7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96" h="72">
                    <a:moveTo>
                      <a:pt x="96" y="0"/>
                    </a:moveTo>
                    <a:lnTo>
                      <a:pt x="90" y="0"/>
                    </a:lnTo>
                    <a:lnTo>
                      <a:pt x="0" y="60"/>
                    </a:lnTo>
                    <a:lnTo>
                      <a:pt x="6" y="72"/>
                    </a:lnTo>
                    <a:lnTo>
                      <a:pt x="96" y="18"/>
                    </a:lnTo>
                    <a:lnTo>
                      <a:pt x="96" y="0"/>
                    </a:lnTo>
                    <a:lnTo>
                      <a:pt x="90" y="0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6" name="Freeform 31">
                <a:extLst>
                  <a:ext uri="{FF2B5EF4-FFF2-40B4-BE49-F238E27FC236}">
                    <a16:creationId xmlns:a16="http://schemas.microsoft.com/office/drawing/2014/main" id="{4BA35CEF-D9D6-4789-89E0-BB7DDCC40F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7290" y="2714616"/>
                <a:ext cx="485775" cy="19050"/>
              </a:xfrm>
              <a:custGeom>
                <a:avLst/>
                <a:gdLst>
                  <a:gd name="T0" fmla="*/ 2147483646 w 306"/>
                  <a:gd name="T1" fmla="*/ 2147483646 h 12"/>
                  <a:gd name="T2" fmla="*/ 2147483646 w 306"/>
                  <a:gd name="T3" fmla="*/ 0 h 12"/>
                  <a:gd name="T4" fmla="*/ 0 w 306"/>
                  <a:gd name="T5" fmla="*/ 0 h 12"/>
                  <a:gd name="T6" fmla="*/ 0 w 306"/>
                  <a:gd name="T7" fmla="*/ 2147483646 h 12"/>
                  <a:gd name="T8" fmla="*/ 2147483646 w 306"/>
                  <a:gd name="T9" fmla="*/ 2147483646 h 12"/>
                  <a:gd name="T10" fmla="*/ 2147483646 w 306"/>
                  <a:gd name="T11" fmla="*/ 2147483646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06"/>
                  <a:gd name="T19" fmla="*/ 0 h 12"/>
                  <a:gd name="T20" fmla="*/ 306 w 306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06" h="12">
                    <a:moveTo>
                      <a:pt x="306" y="6"/>
                    </a:moveTo>
                    <a:lnTo>
                      <a:pt x="30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306" y="12"/>
                    </a:lnTo>
                    <a:lnTo>
                      <a:pt x="306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7" name="Freeform 32">
                <a:extLst>
                  <a:ext uri="{FF2B5EF4-FFF2-40B4-BE49-F238E27FC236}">
                    <a16:creationId xmlns:a16="http://schemas.microsoft.com/office/drawing/2014/main" id="{33425DC3-8689-4604-B809-10D38117D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7290" y="2800341"/>
                <a:ext cx="466725" cy="9525"/>
              </a:xfrm>
              <a:custGeom>
                <a:avLst/>
                <a:gdLst>
                  <a:gd name="T0" fmla="*/ 2147483646 w 294"/>
                  <a:gd name="T1" fmla="*/ 2147483646 h 6"/>
                  <a:gd name="T2" fmla="*/ 2147483646 w 294"/>
                  <a:gd name="T3" fmla="*/ 0 h 6"/>
                  <a:gd name="T4" fmla="*/ 0 w 294"/>
                  <a:gd name="T5" fmla="*/ 0 h 6"/>
                  <a:gd name="T6" fmla="*/ 0 w 294"/>
                  <a:gd name="T7" fmla="*/ 2147483646 h 6"/>
                  <a:gd name="T8" fmla="*/ 2147483646 w 294"/>
                  <a:gd name="T9" fmla="*/ 2147483646 h 6"/>
                  <a:gd name="T10" fmla="*/ 2147483646 w 294"/>
                  <a:gd name="T11" fmla="*/ 214748364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94"/>
                  <a:gd name="T19" fmla="*/ 0 h 6"/>
                  <a:gd name="T20" fmla="*/ 294 w 294"/>
                  <a:gd name="T21" fmla="*/ 6 h 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94" h="6">
                    <a:moveTo>
                      <a:pt x="294" y="6"/>
                    </a:moveTo>
                    <a:lnTo>
                      <a:pt x="294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294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8" name="Freeform 33">
                <a:extLst>
                  <a:ext uri="{FF2B5EF4-FFF2-40B4-BE49-F238E27FC236}">
                    <a16:creationId xmlns:a16="http://schemas.microsoft.com/office/drawing/2014/main" id="{BC367C85-FF04-4875-87BB-92A48BB3ED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29190" y="2733666"/>
                <a:ext cx="28575" cy="57150"/>
              </a:xfrm>
              <a:custGeom>
                <a:avLst/>
                <a:gdLst>
                  <a:gd name="T0" fmla="*/ 2147483646 w 18"/>
                  <a:gd name="T1" fmla="*/ 2147483646 h 36"/>
                  <a:gd name="T2" fmla="*/ 0 w 18"/>
                  <a:gd name="T3" fmla="*/ 2147483646 h 36"/>
                  <a:gd name="T4" fmla="*/ 0 w 18"/>
                  <a:gd name="T5" fmla="*/ 2147483646 h 36"/>
                  <a:gd name="T6" fmla="*/ 2147483646 w 18"/>
                  <a:gd name="T7" fmla="*/ 2147483646 h 36"/>
                  <a:gd name="T8" fmla="*/ 2147483646 w 18"/>
                  <a:gd name="T9" fmla="*/ 2147483646 h 36"/>
                  <a:gd name="T10" fmla="*/ 2147483646 w 18"/>
                  <a:gd name="T11" fmla="*/ 0 h 36"/>
                  <a:gd name="T12" fmla="*/ 2147483646 w 18"/>
                  <a:gd name="T13" fmla="*/ 2147483646 h 36"/>
                  <a:gd name="T14" fmla="*/ 2147483646 w 18"/>
                  <a:gd name="T15" fmla="*/ 0 h 36"/>
                  <a:gd name="T16" fmla="*/ 2147483646 w 18"/>
                  <a:gd name="T17" fmla="*/ 0 h 36"/>
                  <a:gd name="T18" fmla="*/ 2147483646 w 18"/>
                  <a:gd name="T19" fmla="*/ 2147483646 h 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36"/>
                  <a:gd name="T32" fmla="*/ 18 w 18"/>
                  <a:gd name="T33" fmla="*/ 36 h 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36">
                    <a:moveTo>
                      <a:pt x="12" y="12"/>
                    </a:moveTo>
                    <a:lnTo>
                      <a:pt x="0" y="6"/>
                    </a:lnTo>
                    <a:lnTo>
                      <a:pt x="0" y="36"/>
                    </a:lnTo>
                    <a:lnTo>
                      <a:pt x="18" y="36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9" name="Freeform 35">
                <a:extLst>
                  <a:ext uri="{FF2B5EF4-FFF2-40B4-BE49-F238E27FC236}">
                    <a16:creationId xmlns:a16="http://schemas.microsoft.com/office/drawing/2014/main" id="{06D4E3BF-AAD6-43F3-B600-DC671B73A9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04265" y="2152641"/>
                <a:ext cx="85725" cy="28575"/>
              </a:xfrm>
              <a:custGeom>
                <a:avLst/>
                <a:gdLst>
                  <a:gd name="T0" fmla="*/ 2147483646 w 54"/>
                  <a:gd name="T1" fmla="*/ 0 h 18"/>
                  <a:gd name="T2" fmla="*/ 2147483646 w 54"/>
                  <a:gd name="T3" fmla="*/ 0 h 18"/>
                  <a:gd name="T4" fmla="*/ 0 w 54"/>
                  <a:gd name="T5" fmla="*/ 0 h 18"/>
                  <a:gd name="T6" fmla="*/ 0 w 54"/>
                  <a:gd name="T7" fmla="*/ 2147483646 h 18"/>
                  <a:gd name="T8" fmla="*/ 2147483646 w 54"/>
                  <a:gd name="T9" fmla="*/ 2147483646 h 18"/>
                  <a:gd name="T10" fmla="*/ 2147483646 w 54"/>
                  <a:gd name="T11" fmla="*/ 2147483646 h 18"/>
                  <a:gd name="T12" fmla="*/ 2147483646 w 54"/>
                  <a:gd name="T13" fmla="*/ 0 h 18"/>
                  <a:gd name="T14" fmla="*/ 2147483646 w 54"/>
                  <a:gd name="T15" fmla="*/ 0 h 18"/>
                  <a:gd name="T16" fmla="*/ 2147483646 w 54"/>
                  <a:gd name="T17" fmla="*/ 0 h 18"/>
                  <a:gd name="T18" fmla="*/ 2147483646 w 54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4"/>
                  <a:gd name="T31" fmla="*/ 0 h 18"/>
                  <a:gd name="T32" fmla="*/ 54 w 54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4" h="18">
                    <a:moveTo>
                      <a:pt x="54" y="0"/>
                    </a:moveTo>
                    <a:lnTo>
                      <a:pt x="48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48" y="18"/>
                    </a:lnTo>
                    <a:lnTo>
                      <a:pt x="54" y="0"/>
                    </a:lnTo>
                    <a:lnTo>
                      <a:pt x="48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0" name="Freeform 36">
                <a:extLst>
                  <a:ext uri="{FF2B5EF4-FFF2-40B4-BE49-F238E27FC236}">
                    <a16:creationId xmlns:a16="http://schemas.microsoft.com/office/drawing/2014/main" id="{D47FACEB-27CC-4C2A-A3A4-502658B669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0465" y="2152641"/>
                <a:ext cx="19050" cy="28575"/>
              </a:xfrm>
              <a:custGeom>
                <a:avLst/>
                <a:gdLst>
                  <a:gd name="T0" fmla="*/ 2147483646 w 12"/>
                  <a:gd name="T1" fmla="*/ 2147483646 h 18"/>
                  <a:gd name="T2" fmla="*/ 2147483646 w 12"/>
                  <a:gd name="T3" fmla="*/ 2147483646 h 18"/>
                  <a:gd name="T4" fmla="*/ 2147483646 w 12"/>
                  <a:gd name="T5" fmla="*/ 0 h 18"/>
                  <a:gd name="T6" fmla="*/ 0 w 12"/>
                  <a:gd name="T7" fmla="*/ 2147483646 h 18"/>
                  <a:gd name="T8" fmla="*/ 2147483646 w 12"/>
                  <a:gd name="T9" fmla="*/ 2147483646 h 18"/>
                  <a:gd name="T10" fmla="*/ 0 w 12"/>
                  <a:gd name="T11" fmla="*/ 2147483646 h 18"/>
                  <a:gd name="T12" fmla="*/ 2147483646 w 12"/>
                  <a:gd name="T13" fmla="*/ 2147483646 h 18"/>
                  <a:gd name="T14" fmla="*/ 2147483646 w 12"/>
                  <a:gd name="T15" fmla="*/ 2147483646 h 18"/>
                  <a:gd name="T16" fmla="*/ 2147483646 w 12"/>
                  <a:gd name="T17" fmla="*/ 2147483646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18"/>
                  <a:gd name="T29" fmla="*/ 12 w 12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18">
                    <a:moveTo>
                      <a:pt x="12" y="6"/>
                    </a:moveTo>
                    <a:lnTo>
                      <a:pt x="12" y="6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12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1" name="Freeform 37">
                <a:extLst>
                  <a:ext uri="{FF2B5EF4-FFF2-40B4-BE49-F238E27FC236}">
                    <a16:creationId xmlns:a16="http://schemas.microsoft.com/office/drawing/2014/main" id="{9B6E77DC-0CF6-4C06-930F-5333C649F0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0465" y="2162166"/>
                <a:ext cx="28575" cy="28575"/>
              </a:xfrm>
              <a:custGeom>
                <a:avLst/>
                <a:gdLst>
                  <a:gd name="T0" fmla="*/ 2147483646 w 18"/>
                  <a:gd name="T1" fmla="*/ 2147483646 h 18"/>
                  <a:gd name="T2" fmla="*/ 2147483646 w 18"/>
                  <a:gd name="T3" fmla="*/ 2147483646 h 18"/>
                  <a:gd name="T4" fmla="*/ 2147483646 w 18"/>
                  <a:gd name="T5" fmla="*/ 0 h 18"/>
                  <a:gd name="T6" fmla="*/ 0 w 18"/>
                  <a:gd name="T7" fmla="*/ 2147483646 h 18"/>
                  <a:gd name="T8" fmla="*/ 2147483646 w 18"/>
                  <a:gd name="T9" fmla="*/ 2147483646 h 18"/>
                  <a:gd name="T10" fmla="*/ 2147483646 w 18"/>
                  <a:gd name="T11" fmla="*/ 2147483646 h 18"/>
                  <a:gd name="T12" fmla="*/ 2147483646 w 18"/>
                  <a:gd name="T13" fmla="*/ 2147483646 h 18"/>
                  <a:gd name="T14" fmla="*/ 2147483646 w 18"/>
                  <a:gd name="T15" fmla="*/ 2147483646 h 18"/>
                  <a:gd name="T16" fmla="*/ 2147483646 w 18"/>
                  <a:gd name="T17" fmla="*/ 2147483646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8"/>
                  <a:gd name="T29" fmla="*/ 18 w 1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8">
                    <a:moveTo>
                      <a:pt x="18" y="6"/>
                    </a:moveTo>
                    <a:lnTo>
                      <a:pt x="18" y="6"/>
                    </a:lnTo>
                    <a:lnTo>
                      <a:pt x="12" y="0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6" y="12"/>
                    </a:lnTo>
                    <a:lnTo>
                      <a:pt x="18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2" name="Freeform 38">
                <a:extLst>
                  <a:ext uri="{FF2B5EF4-FFF2-40B4-BE49-F238E27FC236}">
                    <a16:creationId xmlns:a16="http://schemas.microsoft.com/office/drawing/2014/main" id="{D82784F7-C183-488D-BE49-B90ADAEF29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9990" y="2171691"/>
                <a:ext cx="28575" cy="28575"/>
              </a:xfrm>
              <a:custGeom>
                <a:avLst/>
                <a:gdLst>
                  <a:gd name="T0" fmla="*/ 2147483646 w 18"/>
                  <a:gd name="T1" fmla="*/ 2147483646 h 18"/>
                  <a:gd name="T2" fmla="*/ 2147483646 w 18"/>
                  <a:gd name="T3" fmla="*/ 2147483646 h 18"/>
                  <a:gd name="T4" fmla="*/ 2147483646 w 18"/>
                  <a:gd name="T5" fmla="*/ 0 h 18"/>
                  <a:gd name="T6" fmla="*/ 0 w 18"/>
                  <a:gd name="T7" fmla="*/ 2147483646 h 18"/>
                  <a:gd name="T8" fmla="*/ 2147483646 w 18"/>
                  <a:gd name="T9" fmla="*/ 2147483646 h 18"/>
                  <a:gd name="T10" fmla="*/ 0 w 18"/>
                  <a:gd name="T11" fmla="*/ 2147483646 h 18"/>
                  <a:gd name="T12" fmla="*/ 2147483646 w 18"/>
                  <a:gd name="T13" fmla="*/ 2147483646 h 18"/>
                  <a:gd name="T14" fmla="*/ 2147483646 w 18"/>
                  <a:gd name="T15" fmla="*/ 2147483646 h 18"/>
                  <a:gd name="T16" fmla="*/ 2147483646 w 18"/>
                  <a:gd name="T17" fmla="*/ 2147483646 h 18"/>
                  <a:gd name="T18" fmla="*/ 2147483646 w 18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18" y="12"/>
                    </a:moveTo>
                    <a:lnTo>
                      <a:pt x="18" y="6"/>
                    </a:lnTo>
                    <a:lnTo>
                      <a:pt x="12" y="0"/>
                    </a:lnTo>
                    <a:lnTo>
                      <a:pt x="0" y="6"/>
                    </a:lnTo>
                    <a:lnTo>
                      <a:pt x="6" y="18"/>
                    </a:lnTo>
                    <a:lnTo>
                      <a:pt x="0" y="12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18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3" name="Freeform 39">
                <a:extLst>
                  <a:ext uri="{FF2B5EF4-FFF2-40B4-BE49-F238E27FC236}">
                    <a16:creationId xmlns:a16="http://schemas.microsoft.com/office/drawing/2014/main" id="{17AA49BA-E050-454B-A18B-610BA48532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9990" y="2190741"/>
                <a:ext cx="28575" cy="19050"/>
              </a:xfrm>
              <a:custGeom>
                <a:avLst/>
                <a:gdLst>
                  <a:gd name="T0" fmla="*/ 2147483646 w 18"/>
                  <a:gd name="T1" fmla="*/ 2147483646 h 12"/>
                  <a:gd name="T2" fmla="*/ 2147483646 w 18"/>
                  <a:gd name="T3" fmla="*/ 2147483646 h 12"/>
                  <a:gd name="T4" fmla="*/ 2147483646 w 18"/>
                  <a:gd name="T5" fmla="*/ 0 h 12"/>
                  <a:gd name="T6" fmla="*/ 0 w 18"/>
                  <a:gd name="T7" fmla="*/ 0 h 12"/>
                  <a:gd name="T8" fmla="*/ 2147483646 w 18"/>
                  <a:gd name="T9" fmla="*/ 2147483646 h 12"/>
                  <a:gd name="T10" fmla="*/ 2147483646 w 18"/>
                  <a:gd name="T11" fmla="*/ 2147483646 h 12"/>
                  <a:gd name="T12" fmla="*/ 2147483646 w 18"/>
                  <a:gd name="T13" fmla="*/ 2147483646 h 12"/>
                  <a:gd name="T14" fmla="*/ 2147483646 w 18"/>
                  <a:gd name="T15" fmla="*/ 2147483646 h 12"/>
                  <a:gd name="T16" fmla="*/ 2147483646 w 18"/>
                  <a:gd name="T17" fmla="*/ 2147483646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2"/>
                  <a:gd name="T29" fmla="*/ 18 w 18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2">
                    <a:moveTo>
                      <a:pt x="18" y="6"/>
                    </a:moveTo>
                    <a:lnTo>
                      <a:pt x="18" y="6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18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4" name="Freeform 40">
                <a:extLst>
                  <a:ext uri="{FF2B5EF4-FFF2-40B4-BE49-F238E27FC236}">
                    <a16:creationId xmlns:a16="http://schemas.microsoft.com/office/drawing/2014/main" id="{8D86768D-FAC8-4932-9676-3CA11A8BE2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99515" y="2200266"/>
                <a:ext cx="19050" cy="1171575"/>
              </a:xfrm>
              <a:custGeom>
                <a:avLst/>
                <a:gdLst>
                  <a:gd name="T0" fmla="*/ 2147483646 w 12"/>
                  <a:gd name="T1" fmla="*/ 2147483646 h 738"/>
                  <a:gd name="T2" fmla="*/ 2147483646 w 12"/>
                  <a:gd name="T3" fmla="*/ 2147483646 h 738"/>
                  <a:gd name="T4" fmla="*/ 2147483646 w 12"/>
                  <a:gd name="T5" fmla="*/ 0 h 738"/>
                  <a:gd name="T6" fmla="*/ 0 w 12"/>
                  <a:gd name="T7" fmla="*/ 0 h 738"/>
                  <a:gd name="T8" fmla="*/ 0 w 12"/>
                  <a:gd name="T9" fmla="*/ 2147483646 h 738"/>
                  <a:gd name="T10" fmla="*/ 0 w 12"/>
                  <a:gd name="T11" fmla="*/ 2147483646 h 738"/>
                  <a:gd name="T12" fmla="*/ 2147483646 w 12"/>
                  <a:gd name="T13" fmla="*/ 2147483646 h 738"/>
                  <a:gd name="T14" fmla="*/ 2147483646 w 12"/>
                  <a:gd name="T15" fmla="*/ 2147483646 h 738"/>
                  <a:gd name="T16" fmla="*/ 2147483646 w 12"/>
                  <a:gd name="T17" fmla="*/ 2147483646 h 73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738"/>
                  <a:gd name="T29" fmla="*/ 12 w 12"/>
                  <a:gd name="T30" fmla="*/ 738 h 73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738">
                    <a:moveTo>
                      <a:pt x="12" y="738"/>
                    </a:moveTo>
                    <a:lnTo>
                      <a:pt x="12" y="73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738"/>
                    </a:lnTo>
                    <a:lnTo>
                      <a:pt x="12" y="73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5" name="Freeform 41">
                <a:extLst>
                  <a:ext uri="{FF2B5EF4-FFF2-40B4-BE49-F238E27FC236}">
                    <a16:creationId xmlns:a16="http://schemas.microsoft.com/office/drawing/2014/main" id="{D917B74C-A610-4145-8FF0-5780D67597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9990" y="3371841"/>
                <a:ext cx="28575" cy="19050"/>
              </a:xfrm>
              <a:custGeom>
                <a:avLst/>
                <a:gdLst>
                  <a:gd name="T0" fmla="*/ 2147483646 w 18"/>
                  <a:gd name="T1" fmla="*/ 2147483646 h 12"/>
                  <a:gd name="T2" fmla="*/ 2147483646 w 18"/>
                  <a:gd name="T3" fmla="*/ 2147483646 h 12"/>
                  <a:gd name="T4" fmla="*/ 2147483646 w 18"/>
                  <a:gd name="T5" fmla="*/ 0 h 12"/>
                  <a:gd name="T6" fmla="*/ 2147483646 w 18"/>
                  <a:gd name="T7" fmla="*/ 0 h 12"/>
                  <a:gd name="T8" fmla="*/ 0 w 18"/>
                  <a:gd name="T9" fmla="*/ 2147483646 h 12"/>
                  <a:gd name="T10" fmla="*/ 2147483646 w 18"/>
                  <a:gd name="T11" fmla="*/ 2147483646 h 12"/>
                  <a:gd name="T12" fmla="*/ 2147483646 w 18"/>
                  <a:gd name="T13" fmla="*/ 2147483646 h 12"/>
                  <a:gd name="T14" fmla="*/ 2147483646 w 18"/>
                  <a:gd name="T15" fmla="*/ 2147483646 h 12"/>
                  <a:gd name="T16" fmla="*/ 2147483646 w 18"/>
                  <a:gd name="T17" fmla="*/ 2147483646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2"/>
                  <a:gd name="T29" fmla="*/ 18 w 18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2">
                    <a:moveTo>
                      <a:pt x="18" y="12"/>
                    </a:moveTo>
                    <a:lnTo>
                      <a:pt x="18" y="12"/>
                    </a:lnTo>
                    <a:lnTo>
                      <a:pt x="18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18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6" name="Freeform 42">
                <a:extLst>
                  <a:ext uri="{FF2B5EF4-FFF2-40B4-BE49-F238E27FC236}">
                    <a16:creationId xmlns:a16="http://schemas.microsoft.com/office/drawing/2014/main" id="{3C77035E-3002-48F7-A26E-FC50206BED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9990" y="3381366"/>
                <a:ext cx="28575" cy="28575"/>
              </a:xfrm>
              <a:custGeom>
                <a:avLst/>
                <a:gdLst>
                  <a:gd name="T0" fmla="*/ 2147483646 w 18"/>
                  <a:gd name="T1" fmla="*/ 2147483646 h 18"/>
                  <a:gd name="T2" fmla="*/ 2147483646 w 18"/>
                  <a:gd name="T3" fmla="*/ 2147483646 h 18"/>
                  <a:gd name="T4" fmla="*/ 2147483646 w 18"/>
                  <a:gd name="T5" fmla="*/ 2147483646 h 18"/>
                  <a:gd name="T6" fmla="*/ 2147483646 w 18"/>
                  <a:gd name="T7" fmla="*/ 0 h 18"/>
                  <a:gd name="T8" fmla="*/ 0 w 18"/>
                  <a:gd name="T9" fmla="*/ 2147483646 h 18"/>
                  <a:gd name="T10" fmla="*/ 0 w 18"/>
                  <a:gd name="T11" fmla="*/ 2147483646 h 18"/>
                  <a:gd name="T12" fmla="*/ 2147483646 w 18"/>
                  <a:gd name="T13" fmla="*/ 2147483646 h 18"/>
                  <a:gd name="T14" fmla="*/ 2147483646 w 18"/>
                  <a:gd name="T15" fmla="*/ 2147483646 h 18"/>
                  <a:gd name="T16" fmla="*/ 2147483646 w 18"/>
                  <a:gd name="T17" fmla="*/ 2147483646 h 18"/>
                  <a:gd name="T18" fmla="*/ 2147483646 w 18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8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12" y="18"/>
                    </a:lnTo>
                    <a:lnTo>
                      <a:pt x="12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7" name="Freeform 43">
                <a:extLst>
                  <a:ext uri="{FF2B5EF4-FFF2-40B4-BE49-F238E27FC236}">
                    <a16:creationId xmlns:a16="http://schemas.microsoft.com/office/drawing/2014/main" id="{E4C7FDB2-BD68-4537-A643-0D7E64D104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0465" y="3390891"/>
                <a:ext cx="28575" cy="28575"/>
              </a:xfrm>
              <a:custGeom>
                <a:avLst/>
                <a:gdLst>
                  <a:gd name="T0" fmla="*/ 2147483646 w 18"/>
                  <a:gd name="T1" fmla="*/ 2147483646 h 18"/>
                  <a:gd name="T2" fmla="*/ 2147483646 w 18"/>
                  <a:gd name="T3" fmla="*/ 2147483646 h 18"/>
                  <a:gd name="T4" fmla="*/ 2147483646 w 18"/>
                  <a:gd name="T5" fmla="*/ 2147483646 h 18"/>
                  <a:gd name="T6" fmla="*/ 2147483646 w 18"/>
                  <a:gd name="T7" fmla="*/ 0 h 18"/>
                  <a:gd name="T8" fmla="*/ 0 w 18"/>
                  <a:gd name="T9" fmla="*/ 0 h 18"/>
                  <a:gd name="T10" fmla="*/ 2147483646 w 18"/>
                  <a:gd name="T11" fmla="*/ 0 h 18"/>
                  <a:gd name="T12" fmla="*/ 2147483646 w 18"/>
                  <a:gd name="T13" fmla="*/ 2147483646 h 18"/>
                  <a:gd name="T14" fmla="*/ 2147483646 w 18"/>
                  <a:gd name="T15" fmla="*/ 2147483646 h 18"/>
                  <a:gd name="T16" fmla="*/ 2147483646 w 18"/>
                  <a:gd name="T17" fmla="*/ 2147483646 h 18"/>
                  <a:gd name="T18" fmla="*/ 2147483646 w 18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8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18"/>
                    </a:lnTo>
                    <a:lnTo>
                      <a:pt x="12" y="12"/>
                    </a:lnTo>
                    <a:lnTo>
                      <a:pt x="12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8" name="Freeform 44">
                <a:extLst>
                  <a:ext uri="{FF2B5EF4-FFF2-40B4-BE49-F238E27FC236}">
                    <a16:creationId xmlns:a16="http://schemas.microsoft.com/office/drawing/2014/main" id="{BC034031-6D2A-404A-A1ED-C740B7E377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0465" y="3390891"/>
                <a:ext cx="19050" cy="28575"/>
              </a:xfrm>
              <a:custGeom>
                <a:avLst/>
                <a:gdLst>
                  <a:gd name="T0" fmla="*/ 0 w 12"/>
                  <a:gd name="T1" fmla="*/ 2147483646 h 18"/>
                  <a:gd name="T2" fmla="*/ 2147483646 w 12"/>
                  <a:gd name="T3" fmla="*/ 2147483646 h 18"/>
                  <a:gd name="T4" fmla="*/ 2147483646 w 12"/>
                  <a:gd name="T5" fmla="*/ 2147483646 h 18"/>
                  <a:gd name="T6" fmla="*/ 2147483646 w 12"/>
                  <a:gd name="T7" fmla="*/ 0 h 18"/>
                  <a:gd name="T8" fmla="*/ 0 w 12"/>
                  <a:gd name="T9" fmla="*/ 0 h 18"/>
                  <a:gd name="T10" fmla="*/ 0 w 12"/>
                  <a:gd name="T11" fmla="*/ 0 h 18"/>
                  <a:gd name="T12" fmla="*/ 0 w 12"/>
                  <a:gd name="T13" fmla="*/ 2147483646 h 18"/>
                  <a:gd name="T14" fmla="*/ 0 w 12"/>
                  <a:gd name="T15" fmla="*/ 2147483646 h 18"/>
                  <a:gd name="T16" fmla="*/ 2147483646 w 12"/>
                  <a:gd name="T17" fmla="*/ 2147483646 h 18"/>
                  <a:gd name="T18" fmla="*/ 0 w 12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"/>
                  <a:gd name="T31" fmla="*/ 0 h 18"/>
                  <a:gd name="T32" fmla="*/ 12 w 12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" h="18">
                    <a:moveTo>
                      <a:pt x="0" y="18"/>
                    </a:moveTo>
                    <a:lnTo>
                      <a:pt x="6" y="18"/>
                    </a:lnTo>
                    <a:lnTo>
                      <a:pt x="12" y="18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59" name="Freeform 45">
                <a:extLst>
                  <a:ext uri="{FF2B5EF4-FFF2-40B4-BE49-F238E27FC236}">
                    <a16:creationId xmlns:a16="http://schemas.microsoft.com/office/drawing/2014/main" id="{5190B043-694F-47AD-A6E0-E0C436B749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04265" y="3390891"/>
                <a:ext cx="76200" cy="28575"/>
              </a:xfrm>
              <a:custGeom>
                <a:avLst/>
                <a:gdLst>
                  <a:gd name="T0" fmla="*/ 0 w 48"/>
                  <a:gd name="T1" fmla="*/ 2147483646 h 18"/>
                  <a:gd name="T2" fmla="*/ 0 w 48"/>
                  <a:gd name="T3" fmla="*/ 2147483646 h 18"/>
                  <a:gd name="T4" fmla="*/ 2147483646 w 48"/>
                  <a:gd name="T5" fmla="*/ 2147483646 h 18"/>
                  <a:gd name="T6" fmla="*/ 2147483646 w 48"/>
                  <a:gd name="T7" fmla="*/ 0 h 18"/>
                  <a:gd name="T8" fmla="*/ 0 w 48"/>
                  <a:gd name="T9" fmla="*/ 0 h 18"/>
                  <a:gd name="T10" fmla="*/ 2147483646 w 48"/>
                  <a:gd name="T11" fmla="*/ 0 h 18"/>
                  <a:gd name="T12" fmla="*/ 0 w 48"/>
                  <a:gd name="T13" fmla="*/ 2147483646 h 18"/>
                  <a:gd name="T14" fmla="*/ 0 w 48"/>
                  <a:gd name="T15" fmla="*/ 2147483646 h 18"/>
                  <a:gd name="T16" fmla="*/ 0 w 48"/>
                  <a:gd name="T17" fmla="*/ 2147483646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8"/>
                  <a:gd name="T28" fmla="*/ 0 h 18"/>
                  <a:gd name="T29" fmla="*/ 48 w 48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8" h="18">
                    <a:moveTo>
                      <a:pt x="0" y="18"/>
                    </a:moveTo>
                    <a:lnTo>
                      <a:pt x="0" y="18"/>
                    </a:lnTo>
                    <a:lnTo>
                      <a:pt x="48" y="18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60" name="Freeform 46">
                <a:extLst>
                  <a:ext uri="{FF2B5EF4-FFF2-40B4-BE49-F238E27FC236}">
                    <a16:creationId xmlns:a16="http://schemas.microsoft.com/office/drawing/2014/main" id="{A4D6A4E3-CB07-4835-B2BC-419F28BA5F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85215" y="3390891"/>
                <a:ext cx="28575" cy="28575"/>
              </a:xfrm>
              <a:custGeom>
                <a:avLst/>
                <a:gdLst>
                  <a:gd name="T0" fmla="*/ 0 w 18"/>
                  <a:gd name="T1" fmla="*/ 2147483646 h 18"/>
                  <a:gd name="T2" fmla="*/ 2147483646 w 18"/>
                  <a:gd name="T3" fmla="*/ 2147483646 h 18"/>
                  <a:gd name="T4" fmla="*/ 2147483646 w 18"/>
                  <a:gd name="T5" fmla="*/ 2147483646 h 18"/>
                  <a:gd name="T6" fmla="*/ 2147483646 w 18"/>
                  <a:gd name="T7" fmla="*/ 0 h 18"/>
                  <a:gd name="T8" fmla="*/ 2147483646 w 18"/>
                  <a:gd name="T9" fmla="*/ 0 h 18"/>
                  <a:gd name="T10" fmla="*/ 2147483646 w 18"/>
                  <a:gd name="T11" fmla="*/ 0 h 18"/>
                  <a:gd name="T12" fmla="*/ 0 w 18"/>
                  <a:gd name="T13" fmla="*/ 2147483646 h 18"/>
                  <a:gd name="T14" fmla="*/ 2147483646 w 18"/>
                  <a:gd name="T15" fmla="*/ 2147483646 h 18"/>
                  <a:gd name="T16" fmla="*/ 2147483646 w 18"/>
                  <a:gd name="T17" fmla="*/ 2147483646 h 18"/>
                  <a:gd name="T18" fmla="*/ 0 w 18"/>
                  <a:gd name="T19" fmla="*/ 2147483646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0" y="12"/>
                    </a:moveTo>
                    <a:lnTo>
                      <a:pt x="6" y="18"/>
                    </a:lnTo>
                    <a:lnTo>
                      <a:pt x="12" y="18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0" y="12"/>
                    </a:lnTo>
                    <a:lnTo>
                      <a:pt x="6" y="1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61" name="Freeform 47">
                <a:extLst>
                  <a:ext uri="{FF2B5EF4-FFF2-40B4-BE49-F238E27FC236}">
                    <a16:creationId xmlns:a16="http://schemas.microsoft.com/office/drawing/2014/main" id="{BFF413DD-264C-46B5-88F2-70C3F7BEE5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75690" y="3390891"/>
                <a:ext cx="28575" cy="19050"/>
              </a:xfrm>
              <a:custGeom>
                <a:avLst/>
                <a:gdLst>
                  <a:gd name="T0" fmla="*/ 0 w 18"/>
                  <a:gd name="T1" fmla="*/ 2147483646 h 12"/>
                  <a:gd name="T2" fmla="*/ 2147483646 w 18"/>
                  <a:gd name="T3" fmla="*/ 2147483646 h 12"/>
                  <a:gd name="T4" fmla="*/ 2147483646 w 18"/>
                  <a:gd name="T5" fmla="*/ 2147483646 h 12"/>
                  <a:gd name="T6" fmla="*/ 2147483646 w 18"/>
                  <a:gd name="T7" fmla="*/ 0 h 12"/>
                  <a:gd name="T8" fmla="*/ 2147483646 w 18"/>
                  <a:gd name="T9" fmla="*/ 0 h 12"/>
                  <a:gd name="T10" fmla="*/ 2147483646 w 18"/>
                  <a:gd name="T11" fmla="*/ 0 h 12"/>
                  <a:gd name="T12" fmla="*/ 0 w 18"/>
                  <a:gd name="T13" fmla="*/ 2147483646 h 12"/>
                  <a:gd name="T14" fmla="*/ 0 w 18"/>
                  <a:gd name="T15" fmla="*/ 2147483646 h 12"/>
                  <a:gd name="T16" fmla="*/ 2147483646 w 18"/>
                  <a:gd name="T17" fmla="*/ 2147483646 h 12"/>
                  <a:gd name="T18" fmla="*/ 0 w 18"/>
                  <a:gd name="T19" fmla="*/ 2147483646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2"/>
                  <a:gd name="T32" fmla="*/ 18 w 18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2">
                    <a:moveTo>
                      <a:pt x="0" y="6"/>
                    </a:moveTo>
                    <a:lnTo>
                      <a:pt x="6" y="12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18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62" name="Freeform 48">
                <a:extLst>
                  <a:ext uri="{FF2B5EF4-FFF2-40B4-BE49-F238E27FC236}">
                    <a16:creationId xmlns:a16="http://schemas.microsoft.com/office/drawing/2014/main" id="{CD85C9DE-DC35-4715-A0B5-ED4DCB8C69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66165" y="3381366"/>
                <a:ext cx="38100" cy="19050"/>
              </a:xfrm>
              <a:custGeom>
                <a:avLst/>
                <a:gdLst>
                  <a:gd name="T0" fmla="*/ 0 w 24"/>
                  <a:gd name="T1" fmla="*/ 2147483646 h 12"/>
                  <a:gd name="T2" fmla="*/ 2147483646 w 24"/>
                  <a:gd name="T3" fmla="*/ 2147483646 h 12"/>
                  <a:gd name="T4" fmla="*/ 2147483646 w 24"/>
                  <a:gd name="T5" fmla="*/ 2147483646 h 12"/>
                  <a:gd name="T6" fmla="*/ 2147483646 w 24"/>
                  <a:gd name="T7" fmla="*/ 2147483646 h 12"/>
                  <a:gd name="T8" fmla="*/ 2147483646 w 24"/>
                  <a:gd name="T9" fmla="*/ 0 h 12"/>
                  <a:gd name="T10" fmla="*/ 2147483646 w 24"/>
                  <a:gd name="T11" fmla="*/ 0 h 12"/>
                  <a:gd name="T12" fmla="*/ 0 w 24"/>
                  <a:gd name="T13" fmla="*/ 2147483646 h 12"/>
                  <a:gd name="T14" fmla="*/ 0 w 24"/>
                  <a:gd name="T15" fmla="*/ 2147483646 h 12"/>
                  <a:gd name="T16" fmla="*/ 2147483646 w 24"/>
                  <a:gd name="T17" fmla="*/ 2147483646 h 12"/>
                  <a:gd name="T18" fmla="*/ 0 w 24"/>
                  <a:gd name="T19" fmla="*/ 2147483646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"/>
                  <a:gd name="T31" fmla="*/ 0 h 12"/>
                  <a:gd name="T32" fmla="*/ 24 w 24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" h="12">
                    <a:moveTo>
                      <a:pt x="0" y="6"/>
                    </a:moveTo>
                    <a:lnTo>
                      <a:pt x="6" y="6"/>
                    </a:lnTo>
                    <a:lnTo>
                      <a:pt x="6" y="12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63" name="Freeform 49">
                <a:extLst>
                  <a:ext uri="{FF2B5EF4-FFF2-40B4-BE49-F238E27FC236}">
                    <a16:creationId xmlns:a16="http://schemas.microsoft.com/office/drawing/2014/main" id="{9AE9BA66-E236-4C57-A5A1-0A015B7BEE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66165" y="3371841"/>
                <a:ext cx="28575" cy="19050"/>
              </a:xfrm>
              <a:custGeom>
                <a:avLst/>
                <a:gdLst>
                  <a:gd name="T0" fmla="*/ 0 w 18"/>
                  <a:gd name="T1" fmla="*/ 0 h 12"/>
                  <a:gd name="T2" fmla="*/ 0 w 18"/>
                  <a:gd name="T3" fmla="*/ 0 h 12"/>
                  <a:gd name="T4" fmla="*/ 0 w 18"/>
                  <a:gd name="T5" fmla="*/ 2147483646 h 12"/>
                  <a:gd name="T6" fmla="*/ 2147483646 w 18"/>
                  <a:gd name="T7" fmla="*/ 2147483646 h 12"/>
                  <a:gd name="T8" fmla="*/ 2147483646 w 18"/>
                  <a:gd name="T9" fmla="*/ 0 h 12"/>
                  <a:gd name="T10" fmla="*/ 2147483646 w 18"/>
                  <a:gd name="T11" fmla="*/ 0 h 12"/>
                  <a:gd name="T12" fmla="*/ 0 w 18"/>
                  <a:gd name="T13" fmla="*/ 0 h 12"/>
                  <a:gd name="T14" fmla="*/ 0 w 18"/>
                  <a:gd name="T15" fmla="*/ 0 h 12"/>
                  <a:gd name="T16" fmla="*/ 0 w 18"/>
                  <a:gd name="T17" fmla="*/ 0 h 1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12"/>
                  <a:gd name="T29" fmla="*/ 18 w 18"/>
                  <a:gd name="T30" fmla="*/ 12 h 1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12">
                    <a:moveTo>
                      <a:pt x="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64" name="Freeform 50">
                <a:extLst>
                  <a:ext uri="{FF2B5EF4-FFF2-40B4-BE49-F238E27FC236}">
                    <a16:creationId xmlns:a16="http://schemas.microsoft.com/office/drawing/2014/main" id="{43A320C8-9123-4726-9031-1D24DC75BF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66165" y="2200266"/>
                <a:ext cx="28575" cy="1171575"/>
              </a:xfrm>
              <a:custGeom>
                <a:avLst/>
                <a:gdLst>
                  <a:gd name="T0" fmla="*/ 0 w 18"/>
                  <a:gd name="T1" fmla="*/ 0 h 738"/>
                  <a:gd name="T2" fmla="*/ 0 w 18"/>
                  <a:gd name="T3" fmla="*/ 0 h 738"/>
                  <a:gd name="T4" fmla="*/ 0 w 18"/>
                  <a:gd name="T5" fmla="*/ 2147483646 h 738"/>
                  <a:gd name="T6" fmla="*/ 2147483646 w 18"/>
                  <a:gd name="T7" fmla="*/ 2147483646 h 738"/>
                  <a:gd name="T8" fmla="*/ 2147483646 w 18"/>
                  <a:gd name="T9" fmla="*/ 0 h 738"/>
                  <a:gd name="T10" fmla="*/ 2147483646 w 18"/>
                  <a:gd name="T11" fmla="*/ 2147483646 h 738"/>
                  <a:gd name="T12" fmla="*/ 0 w 18"/>
                  <a:gd name="T13" fmla="*/ 0 h 738"/>
                  <a:gd name="T14" fmla="*/ 0 w 18"/>
                  <a:gd name="T15" fmla="*/ 0 h 738"/>
                  <a:gd name="T16" fmla="*/ 0 w 18"/>
                  <a:gd name="T17" fmla="*/ 0 h 73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8"/>
                  <a:gd name="T28" fmla="*/ 0 h 738"/>
                  <a:gd name="T29" fmla="*/ 18 w 18"/>
                  <a:gd name="T30" fmla="*/ 738 h 73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8" h="738">
                    <a:moveTo>
                      <a:pt x="0" y="0"/>
                    </a:moveTo>
                    <a:lnTo>
                      <a:pt x="0" y="0"/>
                    </a:lnTo>
                    <a:lnTo>
                      <a:pt x="0" y="738"/>
                    </a:lnTo>
                    <a:lnTo>
                      <a:pt x="18" y="738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65" name="Freeform 51">
                <a:extLst>
                  <a:ext uri="{FF2B5EF4-FFF2-40B4-BE49-F238E27FC236}">
                    <a16:creationId xmlns:a16="http://schemas.microsoft.com/office/drawing/2014/main" id="{FBE7E255-CB27-4D6C-82E5-50E47E93F1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66165" y="2181216"/>
                <a:ext cx="28575" cy="28575"/>
              </a:xfrm>
              <a:custGeom>
                <a:avLst/>
                <a:gdLst>
                  <a:gd name="T0" fmla="*/ 2147483646 w 18"/>
                  <a:gd name="T1" fmla="*/ 0 h 18"/>
                  <a:gd name="T2" fmla="*/ 0 w 18"/>
                  <a:gd name="T3" fmla="*/ 2147483646 h 18"/>
                  <a:gd name="T4" fmla="*/ 0 w 18"/>
                  <a:gd name="T5" fmla="*/ 2147483646 h 18"/>
                  <a:gd name="T6" fmla="*/ 2147483646 w 18"/>
                  <a:gd name="T7" fmla="*/ 2147483646 h 18"/>
                  <a:gd name="T8" fmla="*/ 2147483646 w 18"/>
                  <a:gd name="T9" fmla="*/ 2147483646 h 18"/>
                  <a:gd name="T10" fmla="*/ 2147483646 w 18"/>
                  <a:gd name="T11" fmla="*/ 2147483646 h 18"/>
                  <a:gd name="T12" fmla="*/ 2147483646 w 18"/>
                  <a:gd name="T13" fmla="*/ 0 h 18"/>
                  <a:gd name="T14" fmla="*/ 0 w 18"/>
                  <a:gd name="T15" fmla="*/ 2147483646 h 18"/>
                  <a:gd name="T16" fmla="*/ 0 w 18"/>
                  <a:gd name="T17" fmla="*/ 2147483646 h 18"/>
                  <a:gd name="T18" fmla="*/ 2147483646 w 18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6" y="0"/>
                    </a:moveTo>
                    <a:lnTo>
                      <a:pt x="0" y="6"/>
                    </a:lnTo>
                    <a:lnTo>
                      <a:pt x="0" y="12"/>
                    </a:lnTo>
                    <a:lnTo>
                      <a:pt x="18" y="18"/>
                    </a:lnTo>
                    <a:lnTo>
                      <a:pt x="18" y="6"/>
                    </a:lnTo>
                    <a:lnTo>
                      <a:pt x="18" y="12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66" name="Freeform 52">
                <a:extLst>
                  <a:ext uri="{FF2B5EF4-FFF2-40B4-BE49-F238E27FC236}">
                    <a16:creationId xmlns:a16="http://schemas.microsoft.com/office/drawing/2014/main" id="{72A8FA70-E0E2-4C4D-9D6F-9A24E2D1B3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75690" y="2171691"/>
                <a:ext cx="28575" cy="28575"/>
              </a:xfrm>
              <a:custGeom>
                <a:avLst/>
                <a:gdLst>
                  <a:gd name="T0" fmla="*/ 2147483646 w 18"/>
                  <a:gd name="T1" fmla="*/ 0 h 18"/>
                  <a:gd name="T2" fmla="*/ 0 w 18"/>
                  <a:gd name="T3" fmla="*/ 0 h 18"/>
                  <a:gd name="T4" fmla="*/ 0 w 18"/>
                  <a:gd name="T5" fmla="*/ 2147483646 h 18"/>
                  <a:gd name="T6" fmla="*/ 2147483646 w 18"/>
                  <a:gd name="T7" fmla="*/ 2147483646 h 18"/>
                  <a:gd name="T8" fmla="*/ 2147483646 w 18"/>
                  <a:gd name="T9" fmla="*/ 2147483646 h 18"/>
                  <a:gd name="T10" fmla="*/ 2147483646 w 18"/>
                  <a:gd name="T11" fmla="*/ 2147483646 h 18"/>
                  <a:gd name="T12" fmla="*/ 2147483646 w 18"/>
                  <a:gd name="T13" fmla="*/ 0 h 18"/>
                  <a:gd name="T14" fmla="*/ 0 w 18"/>
                  <a:gd name="T15" fmla="*/ 0 h 18"/>
                  <a:gd name="T16" fmla="*/ 0 w 18"/>
                  <a:gd name="T17" fmla="*/ 0 h 18"/>
                  <a:gd name="T18" fmla="*/ 2147483646 w 18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18"/>
                  <a:gd name="T32" fmla="*/ 18 w 18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18">
                    <a:moveTo>
                      <a:pt x="6" y="0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12" y="18"/>
                    </a:lnTo>
                    <a:lnTo>
                      <a:pt x="18" y="6"/>
                    </a:lnTo>
                    <a:lnTo>
                      <a:pt x="12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67" name="Freeform 53">
                <a:extLst>
                  <a:ext uri="{FF2B5EF4-FFF2-40B4-BE49-F238E27FC236}">
                    <a16:creationId xmlns:a16="http://schemas.microsoft.com/office/drawing/2014/main" id="{00FDF258-D138-43E5-9C3F-E2C539830A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85215" y="2162166"/>
                <a:ext cx="19050" cy="28575"/>
              </a:xfrm>
              <a:custGeom>
                <a:avLst/>
                <a:gdLst>
                  <a:gd name="T0" fmla="*/ 2147483646 w 12"/>
                  <a:gd name="T1" fmla="*/ 0 h 18"/>
                  <a:gd name="T2" fmla="*/ 0 w 12"/>
                  <a:gd name="T3" fmla="*/ 0 h 18"/>
                  <a:gd name="T4" fmla="*/ 0 w 12"/>
                  <a:gd name="T5" fmla="*/ 2147483646 h 18"/>
                  <a:gd name="T6" fmla="*/ 2147483646 w 12"/>
                  <a:gd name="T7" fmla="*/ 2147483646 h 18"/>
                  <a:gd name="T8" fmla="*/ 2147483646 w 12"/>
                  <a:gd name="T9" fmla="*/ 2147483646 h 18"/>
                  <a:gd name="T10" fmla="*/ 2147483646 w 12"/>
                  <a:gd name="T11" fmla="*/ 2147483646 h 18"/>
                  <a:gd name="T12" fmla="*/ 2147483646 w 12"/>
                  <a:gd name="T13" fmla="*/ 0 h 18"/>
                  <a:gd name="T14" fmla="*/ 2147483646 w 12"/>
                  <a:gd name="T15" fmla="*/ 0 h 18"/>
                  <a:gd name="T16" fmla="*/ 0 w 12"/>
                  <a:gd name="T17" fmla="*/ 0 h 18"/>
                  <a:gd name="T18" fmla="*/ 2147483646 w 12"/>
                  <a:gd name="T19" fmla="*/ 0 h 1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"/>
                  <a:gd name="T31" fmla="*/ 0 h 18"/>
                  <a:gd name="T32" fmla="*/ 12 w 12"/>
                  <a:gd name="T33" fmla="*/ 18 h 1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" h="18">
                    <a:moveTo>
                      <a:pt x="6" y="0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6" y="18"/>
                    </a:lnTo>
                    <a:lnTo>
                      <a:pt x="12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68" name="Freeform 54">
                <a:extLst>
                  <a:ext uri="{FF2B5EF4-FFF2-40B4-BE49-F238E27FC236}">
                    <a16:creationId xmlns:a16="http://schemas.microsoft.com/office/drawing/2014/main" id="{6FF0988C-D1B8-45C7-8B80-1FDCF0A467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94740" y="2152641"/>
                <a:ext cx="19050" cy="28575"/>
              </a:xfrm>
              <a:custGeom>
                <a:avLst/>
                <a:gdLst>
                  <a:gd name="T0" fmla="*/ 2147483646 w 12"/>
                  <a:gd name="T1" fmla="*/ 0 h 18"/>
                  <a:gd name="T2" fmla="*/ 2147483646 w 12"/>
                  <a:gd name="T3" fmla="*/ 0 h 18"/>
                  <a:gd name="T4" fmla="*/ 0 w 12"/>
                  <a:gd name="T5" fmla="*/ 2147483646 h 18"/>
                  <a:gd name="T6" fmla="*/ 2147483646 w 12"/>
                  <a:gd name="T7" fmla="*/ 2147483646 h 18"/>
                  <a:gd name="T8" fmla="*/ 2147483646 w 12"/>
                  <a:gd name="T9" fmla="*/ 2147483646 h 18"/>
                  <a:gd name="T10" fmla="*/ 2147483646 w 12"/>
                  <a:gd name="T11" fmla="*/ 2147483646 h 18"/>
                  <a:gd name="T12" fmla="*/ 2147483646 w 12"/>
                  <a:gd name="T13" fmla="*/ 0 h 18"/>
                  <a:gd name="T14" fmla="*/ 2147483646 w 12"/>
                  <a:gd name="T15" fmla="*/ 0 h 18"/>
                  <a:gd name="T16" fmla="*/ 2147483646 w 12"/>
                  <a:gd name="T17" fmla="*/ 0 h 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2"/>
                  <a:gd name="T28" fmla="*/ 0 h 18"/>
                  <a:gd name="T29" fmla="*/ 12 w 12"/>
                  <a:gd name="T30" fmla="*/ 18 h 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2" h="18">
                    <a:moveTo>
                      <a:pt x="6" y="0"/>
                    </a:moveTo>
                    <a:lnTo>
                      <a:pt x="6" y="0"/>
                    </a:lnTo>
                    <a:lnTo>
                      <a:pt x="0" y="6"/>
                    </a:lnTo>
                    <a:lnTo>
                      <a:pt x="6" y="18"/>
                    </a:lnTo>
                    <a:lnTo>
                      <a:pt x="12" y="18"/>
                    </a:lnTo>
                    <a:lnTo>
                      <a:pt x="6" y="18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13369" name="Group 68">
                <a:extLst>
                  <a:ext uri="{FF2B5EF4-FFF2-40B4-BE49-F238E27FC236}">
                    <a16:creationId xmlns:a16="http://schemas.microsoft.com/office/drawing/2014/main" id="{ED6B7A64-EBBF-4F79-9AD4-2A4A80DDE38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367715" y="2400291"/>
                <a:ext cx="306388" cy="752475"/>
                <a:chOff x="2823" y="3275"/>
                <a:chExt cx="193" cy="474"/>
              </a:xfrm>
            </p:grpSpPr>
            <p:sp>
              <p:nvSpPr>
                <p:cNvPr id="13375" name="Freeform 56">
                  <a:extLst>
                    <a:ext uri="{FF2B5EF4-FFF2-40B4-BE49-F238E27FC236}">
                      <a16:creationId xmlns:a16="http://schemas.microsoft.com/office/drawing/2014/main" id="{B30E2859-874E-4846-B6D7-C28429836E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23" y="3275"/>
                  <a:ext cx="7" cy="474"/>
                </a:xfrm>
                <a:custGeom>
                  <a:avLst/>
                  <a:gdLst>
                    <a:gd name="T0" fmla="*/ 0 w 18"/>
                    <a:gd name="T1" fmla="*/ 474 h 474"/>
                    <a:gd name="T2" fmla="*/ 0 w 18"/>
                    <a:gd name="T3" fmla="*/ 468 h 474"/>
                    <a:gd name="T4" fmla="*/ 0 w 18"/>
                    <a:gd name="T5" fmla="*/ 0 h 474"/>
                    <a:gd name="T6" fmla="*/ 0 w 18"/>
                    <a:gd name="T7" fmla="*/ 0 h 474"/>
                    <a:gd name="T8" fmla="*/ 0 w 18"/>
                    <a:gd name="T9" fmla="*/ 468 h 474"/>
                    <a:gd name="T10" fmla="*/ 0 w 18"/>
                    <a:gd name="T11" fmla="*/ 462 h 474"/>
                    <a:gd name="T12" fmla="*/ 0 w 18"/>
                    <a:gd name="T13" fmla="*/ 474 h 474"/>
                    <a:gd name="T14" fmla="*/ 0 w 18"/>
                    <a:gd name="T15" fmla="*/ 474 h 474"/>
                    <a:gd name="T16" fmla="*/ 0 w 18"/>
                    <a:gd name="T17" fmla="*/ 468 h 474"/>
                    <a:gd name="T18" fmla="*/ 0 w 18"/>
                    <a:gd name="T19" fmla="*/ 474 h 47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8"/>
                    <a:gd name="T31" fmla="*/ 0 h 474"/>
                    <a:gd name="T32" fmla="*/ 18 w 18"/>
                    <a:gd name="T33" fmla="*/ 474 h 47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8" h="474">
                      <a:moveTo>
                        <a:pt x="6" y="474"/>
                      </a:moveTo>
                      <a:lnTo>
                        <a:pt x="18" y="468"/>
                      </a:lnTo>
                      <a:lnTo>
                        <a:pt x="18" y="0"/>
                      </a:lnTo>
                      <a:lnTo>
                        <a:pt x="0" y="0"/>
                      </a:lnTo>
                      <a:lnTo>
                        <a:pt x="0" y="468"/>
                      </a:lnTo>
                      <a:lnTo>
                        <a:pt x="6" y="462"/>
                      </a:lnTo>
                      <a:lnTo>
                        <a:pt x="6" y="474"/>
                      </a:lnTo>
                      <a:lnTo>
                        <a:pt x="18" y="474"/>
                      </a:lnTo>
                      <a:lnTo>
                        <a:pt x="18" y="468"/>
                      </a:lnTo>
                      <a:lnTo>
                        <a:pt x="6" y="47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76" name="Freeform 57">
                  <a:extLst>
                    <a:ext uri="{FF2B5EF4-FFF2-40B4-BE49-F238E27FC236}">
                      <a16:creationId xmlns:a16="http://schemas.microsoft.com/office/drawing/2014/main" id="{CBEB62AC-CB9B-4BD0-BD7D-3E99A736A8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5" y="3657"/>
                  <a:ext cx="171" cy="18"/>
                </a:xfrm>
                <a:custGeom>
                  <a:avLst/>
                  <a:gdLst>
                    <a:gd name="T0" fmla="*/ 0 w 438"/>
                    <a:gd name="T1" fmla="*/ 12 h 18"/>
                    <a:gd name="T2" fmla="*/ 0 w 438"/>
                    <a:gd name="T3" fmla="*/ 18 h 18"/>
                    <a:gd name="T4" fmla="*/ 10 w 438"/>
                    <a:gd name="T5" fmla="*/ 18 h 18"/>
                    <a:gd name="T6" fmla="*/ 10 w 438"/>
                    <a:gd name="T7" fmla="*/ 0 h 18"/>
                    <a:gd name="T8" fmla="*/ 0 w 438"/>
                    <a:gd name="T9" fmla="*/ 0 h 18"/>
                    <a:gd name="T10" fmla="*/ 0 w 438"/>
                    <a:gd name="T11" fmla="*/ 12 h 18"/>
                    <a:gd name="T12" fmla="*/ 0 w 438"/>
                    <a:gd name="T13" fmla="*/ 12 h 18"/>
                    <a:gd name="T14" fmla="*/ 0 w 438"/>
                    <a:gd name="T15" fmla="*/ 18 h 18"/>
                    <a:gd name="T16" fmla="*/ 0 w 438"/>
                    <a:gd name="T17" fmla="*/ 18 h 18"/>
                    <a:gd name="T18" fmla="*/ 0 w 438"/>
                    <a:gd name="T19" fmla="*/ 12 h 1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438"/>
                    <a:gd name="T31" fmla="*/ 0 h 18"/>
                    <a:gd name="T32" fmla="*/ 438 w 438"/>
                    <a:gd name="T33" fmla="*/ 18 h 1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438" h="18">
                      <a:moveTo>
                        <a:pt x="0" y="12"/>
                      </a:moveTo>
                      <a:lnTo>
                        <a:pt x="6" y="18"/>
                      </a:lnTo>
                      <a:lnTo>
                        <a:pt x="438" y="18"/>
                      </a:lnTo>
                      <a:lnTo>
                        <a:pt x="438" y="0"/>
                      </a:lnTo>
                      <a:lnTo>
                        <a:pt x="6" y="0"/>
                      </a:lnTo>
                      <a:lnTo>
                        <a:pt x="12" y="12"/>
                      </a:lnTo>
                      <a:lnTo>
                        <a:pt x="0" y="12"/>
                      </a:lnTo>
                      <a:lnTo>
                        <a:pt x="0" y="18"/>
                      </a:lnTo>
                      <a:lnTo>
                        <a:pt x="6" y="18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77" name="Freeform 58">
                  <a:extLst>
                    <a:ext uri="{FF2B5EF4-FFF2-40B4-BE49-F238E27FC236}">
                      <a16:creationId xmlns:a16="http://schemas.microsoft.com/office/drawing/2014/main" id="{10F0E04E-495D-4664-9D16-DA1CCA0329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9" y="3359"/>
                  <a:ext cx="5" cy="294"/>
                </a:xfrm>
                <a:custGeom>
                  <a:avLst/>
                  <a:gdLst>
                    <a:gd name="T0" fmla="*/ 0 w 12"/>
                    <a:gd name="T1" fmla="*/ 0 h 294"/>
                    <a:gd name="T2" fmla="*/ 0 w 12"/>
                    <a:gd name="T3" fmla="*/ 6 h 294"/>
                    <a:gd name="T4" fmla="*/ 0 w 12"/>
                    <a:gd name="T5" fmla="*/ 294 h 294"/>
                    <a:gd name="T6" fmla="*/ 0 w 12"/>
                    <a:gd name="T7" fmla="*/ 294 h 294"/>
                    <a:gd name="T8" fmla="*/ 0 w 12"/>
                    <a:gd name="T9" fmla="*/ 6 h 294"/>
                    <a:gd name="T10" fmla="*/ 0 w 12"/>
                    <a:gd name="T11" fmla="*/ 18 h 294"/>
                    <a:gd name="T12" fmla="*/ 0 w 12"/>
                    <a:gd name="T13" fmla="*/ 0 h 294"/>
                    <a:gd name="T14" fmla="*/ 0 w 12"/>
                    <a:gd name="T15" fmla="*/ 0 h 294"/>
                    <a:gd name="T16" fmla="*/ 0 w 12"/>
                    <a:gd name="T17" fmla="*/ 6 h 294"/>
                    <a:gd name="T18" fmla="*/ 0 w 12"/>
                    <a:gd name="T19" fmla="*/ 0 h 2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"/>
                    <a:gd name="T31" fmla="*/ 0 h 294"/>
                    <a:gd name="T32" fmla="*/ 12 w 12"/>
                    <a:gd name="T33" fmla="*/ 294 h 29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" h="294">
                      <a:moveTo>
                        <a:pt x="6" y="0"/>
                      </a:moveTo>
                      <a:lnTo>
                        <a:pt x="0" y="6"/>
                      </a:lnTo>
                      <a:lnTo>
                        <a:pt x="0" y="294"/>
                      </a:lnTo>
                      <a:lnTo>
                        <a:pt x="12" y="294"/>
                      </a:lnTo>
                      <a:lnTo>
                        <a:pt x="12" y="6"/>
                      </a:lnTo>
                      <a:lnTo>
                        <a:pt x="6" y="18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78" name="Freeform 59">
                  <a:extLst>
                    <a:ext uri="{FF2B5EF4-FFF2-40B4-BE49-F238E27FC236}">
                      <a16:creationId xmlns:a16="http://schemas.microsoft.com/office/drawing/2014/main" id="{3F636143-297F-431A-BF0B-86F5500231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42" y="3359"/>
                  <a:ext cx="173" cy="18"/>
                </a:xfrm>
                <a:custGeom>
                  <a:avLst/>
                  <a:gdLst>
                    <a:gd name="T0" fmla="*/ 10 w 444"/>
                    <a:gd name="T1" fmla="*/ 6 h 18"/>
                    <a:gd name="T2" fmla="*/ 10 w 444"/>
                    <a:gd name="T3" fmla="*/ 0 h 18"/>
                    <a:gd name="T4" fmla="*/ 0 w 444"/>
                    <a:gd name="T5" fmla="*/ 0 h 18"/>
                    <a:gd name="T6" fmla="*/ 0 w 444"/>
                    <a:gd name="T7" fmla="*/ 18 h 18"/>
                    <a:gd name="T8" fmla="*/ 10 w 444"/>
                    <a:gd name="T9" fmla="*/ 18 h 18"/>
                    <a:gd name="T10" fmla="*/ 10 w 444"/>
                    <a:gd name="T11" fmla="*/ 6 h 18"/>
                    <a:gd name="T12" fmla="*/ 10 w 444"/>
                    <a:gd name="T13" fmla="*/ 6 h 18"/>
                    <a:gd name="T14" fmla="*/ 10 w 444"/>
                    <a:gd name="T15" fmla="*/ 0 h 18"/>
                    <a:gd name="T16" fmla="*/ 10 w 444"/>
                    <a:gd name="T17" fmla="*/ 0 h 18"/>
                    <a:gd name="T18" fmla="*/ 10 w 444"/>
                    <a:gd name="T19" fmla="*/ 6 h 1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444"/>
                    <a:gd name="T31" fmla="*/ 0 h 18"/>
                    <a:gd name="T32" fmla="*/ 444 w 444"/>
                    <a:gd name="T33" fmla="*/ 18 h 1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444" h="18">
                      <a:moveTo>
                        <a:pt x="444" y="6"/>
                      </a:moveTo>
                      <a:lnTo>
                        <a:pt x="432" y="0"/>
                      </a:lnTo>
                      <a:lnTo>
                        <a:pt x="0" y="0"/>
                      </a:lnTo>
                      <a:lnTo>
                        <a:pt x="0" y="18"/>
                      </a:lnTo>
                      <a:lnTo>
                        <a:pt x="432" y="18"/>
                      </a:lnTo>
                      <a:lnTo>
                        <a:pt x="426" y="6"/>
                      </a:lnTo>
                      <a:lnTo>
                        <a:pt x="444" y="6"/>
                      </a:lnTo>
                      <a:lnTo>
                        <a:pt x="444" y="0"/>
                      </a:lnTo>
                      <a:lnTo>
                        <a:pt x="432" y="0"/>
                      </a:lnTo>
                      <a:lnTo>
                        <a:pt x="444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79" name="Freeform 60">
                  <a:extLst>
                    <a:ext uri="{FF2B5EF4-FFF2-40B4-BE49-F238E27FC236}">
                      <a16:creationId xmlns:a16="http://schemas.microsoft.com/office/drawing/2014/main" id="{7311CCE5-AE41-4F75-B889-47289266C1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8" y="3365"/>
                  <a:ext cx="7" cy="294"/>
                </a:xfrm>
                <a:custGeom>
                  <a:avLst/>
                  <a:gdLst>
                    <a:gd name="T0" fmla="*/ 0 w 18"/>
                    <a:gd name="T1" fmla="*/ 294 h 294"/>
                    <a:gd name="T2" fmla="*/ 0 w 18"/>
                    <a:gd name="T3" fmla="*/ 288 h 294"/>
                    <a:gd name="T4" fmla="*/ 0 w 18"/>
                    <a:gd name="T5" fmla="*/ 0 h 294"/>
                    <a:gd name="T6" fmla="*/ 0 w 18"/>
                    <a:gd name="T7" fmla="*/ 0 h 294"/>
                    <a:gd name="T8" fmla="*/ 0 w 18"/>
                    <a:gd name="T9" fmla="*/ 288 h 294"/>
                    <a:gd name="T10" fmla="*/ 0 w 18"/>
                    <a:gd name="T11" fmla="*/ 276 h 294"/>
                    <a:gd name="T12" fmla="*/ 0 w 18"/>
                    <a:gd name="T13" fmla="*/ 294 h 294"/>
                    <a:gd name="T14" fmla="*/ 0 w 18"/>
                    <a:gd name="T15" fmla="*/ 294 h 294"/>
                    <a:gd name="T16" fmla="*/ 0 w 18"/>
                    <a:gd name="T17" fmla="*/ 288 h 294"/>
                    <a:gd name="T18" fmla="*/ 0 w 18"/>
                    <a:gd name="T19" fmla="*/ 294 h 2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8"/>
                    <a:gd name="T31" fmla="*/ 0 h 294"/>
                    <a:gd name="T32" fmla="*/ 18 w 18"/>
                    <a:gd name="T33" fmla="*/ 294 h 29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8" h="294">
                      <a:moveTo>
                        <a:pt x="6" y="294"/>
                      </a:moveTo>
                      <a:lnTo>
                        <a:pt x="18" y="288"/>
                      </a:lnTo>
                      <a:lnTo>
                        <a:pt x="18" y="0"/>
                      </a:lnTo>
                      <a:lnTo>
                        <a:pt x="0" y="0"/>
                      </a:lnTo>
                      <a:lnTo>
                        <a:pt x="0" y="288"/>
                      </a:lnTo>
                      <a:lnTo>
                        <a:pt x="6" y="276"/>
                      </a:lnTo>
                      <a:lnTo>
                        <a:pt x="6" y="294"/>
                      </a:lnTo>
                      <a:lnTo>
                        <a:pt x="18" y="294"/>
                      </a:lnTo>
                      <a:lnTo>
                        <a:pt x="18" y="288"/>
                      </a:lnTo>
                      <a:lnTo>
                        <a:pt x="6" y="29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80" name="Freeform 61">
                  <a:extLst>
                    <a:ext uri="{FF2B5EF4-FFF2-40B4-BE49-F238E27FC236}">
                      <a16:creationId xmlns:a16="http://schemas.microsoft.com/office/drawing/2014/main" id="{49820070-5F35-4962-8B3A-4CDE98970D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25" y="3305"/>
                  <a:ext cx="3" cy="408"/>
                </a:xfrm>
                <a:custGeom>
                  <a:avLst/>
                  <a:gdLst>
                    <a:gd name="T0" fmla="*/ 0 w 6"/>
                    <a:gd name="T1" fmla="*/ 6 h 408"/>
                    <a:gd name="T2" fmla="*/ 0 w 6"/>
                    <a:gd name="T3" fmla="*/ 0 h 408"/>
                    <a:gd name="T4" fmla="*/ 0 w 6"/>
                    <a:gd name="T5" fmla="*/ 408 h 408"/>
                    <a:gd name="T6" fmla="*/ 1 w 6"/>
                    <a:gd name="T7" fmla="*/ 408 h 408"/>
                    <a:gd name="T8" fmla="*/ 1 w 6"/>
                    <a:gd name="T9" fmla="*/ 0 h 408"/>
                    <a:gd name="T10" fmla="*/ 0 w 6"/>
                    <a:gd name="T11" fmla="*/ 0 h 408"/>
                    <a:gd name="T12" fmla="*/ 1 w 6"/>
                    <a:gd name="T13" fmla="*/ 0 h 408"/>
                    <a:gd name="T14" fmla="*/ 1 w 6"/>
                    <a:gd name="T15" fmla="*/ 0 h 408"/>
                    <a:gd name="T16" fmla="*/ 0 w 6"/>
                    <a:gd name="T17" fmla="*/ 0 h 408"/>
                    <a:gd name="T18" fmla="*/ 0 w 6"/>
                    <a:gd name="T19" fmla="*/ 6 h 40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6"/>
                    <a:gd name="T31" fmla="*/ 0 h 408"/>
                    <a:gd name="T32" fmla="*/ 6 w 6"/>
                    <a:gd name="T33" fmla="*/ 408 h 40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6" h="408">
                      <a:moveTo>
                        <a:pt x="0" y="6"/>
                      </a:moveTo>
                      <a:lnTo>
                        <a:pt x="0" y="0"/>
                      </a:lnTo>
                      <a:lnTo>
                        <a:pt x="0" y="408"/>
                      </a:lnTo>
                      <a:lnTo>
                        <a:pt x="6" y="408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3370" name="Rectangle 62">
                <a:extLst>
                  <a:ext uri="{FF2B5EF4-FFF2-40B4-BE49-F238E27FC236}">
                    <a16:creationId xmlns:a16="http://schemas.microsoft.com/office/drawing/2014/main" id="{C949334F-A79B-4F5C-9806-1890EA59A3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77240" y="2152641"/>
                <a:ext cx="66675" cy="14097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FFFF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3371" name="Freeform 63">
                <a:extLst>
                  <a:ext uri="{FF2B5EF4-FFF2-40B4-BE49-F238E27FC236}">
                    <a16:creationId xmlns:a16="http://schemas.microsoft.com/office/drawing/2014/main" id="{4F5C314A-4EAF-4E71-A0D3-FAB715F9BE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67715" y="3552816"/>
                <a:ext cx="76200" cy="19050"/>
              </a:xfrm>
              <a:custGeom>
                <a:avLst/>
                <a:gdLst>
                  <a:gd name="T0" fmla="*/ 0 w 48"/>
                  <a:gd name="T1" fmla="*/ 2147483646 h 12"/>
                  <a:gd name="T2" fmla="*/ 2147483646 w 48"/>
                  <a:gd name="T3" fmla="*/ 2147483646 h 12"/>
                  <a:gd name="T4" fmla="*/ 2147483646 w 48"/>
                  <a:gd name="T5" fmla="*/ 2147483646 h 12"/>
                  <a:gd name="T6" fmla="*/ 2147483646 w 48"/>
                  <a:gd name="T7" fmla="*/ 0 h 12"/>
                  <a:gd name="T8" fmla="*/ 2147483646 w 48"/>
                  <a:gd name="T9" fmla="*/ 0 h 12"/>
                  <a:gd name="T10" fmla="*/ 2147483646 w 48"/>
                  <a:gd name="T11" fmla="*/ 2147483646 h 12"/>
                  <a:gd name="T12" fmla="*/ 0 w 48"/>
                  <a:gd name="T13" fmla="*/ 2147483646 h 12"/>
                  <a:gd name="T14" fmla="*/ 0 w 48"/>
                  <a:gd name="T15" fmla="*/ 2147483646 h 12"/>
                  <a:gd name="T16" fmla="*/ 2147483646 w 48"/>
                  <a:gd name="T17" fmla="*/ 2147483646 h 12"/>
                  <a:gd name="T18" fmla="*/ 0 w 48"/>
                  <a:gd name="T19" fmla="*/ 2147483646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8"/>
                  <a:gd name="T31" fmla="*/ 0 h 12"/>
                  <a:gd name="T32" fmla="*/ 48 w 48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8" h="12">
                    <a:moveTo>
                      <a:pt x="0" y="6"/>
                    </a:moveTo>
                    <a:lnTo>
                      <a:pt x="6" y="12"/>
                    </a:lnTo>
                    <a:lnTo>
                      <a:pt x="48" y="12"/>
                    </a:lnTo>
                    <a:lnTo>
                      <a:pt x="48" y="0"/>
                    </a:lnTo>
                    <a:lnTo>
                      <a:pt x="6" y="0"/>
                    </a:lnTo>
                    <a:lnTo>
                      <a:pt x="18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72" name="Freeform 64">
                <a:extLst>
                  <a:ext uri="{FF2B5EF4-FFF2-40B4-BE49-F238E27FC236}">
                    <a16:creationId xmlns:a16="http://schemas.microsoft.com/office/drawing/2014/main" id="{80613B77-69EF-4A57-A1EA-EF9802F115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67715" y="2143116"/>
                <a:ext cx="28575" cy="1419225"/>
              </a:xfrm>
              <a:custGeom>
                <a:avLst/>
                <a:gdLst>
                  <a:gd name="T0" fmla="*/ 2147483646 w 18"/>
                  <a:gd name="T1" fmla="*/ 0 h 894"/>
                  <a:gd name="T2" fmla="*/ 0 w 18"/>
                  <a:gd name="T3" fmla="*/ 2147483646 h 894"/>
                  <a:gd name="T4" fmla="*/ 0 w 18"/>
                  <a:gd name="T5" fmla="*/ 2147483646 h 894"/>
                  <a:gd name="T6" fmla="*/ 2147483646 w 18"/>
                  <a:gd name="T7" fmla="*/ 2147483646 h 894"/>
                  <a:gd name="T8" fmla="*/ 2147483646 w 18"/>
                  <a:gd name="T9" fmla="*/ 2147483646 h 894"/>
                  <a:gd name="T10" fmla="*/ 2147483646 w 18"/>
                  <a:gd name="T11" fmla="*/ 2147483646 h 894"/>
                  <a:gd name="T12" fmla="*/ 2147483646 w 18"/>
                  <a:gd name="T13" fmla="*/ 0 h 894"/>
                  <a:gd name="T14" fmla="*/ 0 w 18"/>
                  <a:gd name="T15" fmla="*/ 0 h 894"/>
                  <a:gd name="T16" fmla="*/ 0 w 18"/>
                  <a:gd name="T17" fmla="*/ 2147483646 h 894"/>
                  <a:gd name="T18" fmla="*/ 2147483646 w 18"/>
                  <a:gd name="T19" fmla="*/ 0 h 8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894"/>
                  <a:gd name="T32" fmla="*/ 18 w 18"/>
                  <a:gd name="T33" fmla="*/ 894 h 8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894">
                    <a:moveTo>
                      <a:pt x="6" y="0"/>
                    </a:moveTo>
                    <a:lnTo>
                      <a:pt x="0" y="6"/>
                    </a:lnTo>
                    <a:lnTo>
                      <a:pt x="0" y="894"/>
                    </a:lnTo>
                    <a:lnTo>
                      <a:pt x="18" y="894"/>
                    </a:lnTo>
                    <a:lnTo>
                      <a:pt x="18" y="6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73" name="Freeform 65">
                <a:extLst>
                  <a:ext uri="{FF2B5EF4-FFF2-40B4-BE49-F238E27FC236}">
                    <a16:creationId xmlns:a16="http://schemas.microsoft.com/office/drawing/2014/main" id="{95A55823-6327-46AB-A00B-7F5BEC4F51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77240" y="2143116"/>
                <a:ext cx="85725" cy="19050"/>
              </a:xfrm>
              <a:custGeom>
                <a:avLst/>
                <a:gdLst>
                  <a:gd name="T0" fmla="*/ 2147483646 w 54"/>
                  <a:gd name="T1" fmla="*/ 2147483646 h 12"/>
                  <a:gd name="T2" fmla="*/ 2147483646 w 54"/>
                  <a:gd name="T3" fmla="*/ 0 h 12"/>
                  <a:gd name="T4" fmla="*/ 0 w 54"/>
                  <a:gd name="T5" fmla="*/ 0 h 12"/>
                  <a:gd name="T6" fmla="*/ 0 w 54"/>
                  <a:gd name="T7" fmla="*/ 2147483646 h 12"/>
                  <a:gd name="T8" fmla="*/ 2147483646 w 54"/>
                  <a:gd name="T9" fmla="*/ 2147483646 h 12"/>
                  <a:gd name="T10" fmla="*/ 2147483646 w 54"/>
                  <a:gd name="T11" fmla="*/ 2147483646 h 12"/>
                  <a:gd name="T12" fmla="*/ 2147483646 w 54"/>
                  <a:gd name="T13" fmla="*/ 2147483646 h 12"/>
                  <a:gd name="T14" fmla="*/ 2147483646 w 54"/>
                  <a:gd name="T15" fmla="*/ 0 h 12"/>
                  <a:gd name="T16" fmla="*/ 2147483646 w 54"/>
                  <a:gd name="T17" fmla="*/ 0 h 12"/>
                  <a:gd name="T18" fmla="*/ 2147483646 w 54"/>
                  <a:gd name="T19" fmla="*/ 2147483646 h 1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4"/>
                  <a:gd name="T31" fmla="*/ 0 h 12"/>
                  <a:gd name="T32" fmla="*/ 54 w 54"/>
                  <a:gd name="T33" fmla="*/ 12 h 12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4" h="12">
                    <a:moveTo>
                      <a:pt x="54" y="6"/>
                    </a:moveTo>
                    <a:lnTo>
                      <a:pt x="42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42" y="12"/>
                    </a:lnTo>
                    <a:lnTo>
                      <a:pt x="36" y="6"/>
                    </a:lnTo>
                    <a:lnTo>
                      <a:pt x="54" y="6"/>
                    </a:lnTo>
                    <a:lnTo>
                      <a:pt x="54" y="0"/>
                    </a:lnTo>
                    <a:lnTo>
                      <a:pt x="42" y="0"/>
                    </a:lnTo>
                    <a:lnTo>
                      <a:pt x="54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74" name="Freeform 66">
                <a:extLst>
                  <a:ext uri="{FF2B5EF4-FFF2-40B4-BE49-F238E27FC236}">
                    <a16:creationId xmlns:a16="http://schemas.microsoft.com/office/drawing/2014/main" id="{D4E81025-D9D6-40A0-8FAA-E5C83A99BD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34390" y="2152641"/>
                <a:ext cx="28575" cy="1419225"/>
              </a:xfrm>
              <a:custGeom>
                <a:avLst/>
                <a:gdLst>
                  <a:gd name="T0" fmla="*/ 2147483646 w 18"/>
                  <a:gd name="T1" fmla="*/ 2147483646 h 894"/>
                  <a:gd name="T2" fmla="*/ 2147483646 w 18"/>
                  <a:gd name="T3" fmla="*/ 2147483646 h 894"/>
                  <a:gd name="T4" fmla="*/ 2147483646 w 18"/>
                  <a:gd name="T5" fmla="*/ 0 h 894"/>
                  <a:gd name="T6" fmla="*/ 0 w 18"/>
                  <a:gd name="T7" fmla="*/ 0 h 894"/>
                  <a:gd name="T8" fmla="*/ 0 w 18"/>
                  <a:gd name="T9" fmla="*/ 2147483646 h 894"/>
                  <a:gd name="T10" fmla="*/ 2147483646 w 18"/>
                  <a:gd name="T11" fmla="*/ 2147483646 h 894"/>
                  <a:gd name="T12" fmla="*/ 2147483646 w 18"/>
                  <a:gd name="T13" fmla="*/ 2147483646 h 894"/>
                  <a:gd name="T14" fmla="*/ 2147483646 w 18"/>
                  <a:gd name="T15" fmla="*/ 2147483646 h 894"/>
                  <a:gd name="T16" fmla="*/ 2147483646 w 18"/>
                  <a:gd name="T17" fmla="*/ 2147483646 h 894"/>
                  <a:gd name="T18" fmla="*/ 2147483646 w 18"/>
                  <a:gd name="T19" fmla="*/ 2147483646 h 8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8"/>
                  <a:gd name="T31" fmla="*/ 0 h 894"/>
                  <a:gd name="T32" fmla="*/ 18 w 18"/>
                  <a:gd name="T33" fmla="*/ 894 h 8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8" h="894">
                    <a:moveTo>
                      <a:pt x="6" y="894"/>
                    </a:moveTo>
                    <a:lnTo>
                      <a:pt x="18" y="888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888"/>
                    </a:lnTo>
                    <a:lnTo>
                      <a:pt x="6" y="882"/>
                    </a:lnTo>
                    <a:lnTo>
                      <a:pt x="6" y="894"/>
                    </a:lnTo>
                    <a:lnTo>
                      <a:pt x="18" y="894"/>
                    </a:lnTo>
                    <a:lnTo>
                      <a:pt x="18" y="888"/>
                    </a:lnTo>
                    <a:lnTo>
                      <a:pt x="6" y="89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3324" name="Text Box 136">
              <a:extLst>
                <a:ext uri="{FF2B5EF4-FFF2-40B4-BE49-F238E27FC236}">
                  <a16:creationId xmlns:a16="http://schemas.microsoft.com/office/drawing/2014/main" id="{82E4D53C-14C2-41AB-826B-7D0D3DE13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53215" y="2786058"/>
              <a:ext cx="441325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FFFF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GB" altLang="en-US" sz="2800" b="1">
                  <a:solidFill>
                    <a:srgbClr val="010066"/>
                  </a:solidFill>
                </a:rPr>
                <a:t>B</a:t>
              </a:r>
              <a:endParaRPr lang="en-US" altLang="en-US" sz="2800" b="1">
                <a:solidFill>
                  <a:srgbClr val="010066"/>
                </a:solidFill>
              </a:endParaRPr>
            </a:p>
          </p:txBody>
        </p:sp>
      </p:grpSp>
      <p:sp>
        <p:nvSpPr>
          <p:cNvPr id="13318" name="AutoShape 140">
            <a:hlinkClick r:id="rId3" highlightClick="1"/>
            <a:extLst>
              <a:ext uri="{FF2B5EF4-FFF2-40B4-BE49-F238E27FC236}">
                <a16:creationId xmlns:a16="http://schemas.microsoft.com/office/drawing/2014/main" id="{084879B9-F259-4D69-9409-7A5C20C6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742950"/>
            <a:ext cx="866775" cy="720725"/>
          </a:xfrm>
          <a:prstGeom prst="actionButtonBlank">
            <a:avLst/>
          </a:prstGeom>
          <a:solidFill>
            <a:srgbClr val="993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>
                <a:solidFill>
                  <a:srgbClr val="FF9933"/>
                </a:solidFill>
              </a:rPr>
              <a:t>FeL</a:t>
            </a:r>
            <a:endParaRPr lang="en-GB" altLang="en-US" dirty="0">
              <a:solidFill>
                <a:srgbClr val="FF9933"/>
              </a:solidFill>
            </a:endParaRPr>
          </a:p>
        </p:txBody>
      </p:sp>
      <p:sp>
        <p:nvSpPr>
          <p:cNvPr id="124" name="Rectangle 3">
            <a:extLst>
              <a:ext uri="{FF2B5EF4-FFF2-40B4-BE49-F238E27FC236}">
                <a16:creationId xmlns:a16="http://schemas.microsoft.com/office/drawing/2014/main" id="{9C09690A-1C99-44F5-ACFA-CB924E21C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8" y="3233738"/>
            <a:ext cx="7929562" cy="3000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25000"/>
              </a:lnSpc>
              <a:spcBef>
                <a:spcPct val="20000"/>
              </a:spcBef>
              <a:defRPr/>
            </a:pPr>
            <a:r>
              <a:rPr lang="en-GB" i="1" kern="0" dirty="0">
                <a:solidFill>
                  <a:srgbClr val="010066"/>
                </a:solidFill>
                <a:latin typeface="+mn-lt"/>
                <a:cs typeface="+mn-cs"/>
              </a:rPr>
              <a:t>Draw </a:t>
            </a:r>
            <a:r>
              <a:rPr lang="en-GB" b="1" i="1" kern="0" dirty="0">
                <a:solidFill>
                  <a:srgbClr val="010066"/>
                </a:solidFill>
                <a:latin typeface="+mn-lt"/>
                <a:cs typeface="+mn-cs"/>
              </a:rPr>
              <a:t>5 gas particles </a:t>
            </a:r>
            <a:r>
              <a:rPr lang="en-GB" i="1" kern="0" dirty="0">
                <a:solidFill>
                  <a:srgbClr val="010066"/>
                </a:solidFill>
                <a:latin typeface="+mn-lt"/>
                <a:cs typeface="+mn-cs"/>
              </a:rPr>
              <a:t>in each syringe</a:t>
            </a:r>
            <a:r>
              <a:rPr lang="en-GB" kern="0" dirty="0">
                <a:solidFill>
                  <a:srgbClr val="010066"/>
                </a:solidFill>
                <a:latin typeface="+mn-lt"/>
                <a:cs typeface="+mn-cs"/>
              </a:rPr>
              <a:t>.</a:t>
            </a:r>
          </a:p>
          <a:p>
            <a:pPr marL="609600" indent="-609600" eaLnBrk="1" hangingPunct="1">
              <a:lnSpc>
                <a:spcPct val="125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GB" kern="0" dirty="0">
                <a:solidFill>
                  <a:srgbClr val="010066"/>
                </a:solidFill>
                <a:latin typeface="+mn-lt"/>
                <a:cs typeface="+mn-cs"/>
              </a:rPr>
              <a:t>In which syringe is the gas pressure highest? Why?</a:t>
            </a:r>
          </a:p>
          <a:p>
            <a:pPr marL="609600" indent="-609600" eaLnBrk="1" hangingPunct="1">
              <a:lnSpc>
                <a:spcPct val="125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GB" kern="0" dirty="0">
                <a:solidFill>
                  <a:srgbClr val="010066"/>
                </a:solidFill>
                <a:latin typeface="+mn-lt"/>
                <a:cs typeface="+mn-cs"/>
              </a:rPr>
              <a:t>As the pressure increases what happens to the size of each particle? </a:t>
            </a:r>
          </a:p>
          <a:p>
            <a:pPr marL="609600" indent="-609600" eaLnBrk="1" hangingPunct="1">
              <a:lnSpc>
                <a:spcPct val="125000"/>
              </a:lnSpc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GB" kern="0" dirty="0">
                <a:solidFill>
                  <a:srgbClr val="010066"/>
                </a:solidFill>
                <a:latin typeface="+mn-lt"/>
                <a:cs typeface="+mn-cs"/>
              </a:rPr>
              <a:t>What would happen if you kept squashing the particles closer together?</a:t>
            </a:r>
          </a:p>
        </p:txBody>
      </p:sp>
      <p:cxnSp>
        <p:nvCxnSpPr>
          <p:cNvPr id="13320" name="Straight Connector 2">
            <a:extLst>
              <a:ext uri="{FF2B5EF4-FFF2-40B4-BE49-F238E27FC236}">
                <a16:creationId xmlns:a16="http://schemas.microsoft.com/office/drawing/2014/main" id="{9685B4DA-3A9F-4C44-BC14-4FC793D75A5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875463" y="2066925"/>
            <a:ext cx="0" cy="482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21" name="Straight Connector 126">
            <a:extLst>
              <a:ext uri="{FF2B5EF4-FFF2-40B4-BE49-F238E27FC236}">
                <a16:creationId xmlns:a16="http://schemas.microsoft.com/office/drawing/2014/main" id="{5FE39389-F767-4C0B-9049-AC16C9D02CD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6600" y="2082800"/>
            <a:ext cx="0" cy="4826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3322" name="Picture 1">
            <a:extLst>
              <a:ext uri="{FF2B5EF4-FFF2-40B4-BE49-F238E27FC236}">
                <a16:creationId xmlns:a16="http://schemas.microsoft.com/office/drawing/2014/main" id="{3FD43A50-84AF-44D3-B429-375A784EB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388" y="742950"/>
            <a:ext cx="75247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 build="p" autoUpdateAnimBg="0"/>
    </p:bldLst>
  </p:timing>
</p:sld>
</file>

<file path=ppt/theme/theme1.xml><?xml version="1.0" encoding="utf-8"?>
<a:theme xmlns:a="http://schemas.openxmlformats.org/drawingml/2006/main" name="1_master">
  <a:themeElements>
    <a:clrScheme name="1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8077</TotalTime>
  <Words>376</Words>
  <Application>Microsoft Office PowerPoint</Application>
  <PresentationFormat>On-screen Show (4:3)</PresentationFormat>
  <Paragraphs>38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1_master</vt:lpstr>
      <vt:lpstr>Chemistry</vt:lpstr>
      <vt:lpstr> Lesson objectives</vt:lpstr>
      <vt:lpstr> Pressure in gases</vt:lpstr>
      <vt:lpstr>PowerPoint Presentation</vt:lpstr>
      <vt:lpstr> Pressure in liquids</vt:lpstr>
      <vt:lpstr> Pressure</vt:lpstr>
      <vt:lpstr> Pressure - answers</vt:lpstr>
      <vt:lpstr> Compressing a gas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Solids, Liquids and Gases</dc:title>
  <dc:subject>KS3 Chemistry</dc:subject>
  <dc:creator>Boardworks Ltd</dc:creator>
  <cp:lastModifiedBy>Lesley Wood</cp:lastModifiedBy>
  <cp:revision>584</cp:revision>
  <cp:lastPrinted>2017-05-08T10:38:35Z</cp:lastPrinted>
  <dcterms:created xsi:type="dcterms:W3CDTF">2000-07-23T14:30:27Z</dcterms:created>
  <dcterms:modified xsi:type="dcterms:W3CDTF">2021-05-12T09:05:12Z</dcterms:modified>
</cp:coreProperties>
</file>