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362" r:id="rId2"/>
    <p:sldId id="444" r:id="rId3"/>
    <p:sldId id="453" r:id="rId4"/>
    <p:sldId id="454" r:id="rId5"/>
    <p:sldId id="44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orient="horz" pos="3158">
          <p15:clr>
            <a:srgbClr val="A4A3A4"/>
          </p15:clr>
        </p15:guide>
        <p15:guide id="4" pos="2880">
          <p15:clr>
            <a:srgbClr val="A4A3A4"/>
          </p15:clr>
        </p15:guide>
        <p15:guide id="5" pos="4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000099"/>
    <a:srgbClr val="FF6600"/>
    <a:srgbClr val="CC00FF"/>
    <a:srgbClr val="010066"/>
    <a:srgbClr val="FFCC00"/>
    <a:srgbClr val="CC99FF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94743" autoAdjust="0"/>
  </p:normalViewPr>
  <p:slideViewPr>
    <p:cSldViewPr>
      <p:cViewPr varScale="1">
        <p:scale>
          <a:sx n="81" d="100"/>
          <a:sy n="81" d="100"/>
        </p:scale>
        <p:origin x="1579" y="24"/>
      </p:cViewPr>
      <p:guideLst>
        <p:guide orient="horz" pos="2160"/>
        <p:guide orient="horz" pos="663"/>
        <p:guide orient="horz" pos="3158"/>
        <p:guide pos="2880"/>
        <p:guide pos="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2604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C1A0BA43-C060-4C29-BB53-01C189231D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0DFE4178-2908-4DAE-BDD0-DECCCEFCE84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59FBCDC9-FADF-47C8-A5DA-653B82D24A1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BFBE6C5B-4FE9-462F-A9A6-83656B98F97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483DC9-3487-4B3D-A45E-2C0D6837C3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283320D-E214-4728-8231-5C1A852FAD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9A1CCB8-BA31-42EF-B919-B375ACD74FA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BBC5B75-2890-476A-885F-9B9AC0E3750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2123A8C-C967-4B6B-BEDF-912C6E94BA3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BCC21CA3-4A39-48BB-93F3-FDE791F57E1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544EB0F1-A68F-43BE-AB4B-86ACB271DD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6AD19E-42AF-4588-A0E7-2CC2AB4849D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70AF7CDE-F6C4-4375-BDD1-FE7D856D58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8BBE02E-8C8C-43E1-8FFD-47F86D01427F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655FE5F-0019-49C3-8E7B-C4786C37B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A790E700-5571-453E-B5BD-FE929C0B5E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AE565E83-432C-413F-A650-7F187C4F0F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02346D2-4D74-48C3-934D-F81D7F8776AF}" type="slidenum">
              <a:rPr lang="en-GB" altLang="en-US" sz="1200"/>
              <a:pPr/>
              <a:t>2</a:t>
            </a:fld>
            <a:endParaRPr lang="en-GB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08226C9-B407-46C4-B920-AD0068722A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F42D915-6116-461E-9C32-A69C98897B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F8729B5-A8BE-4397-BAEB-B5223CFB7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4C23AC-164B-496F-B56A-E4EE62832DA7}" type="slidenum">
              <a:rPr lang="en-GB" altLang="en-US" sz="1200"/>
              <a:pPr/>
              <a:t>4</a:t>
            </a:fld>
            <a:endParaRPr lang="en-GB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9214A2F3-FD29-4C7C-8BCF-134B801A13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2F16EC7-F01A-479D-96B5-685123586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32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F8729B5-A8BE-4397-BAEB-B5223CFB7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4C23AC-164B-496F-B56A-E4EE62832DA7}" type="slidenum">
              <a:rPr lang="en-GB" altLang="en-US" sz="1200"/>
              <a:pPr/>
              <a:t>5</a:t>
            </a:fld>
            <a:endParaRPr lang="en-GB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9214A2F3-FD29-4C7C-8BCF-134B801A13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2F16EC7-F01A-479D-96B5-685123586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>
            <a:extLst>
              <a:ext uri="{FF2B5EF4-FFF2-40B4-BE49-F238E27FC236}">
                <a16:creationId xmlns:a16="http://schemas.microsoft.com/office/drawing/2014/main" id="{2BD8052C-62BD-405A-997B-B792C60C4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808A98FA-FD2F-46D2-AEBB-E3EF7EFB6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2004</a:t>
            </a:r>
          </a:p>
        </p:txBody>
      </p:sp>
      <p:pic>
        <p:nvPicPr>
          <p:cNvPr id="4" name="Picture 4" descr="boardworks_logo">
            <a:extLst>
              <a:ext uri="{FF2B5EF4-FFF2-40B4-BE49-F238E27FC236}">
                <a16:creationId xmlns:a16="http://schemas.microsoft.com/office/drawing/2014/main" id="{1BE89DEB-182E-47AD-A352-401515F11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22673F8-A063-4AE5-9A73-7A54771F1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7F1A0CF3-2AE5-4883-B3D8-8F9FF6668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b="1">
                <a:solidFill>
                  <a:schemeClr val="bg1"/>
                </a:solidFill>
                <a:latin typeface="Arial" charset="0"/>
                <a:cs typeface="+mn-cs"/>
              </a:rPr>
              <a:t>1 of 20</a:t>
            </a:r>
            <a:endParaRPr lang="en-US" sz="1200" b="1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pic>
        <p:nvPicPr>
          <p:cNvPr id="7" name="Picture 7" descr="underline">
            <a:extLst>
              <a:ext uri="{FF2B5EF4-FFF2-40B4-BE49-F238E27FC236}">
                <a16:creationId xmlns:a16="http://schemas.microsoft.com/office/drawing/2014/main" id="{2BBF6FF4-3D5E-4BAE-A1C4-482A97F68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>
            <a:extLst>
              <a:ext uri="{FF2B5EF4-FFF2-40B4-BE49-F238E27FC236}">
                <a16:creationId xmlns:a16="http://schemas.microsoft.com/office/drawing/2014/main" id="{4AE7DD04-E949-4650-A441-214F16DA6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2005</a:t>
            </a:r>
          </a:p>
        </p:txBody>
      </p:sp>
      <p:pic>
        <p:nvPicPr>
          <p:cNvPr id="9" name="Picture 9" descr="boardworks_logo">
            <a:extLst>
              <a:ext uri="{FF2B5EF4-FFF2-40B4-BE49-F238E27FC236}">
                <a16:creationId xmlns:a16="http://schemas.microsoft.com/office/drawing/2014/main" id="{03A0F01F-52A6-465E-90B1-6F240F7BF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id="{A65D8213-835D-4E46-9D30-47F79EF49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6980CB4C-8F84-4E6B-AB21-90C2642C7673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36</a:t>
            </a:r>
          </a:p>
        </p:txBody>
      </p:sp>
    </p:spTree>
    <p:extLst>
      <p:ext uri="{BB962C8B-B14F-4D97-AF65-F5344CB8AC3E}">
        <p14:creationId xmlns:p14="http://schemas.microsoft.com/office/powerpoint/2010/main" val="127398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88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00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945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003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0"/>
            <a:ext cx="8686800" cy="6126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02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00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316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81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74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21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85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233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119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nderline">
            <a:extLst>
              <a:ext uri="{FF2B5EF4-FFF2-40B4-BE49-F238E27FC236}">
                <a16:creationId xmlns:a16="http://schemas.microsoft.com/office/drawing/2014/main" id="{13533E04-6866-49A9-BFF8-0D6C32F09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5091" name="Text Box 3">
            <a:extLst>
              <a:ext uri="{FF2B5EF4-FFF2-40B4-BE49-F238E27FC236}">
                <a16:creationId xmlns:a16="http://schemas.microsoft.com/office/drawing/2014/main" id="{3F1301A6-A802-4F5A-82E0-8939EBA4B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2004</a:t>
            </a:r>
          </a:p>
        </p:txBody>
      </p:sp>
      <p:pic>
        <p:nvPicPr>
          <p:cNvPr id="3076" name="Picture 4" descr="swish">
            <a:extLst>
              <a:ext uri="{FF2B5EF4-FFF2-40B4-BE49-F238E27FC236}">
                <a16:creationId xmlns:a16="http://schemas.microsoft.com/office/drawing/2014/main" id="{ADEC63F9-D057-434B-983E-9B1300D38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boardworks_logo">
            <a:extLst>
              <a:ext uri="{FF2B5EF4-FFF2-40B4-BE49-F238E27FC236}">
                <a16:creationId xmlns:a16="http://schemas.microsoft.com/office/drawing/2014/main" id="{559A8ADB-2A91-46B7-A441-E5AF8E190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E0AD513-2BFD-4D56-9D38-F04E9287D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left_button">
            <a:extLst>
              <a:ext uri="{FF2B5EF4-FFF2-40B4-BE49-F238E27FC236}">
                <a16:creationId xmlns:a16="http://schemas.microsoft.com/office/drawing/2014/main" id="{699BB6EC-223F-4E2E-9178-60B3352AC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5096" name="Text Box 8">
            <a:extLst>
              <a:ext uri="{FF2B5EF4-FFF2-40B4-BE49-F238E27FC236}">
                <a16:creationId xmlns:a16="http://schemas.microsoft.com/office/drawing/2014/main" id="{504542BE-17AA-4C01-96BE-D4D43F572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b="1">
                <a:solidFill>
                  <a:schemeClr val="bg1"/>
                </a:solidFill>
                <a:latin typeface="Arial" charset="0"/>
                <a:cs typeface="+mn-cs"/>
              </a:rPr>
              <a:t>1 of 20</a:t>
            </a:r>
            <a:endParaRPr lang="en-US" sz="1200" b="1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pic>
        <p:nvPicPr>
          <p:cNvPr id="3081" name="Picture 9" descr="underline">
            <a:extLst>
              <a:ext uri="{FF2B5EF4-FFF2-40B4-BE49-F238E27FC236}">
                <a16:creationId xmlns:a16="http://schemas.microsoft.com/office/drawing/2014/main" id="{898D2358-74D8-46BE-9752-BCD0FEB0A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5098" name="Text Box 10">
            <a:extLst>
              <a:ext uri="{FF2B5EF4-FFF2-40B4-BE49-F238E27FC236}">
                <a16:creationId xmlns:a16="http://schemas.microsoft.com/office/drawing/2014/main" id="{5C6880D0-C894-4D76-98A7-B229BB505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2005</a:t>
            </a:r>
          </a:p>
        </p:txBody>
      </p:sp>
      <p:pic>
        <p:nvPicPr>
          <p:cNvPr id="3083" name="Picture 11" descr="swish">
            <a:extLst>
              <a:ext uri="{FF2B5EF4-FFF2-40B4-BE49-F238E27FC236}">
                <a16:creationId xmlns:a16="http://schemas.microsoft.com/office/drawing/2014/main" id="{7E5E9A4B-179E-4EE9-AF36-8F7873842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boardworks_logo">
            <a:extLst>
              <a:ext uri="{FF2B5EF4-FFF2-40B4-BE49-F238E27FC236}">
                <a16:creationId xmlns:a16="http://schemas.microsoft.com/office/drawing/2014/main" id="{35473818-61FE-46F1-B6C7-3ECBD6237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left_button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A7FD77C-921D-4B12-A568-4ABA02D6B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5">
            <a:extLst>
              <a:ext uri="{FF2B5EF4-FFF2-40B4-BE49-F238E27FC236}">
                <a16:creationId xmlns:a16="http://schemas.microsoft.com/office/drawing/2014/main" id="{DC2CA9F2-9C53-4A49-B653-D11B6B3104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      Click to edit Master title style</a:t>
            </a:r>
          </a:p>
        </p:txBody>
      </p:sp>
      <p:sp>
        <p:nvSpPr>
          <p:cNvPr id="345111" name="Text Box 23">
            <a:extLst>
              <a:ext uri="{FF2B5EF4-FFF2-40B4-BE49-F238E27FC236}">
                <a16:creationId xmlns:a16="http://schemas.microsoft.com/office/drawing/2014/main" id="{08A4464C-C40B-4C9F-89F1-B12574CFE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C86ACCE3-30E0-4AA4-BE04-8012C8ADE03C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36</a:t>
            </a:r>
          </a:p>
        </p:txBody>
      </p:sp>
      <p:grpSp>
        <p:nvGrpSpPr>
          <p:cNvPr id="3088" name="Group 43">
            <a:extLst>
              <a:ext uri="{FF2B5EF4-FFF2-40B4-BE49-F238E27FC236}">
                <a16:creationId xmlns:a16="http://schemas.microsoft.com/office/drawing/2014/main" id="{E46D6E2F-F6D7-4D4F-9C64-EE6ECB0BFC7B}"/>
              </a:ext>
            </a:extLst>
          </p:cNvPr>
          <p:cNvGrpSpPr>
            <a:grpSpLocks/>
          </p:cNvGrpSpPr>
          <p:nvPr/>
        </p:nvGrpSpPr>
        <p:grpSpPr bwMode="auto">
          <a:xfrm>
            <a:off x="238125" y="92075"/>
            <a:ext cx="360363" cy="360363"/>
            <a:chOff x="975" y="754"/>
            <a:chExt cx="227" cy="227"/>
          </a:xfrm>
        </p:grpSpPr>
        <p:sp>
          <p:nvSpPr>
            <p:cNvPr id="345132" name="Oval 44">
              <a:extLst>
                <a:ext uri="{FF2B5EF4-FFF2-40B4-BE49-F238E27FC236}">
                  <a16:creationId xmlns:a16="http://schemas.microsoft.com/office/drawing/2014/main" id="{1D211F53-1BE0-4C9D-8E72-3097696BB680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975" y="754"/>
              <a:ext cx="227" cy="227"/>
            </a:xfrm>
            <a:prstGeom prst="ellipse">
              <a:avLst/>
            </a:prstGeom>
            <a:solidFill>
              <a:srgbClr val="0100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Arial" charset="0"/>
                <a:cs typeface="+mn-cs"/>
              </a:endParaRPr>
            </a:p>
          </p:txBody>
        </p:sp>
        <p:sp>
          <p:nvSpPr>
            <p:cNvPr id="345133" name="Oval 45">
              <a:extLst>
                <a:ext uri="{FF2B5EF4-FFF2-40B4-BE49-F238E27FC236}">
                  <a16:creationId xmlns:a16="http://schemas.microsoft.com/office/drawing/2014/main" id="{6512A485-BCB8-4798-A0CA-B0B123C36052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975" y="754"/>
              <a:ext cx="227" cy="227"/>
            </a:xfrm>
            <a:prstGeom prst="ellipse">
              <a:avLst/>
            </a:prstGeom>
            <a:noFill/>
            <a:ln w="22860">
              <a:solidFill>
                <a:srgbClr val="010066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GB">
                <a:latin typeface="Arial" charset="0"/>
                <a:cs typeface="+mn-cs"/>
              </a:endParaRPr>
            </a:p>
          </p:txBody>
        </p:sp>
        <p:pic>
          <p:nvPicPr>
            <p:cNvPr id="3091" name="Picture 46" descr="KS3_chemistry_orange">
              <a:extLst>
                <a:ext uri="{FF2B5EF4-FFF2-40B4-BE49-F238E27FC236}">
                  <a16:creationId xmlns:a16="http://schemas.microsoft.com/office/drawing/2014/main" id="{9B6BE678-9271-4199-9F12-1F6F5C07806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5" y="765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2" name="Picture 47" descr="8E_image1">
              <a:extLst>
                <a:ext uri="{FF2B5EF4-FFF2-40B4-BE49-F238E27FC236}">
                  <a16:creationId xmlns:a16="http://schemas.microsoft.com/office/drawing/2014/main" id="{5D2FFA2C-29D9-4D55-B193-74254F7908E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7" y="819"/>
              <a:ext cx="143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3" name="Picture 48" descr="8E_image2">
              <a:extLst>
                <a:ext uri="{FF2B5EF4-FFF2-40B4-BE49-F238E27FC236}">
                  <a16:creationId xmlns:a16="http://schemas.microsoft.com/office/drawing/2014/main" id="{A0DEB01C-6B93-41F6-A361-4663DAF9B57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" y="781"/>
              <a:ext cx="84" cy="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MkfNVjwvX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youtube.com/watch?v=-z6FuDFxRP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>
            <a:extLst>
              <a:ext uri="{FF2B5EF4-FFF2-40B4-BE49-F238E27FC236}">
                <a16:creationId xmlns:a16="http://schemas.microsoft.com/office/drawing/2014/main" id="{8AE6D59F-9AAC-49C7-9F7A-D1AF9C6AEBA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38" y="773113"/>
            <a:ext cx="5578475" cy="5578475"/>
          </a:xfrm>
          <a:prstGeom prst="ellipse">
            <a:avLst/>
          </a:prstGeom>
          <a:solidFill>
            <a:srgbClr val="01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3" name="Oval 3">
            <a:extLst>
              <a:ext uri="{FF2B5EF4-FFF2-40B4-BE49-F238E27FC236}">
                <a16:creationId xmlns:a16="http://schemas.microsoft.com/office/drawing/2014/main" id="{F176CCF1-99CE-49FA-9581-0EF011EEC31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413" y="928688"/>
            <a:ext cx="5289550" cy="5289550"/>
          </a:xfrm>
          <a:prstGeom prst="ellipse">
            <a:avLst/>
          </a:prstGeom>
          <a:noFill/>
          <a:ln w="2794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4" name="Oval 4">
            <a:extLst>
              <a:ext uri="{FF2B5EF4-FFF2-40B4-BE49-F238E27FC236}">
                <a16:creationId xmlns:a16="http://schemas.microsoft.com/office/drawing/2014/main" id="{0E44E65A-5D2B-4FF7-8134-C9D1ECAC7F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97525" y="266382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5" name="Oval 5">
            <a:extLst>
              <a:ext uri="{FF2B5EF4-FFF2-40B4-BE49-F238E27FC236}">
                <a16:creationId xmlns:a16="http://schemas.microsoft.com/office/drawing/2014/main" id="{984C7A92-2418-4734-8B54-35D25E2BA3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29225" y="54927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5126" name="Picture 6" descr="flash_logo for powerpoint slides">
            <a:extLst>
              <a:ext uri="{FF2B5EF4-FFF2-40B4-BE49-F238E27FC236}">
                <a16:creationId xmlns:a16="http://schemas.microsoft.com/office/drawing/2014/main" id="{2BE2A6E8-E307-47E1-8C3B-CF33A8589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208713"/>
            <a:ext cx="9525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KS3_chemistry_orange">
            <a:extLst>
              <a:ext uri="{FF2B5EF4-FFF2-40B4-BE49-F238E27FC236}">
                <a16:creationId xmlns:a16="http://schemas.microsoft.com/office/drawing/2014/main" id="{8040AD1E-978D-4814-B9CC-17E0817E2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7416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KS3_chemistry_orange">
            <a:extLst>
              <a:ext uri="{FF2B5EF4-FFF2-40B4-BE49-F238E27FC236}">
                <a16:creationId xmlns:a16="http://schemas.microsoft.com/office/drawing/2014/main" id="{77204D8A-B463-4146-8603-7F6BC7F96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6207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KS3_chemistry_orange">
            <a:extLst>
              <a:ext uri="{FF2B5EF4-FFF2-40B4-BE49-F238E27FC236}">
                <a16:creationId xmlns:a16="http://schemas.microsoft.com/office/drawing/2014/main" id="{488158F6-0CC1-4444-A77A-3951AB08D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52513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AutoShape 10">
            <a:extLst>
              <a:ext uri="{FF2B5EF4-FFF2-40B4-BE49-F238E27FC236}">
                <a16:creationId xmlns:a16="http://schemas.microsoft.com/office/drawing/2014/main" id="{74270E7C-A85F-4C41-8C55-5FBD2700938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52413" y="188913"/>
            <a:ext cx="5111750" cy="981075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rIns="0"/>
          <a:lstStyle/>
          <a:p>
            <a:pPr algn="ctr" eaLnBrk="1" hangingPunct="1"/>
            <a:r>
              <a:rPr lang="en-GB" altLang="en-US" sz="4000">
                <a:solidFill>
                  <a:schemeClr val="bg1"/>
                </a:solidFill>
              </a:rPr>
              <a:t>Chemistry</a:t>
            </a:r>
          </a:p>
        </p:txBody>
      </p:sp>
      <p:sp>
        <p:nvSpPr>
          <p:cNvPr id="5131" name="AutoShape 11">
            <a:extLst>
              <a:ext uri="{FF2B5EF4-FFF2-40B4-BE49-F238E27FC236}">
                <a16:creationId xmlns:a16="http://schemas.microsoft.com/office/drawing/2014/main" id="{E342874C-AE5F-4CE9-AC04-47F35CFEC67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08255" y="4397375"/>
            <a:ext cx="4464050" cy="1727200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bg1"/>
                </a:solidFill>
              </a:rPr>
              <a:t>Chemical properties metals &amp; 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bg1"/>
                </a:solidFill>
              </a:rPr>
              <a:t>non-metals </a:t>
            </a:r>
          </a:p>
        </p:txBody>
      </p:sp>
      <p:pic>
        <p:nvPicPr>
          <p:cNvPr id="5132" name="Picture 17" descr="8E_image1">
            <a:extLst>
              <a:ext uri="{FF2B5EF4-FFF2-40B4-BE49-F238E27FC236}">
                <a16:creationId xmlns:a16="http://schemas.microsoft.com/office/drawing/2014/main" id="{786E5B59-F029-4E94-9AC1-AF6E93C64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316163"/>
            <a:ext cx="34194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8" descr="8E_image1">
            <a:extLst>
              <a:ext uri="{FF2B5EF4-FFF2-40B4-BE49-F238E27FC236}">
                <a16:creationId xmlns:a16="http://schemas.microsoft.com/office/drawing/2014/main" id="{765D7A2C-291F-470B-9A93-44F7D7991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28146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9" descr="8E_image2">
            <a:extLst>
              <a:ext uri="{FF2B5EF4-FFF2-40B4-BE49-F238E27FC236}">
                <a16:creationId xmlns:a16="http://schemas.microsoft.com/office/drawing/2014/main" id="{46182954-014C-4206-8E49-08922D88C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208756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20" descr="8E_image2">
            <a:extLst>
              <a:ext uri="{FF2B5EF4-FFF2-40B4-BE49-F238E27FC236}">
                <a16:creationId xmlns:a16="http://schemas.microsoft.com/office/drawing/2014/main" id="{CBAE268D-D834-44E9-B47E-4A8FF7DF0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13" y="692150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16069F5F-2028-4061-A62A-4B35D432D2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     Lesson objectives</a:t>
            </a:r>
          </a:p>
        </p:txBody>
      </p:sp>
      <p:sp>
        <p:nvSpPr>
          <p:cNvPr id="6147" name="Rectangle 27">
            <a:extLst>
              <a:ext uri="{FF2B5EF4-FFF2-40B4-BE49-F238E27FC236}">
                <a16:creationId xmlns:a16="http://schemas.microsoft.com/office/drawing/2014/main" id="{2AF86635-DC1C-4683-9C40-545B87BA42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State the </a:t>
            </a:r>
            <a:r>
              <a:rPr lang="en-GB" altLang="en-US" b="1" dirty="0">
                <a:solidFill>
                  <a:srgbClr val="FF6600"/>
                </a:solidFill>
              </a:rPr>
              <a:t>chemical</a:t>
            </a:r>
            <a:r>
              <a:rPr lang="en-GB" altLang="en-US" dirty="0"/>
              <a:t> properties of metals &amp; non-metals</a:t>
            </a:r>
            <a:endParaRPr lang="en-US" alt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2">
            <a:extLst>
              <a:ext uri="{FF2B5EF4-FFF2-40B4-BE49-F238E27FC236}">
                <a16:creationId xmlns:a16="http://schemas.microsoft.com/office/drawing/2014/main" id="{9EB14044-0A12-4B2D-900E-6C17250AEB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71438"/>
            <a:ext cx="3462338" cy="500062"/>
          </a:xfrm>
        </p:spPr>
        <p:txBody>
          <a:bodyPr/>
          <a:lstStyle/>
          <a:p>
            <a:pPr eaLnBrk="1" hangingPunct="1"/>
            <a:r>
              <a:rPr lang="en-GB" altLang="en-US" dirty="0"/>
              <a:t>Metal &amp; non-metals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6E4B222-3FE3-402A-A942-85FAB27F1CFE}"/>
              </a:ext>
            </a:extLst>
          </p:cNvPr>
          <p:cNvGrpSpPr/>
          <p:nvPr/>
        </p:nvGrpSpPr>
        <p:grpSpPr>
          <a:xfrm>
            <a:off x="754858" y="6057374"/>
            <a:ext cx="8562975" cy="523875"/>
            <a:chOff x="302346" y="5572118"/>
            <a:chExt cx="8562975" cy="523875"/>
          </a:xfrm>
        </p:grpSpPr>
        <p:grpSp>
          <p:nvGrpSpPr>
            <p:cNvPr id="7" name="Group 42">
              <a:extLst>
                <a:ext uri="{FF2B5EF4-FFF2-40B4-BE49-F238E27FC236}">
                  <a16:creationId xmlns:a16="http://schemas.microsoft.com/office/drawing/2014/main" id="{1B55F810-23F1-4343-8B7E-3E87F22498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3921" y="5603224"/>
              <a:ext cx="7391400" cy="461665"/>
              <a:chOff x="1524000" y="5605474"/>
              <a:chExt cx="7391400" cy="461088"/>
            </a:xfrm>
          </p:grpSpPr>
          <p:sp>
            <p:nvSpPr>
              <p:cNvPr id="18497" name="Text Box 5">
                <a:extLst>
                  <a:ext uri="{FF2B5EF4-FFF2-40B4-BE49-F238E27FC236}">
                    <a16:creationId xmlns:a16="http://schemas.microsoft.com/office/drawing/2014/main" id="{7D525393-B67F-4BB2-A324-2AACC328E7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00" y="5605474"/>
                <a:ext cx="7010400" cy="461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sz="2400" dirty="0">
                    <a:solidFill>
                      <a:srgbClr val="010066"/>
                    </a:solidFill>
                  </a:rPr>
                  <a:t>Metals	 	Non-metals</a:t>
                </a:r>
              </a:p>
            </p:txBody>
          </p:sp>
          <p:sp>
            <p:nvSpPr>
              <p:cNvPr id="18498" name="Rectangle 6">
                <a:extLst>
                  <a:ext uri="{FF2B5EF4-FFF2-40B4-BE49-F238E27FC236}">
                    <a16:creationId xmlns:a16="http://schemas.microsoft.com/office/drawing/2014/main" id="{E3D77829-08C9-43B6-93B1-4AA318085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4000" y="5676584"/>
                <a:ext cx="381000" cy="381000"/>
              </a:xfrm>
              <a:prstGeom prst="rect">
                <a:avLst/>
              </a:prstGeom>
              <a:solidFill>
                <a:srgbClr val="C00000"/>
              </a:solidFill>
              <a:ln w="9525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 sz="2400">
                  <a:solidFill>
                    <a:srgbClr val="010066"/>
                  </a:solidFill>
                </a:endParaRPr>
              </a:p>
            </p:txBody>
          </p:sp>
          <p:sp>
            <p:nvSpPr>
              <p:cNvPr id="18499" name="Rectangle 7">
                <a:extLst>
                  <a:ext uri="{FF2B5EF4-FFF2-40B4-BE49-F238E27FC236}">
                    <a16:creationId xmlns:a16="http://schemas.microsoft.com/office/drawing/2014/main" id="{9A44D468-AEFE-4609-8665-17A3CBF24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5083" y="5645762"/>
                <a:ext cx="342900" cy="381000"/>
              </a:xfrm>
              <a:prstGeom prst="rect">
                <a:avLst/>
              </a:pr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 sz="2400">
                  <a:solidFill>
                    <a:srgbClr val="010066"/>
                  </a:solidFill>
                </a:endParaRPr>
              </a:p>
            </p:txBody>
          </p:sp>
        </p:grpSp>
        <p:sp>
          <p:nvSpPr>
            <p:cNvPr id="14" name="Text Box 17">
              <a:extLst>
                <a:ext uri="{FF2B5EF4-FFF2-40B4-BE49-F238E27FC236}">
                  <a16:creationId xmlns:a16="http://schemas.microsoft.com/office/drawing/2014/main" id="{89C2AEA9-385E-474F-991C-59D3BD2BC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346" y="5572118"/>
              <a:ext cx="9810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dirty="0">
                  <a:solidFill>
                    <a:srgbClr val="010066"/>
                  </a:solidFill>
                </a:rPr>
                <a:t>KEY: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8E108E9-9286-4DD3-A7DC-01DD15B0E0BC}"/>
              </a:ext>
            </a:extLst>
          </p:cNvPr>
          <p:cNvGrpSpPr/>
          <p:nvPr/>
        </p:nvGrpSpPr>
        <p:grpSpPr>
          <a:xfrm>
            <a:off x="973137" y="1774031"/>
            <a:ext cx="7197725" cy="3309937"/>
            <a:chOff x="899592" y="908720"/>
            <a:chExt cx="7197725" cy="3309937"/>
          </a:xfrm>
        </p:grpSpPr>
        <p:pic>
          <p:nvPicPr>
            <p:cNvPr id="18434" name="Picture 24">
              <a:extLst>
                <a:ext uri="{FF2B5EF4-FFF2-40B4-BE49-F238E27FC236}">
                  <a16:creationId xmlns:a16="http://schemas.microsoft.com/office/drawing/2014/main" id="{BA4CA499-CEAC-4178-AC80-831CA99513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798" b="25165"/>
            <a:stretch>
              <a:fillRect/>
            </a:stretch>
          </p:blipFill>
          <p:spPr bwMode="auto">
            <a:xfrm>
              <a:off x="1256779" y="1337345"/>
              <a:ext cx="6840538" cy="278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" name="Group 102">
              <a:extLst>
                <a:ext uri="{FF2B5EF4-FFF2-40B4-BE49-F238E27FC236}">
                  <a16:creationId xmlns:a16="http://schemas.microsoft.com/office/drawing/2014/main" id="{6AA1CB5C-6EF2-48FA-923B-61A09F3F0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56779" y="1765967"/>
              <a:ext cx="6264000" cy="2325956"/>
              <a:chOff x="2143108" y="2357430"/>
              <a:chExt cx="6263205" cy="2325976"/>
            </a:xfrm>
          </p:grpSpPr>
          <p:cxnSp>
            <p:nvCxnSpPr>
              <p:cNvPr id="18520" name="Straight Connector 103">
                <a:extLst>
                  <a:ext uri="{FF2B5EF4-FFF2-40B4-BE49-F238E27FC236}">
                    <a16:creationId xmlns:a16="http://schemas.microsoft.com/office/drawing/2014/main" id="{6FFADFFF-7284-4EF2-B544-64EC40CB8C9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43108" y="2357430"/>
                <a:ext cx="714380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1" name="Straight Connector 104">
                <a:extLst>
                  <a:ext uri="{FF2B5EF4-FFF2-40B4-BE49-F238E27FC236}">
                    <a16:creationId xmlns:a16="http://schemas.microsoft.com/office/drawing/2014/main" id="{1D6AAAF9-DB28-4049-BC24-ACC7834530B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000894" y="3500438"/>
                <a:ext cx="2285222" cy="794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2" name="Straight Connector 105">
                <a:extLst>
                  <a:ext uri="{FF2B5EF4-FFF2-40B4-BE49-F238E27FC236}">
                    <a16:creationId xmlns:a16="http://schemas.microsoft.com/office/drawing/2014/main" id="{EF61F359-5848-4912-A8B5-E010F3E49BD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2464579" y="2750339"/>
                <a:ext cx="785818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3" name="Straight Connector 106">
                <a:extLst>
                  <a:ext uri="{FF2B5EF4-FFF2-40B4-BE49-F238E27FC236}">
                    <a16:creationId xmlns:a16="http://schemas.microsoft.com/office/drawing/2014/main" id="{F6119576-AE82-41E7-9C93-A4504B57D70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857488" y="3143248"/>
                <a:ext cx="3714776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4" name="Straight Connector 107">
                <a:extLst>
                  <a:ext uri="{FF2B5EF4-FFF2-40B4-BE49-F238E27FC236}">
                    <a16:creationId xmlns:a16="http://schemas.microsoft.com/office/drawing/2014/main" id="{1E208192-2391-4CF8-B559-DDECA86B3DC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6732244" y="2937303"/>
                <a:ext cx="396003" cy="0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5" name="Straight Connector 108">
                <a:extLst>
                  <a:ext uri="{FF2B5EF4-FFF2-40B4-BE49-F238E27FC236}">
                    <a16:creationId xmlns:a16="http://schemas.microsoft.com/office/drawing/2014/main" id="{18C5EF75-E074-4C12-B73C-4538129E82D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929454" y="3135264"/>
                <a:ext cx="357190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6" name="Straight Connector 109">
                <a:extLst>
                  <a:ext uri="{FF2B5EF4-FFF2-40B4-BE49-F238E27FC236}">
                    <a16:creationId xmlns:a16="http://schemas.microsoft.com/office/drawing/2014/main" id="{B8932732-381B-45CD-ADE1-874FE603AD8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088642" y="3332472"/>
                <a:ext cx="396003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7" name="Straight Connector 110">
                <a:extLst>
                  <a:ext uri="{FF2B5EF4-FFF2-40B4-BE49-F238E27FC236}">
                    <a16:creationId xmlns:a16="http://schemas.microsoft.com/office/drawing/2014/main" id="{D8C981DF-7428-4801-BDA2-50FD1E1A2FB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286644" y="3495307"/>
                <a:ext cx="395950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8" name="Straight Connector 111">
                <a:extLst>
                  <a:ext uri="{FF2B5EF4-FFF2-40B4-BE49-F238E27FC236}">
                    <a16:creationId xmlns:a16="http://schemas.microsoft.com/office/drawing/2014/main" id="{2E05E424-7DE8-44DD-B03A-ABE5B166EC8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468137" y="3692516"/>
                <a:ext cx="396003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29" name="Straight Connector 112">
                <a:extLst>
                  <a:ext uri="{FF2B5EF4-FFF2-40B4-BE49-F238E27FC236}">
                    <a16:creationId xmlns:a16="http://schemas.microsoft.com/office/drawing/2014/main" id="{1760C266-6170-4027-82AA-ADEBCB1A3D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665344" y="3927359"/>
                <a:ext cx="395950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30" name="Straight Connector 113">
                <a:extLst>
                  <a:ext uri="{FF2B5EF4-FFF2-40B4-BE49-F238E27FC236}">
                    <a16:creationId xmlns:a16="http://schemas.microsoft.com/office/drawing/2014/main" id="{355F9ED7-91A1-4E1F-BAC2-7E2CDF5E106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572264" y="2773634"/>
                <a:ext cx="357190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31" name="Straight Connector 114">
                <a:extLst>
                  <a:ext uri="{FF2B5EF4-FFF2-40B4-BE49-F238E27FC236}">
                    <a16:creationId xmlns:a16="http://schemas.microsoft.com/office/drawing/2014/main" id="{95639541-9F33-442E-AD0F-141030F1D45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43108" y="4643446"/>
                <a:ext cx="6263205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32" name="Straight Connector 115">
                <a:extLst>
                  <a:ext uri="{FF2B5EF4-FFF2-40B4-BE49-F238E27FC236}">
                    <a16:creationId xmlns:a16="http://schemas.microsoft.com/office/drawing/2014/main" id="{7D87A7A9-3DF6-4BE4-9C56-09182D10130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893867" y="4105161"/>
                <a:ext cx="357190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1" name="Straight Connector 105">
                <a:extLst>
                  <a:ext uri="{FF2B5EF4-FFF2-40B4-BE49-F238E27FC236}">
                    <a16:creationId xmlns:a16="http://schemas.microsoft.com/office/drawing/2014/main" id="{4CA1A582-B240-4F5B-9198-7A632C65259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6382468" y="2972477"/>
                <a:ext cx="396003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1" name="Straight Connector 115">
                <a:extLst>
                  <a:ext uri="{FF2B5EF4-FFF2-40B4-BE49-F238E27FC236}">
                    <a16:creationId xmlns:a16="http://schemas.microsoft.com/office/drawing/2014/main" id="{EF8A0172-BE4B-415C-BF8E-3BFA92EE3A7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>
                <a:off x="8046271" y="4285814"/>
                <a:ext cx="357142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3" name="Straight Connector 115">
                <a:extLst>
                  <a:ext uri="{FF2B5EF4-FFF2-40B4-BE49-F238E27FC236}">
                    <a16:creationId xmlns:a16="http://schemas.microsoft.com/office/drawing/2014/main" id="{09C47F50-58CB-4855-A80B-0CF7ABBC04B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>
                <a:off x="8188125" y="4484611"/>
                <a:ext cx="396003" cy="1588"/>
              </a:xfrm>
              <a:prstGeom prst="line">
                <a:avLst/>
              </a:prstGeom>
              <a:noFill/>
              <a:ln w="3810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" name="Group 116">
              <a:extLst>
                <a:ext uri="{FF2B5EF4-FFF2-40B4-BE49-F238E27FC236}">
                  <a16:creationId xmlns:a16="http://schemas.microsoft.com/office/drawing/2014/main" id="{9EBE44B3-B814-46FD-B8B8-5D2FCDD3B9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03594" y="1410938"/>
              <a:ext cx="2202455" cy="2647181"/>
              <a:chOff x="6585163" y="2000240"/>
              <a:chExt cx="2202473" cy="2647200"/>
            </a:xfrm>
          </p:grpSpPr>
          <p:cxnSp>
            <p:nvCxnSpPr>
              <p:cNvPr id="18507" name="Straight Connector 117">
                <a:extLst>
                  <a:ext uri="{FF2B5EF4-FFF2-40B4-BE49-F238E27FC236}">
                    <a16:creationId xmlns:a16="http://schemas.microsoft.com/office/drawing/2014/main" id="{0F5E6D9F-7866-4607-BEF4-963E3D6C95E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427592" y="2000240"/>
                <a:ext cx="324003" cy="1588"/>
              </a:xfrm>
              <a:prstGeom prst="line">
                <a:avLst/>
              </a:prstGeom>
              <a:noFill/>
              <a:ln w="38100" algn="ctr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8508" name="Group 85">
                <a:extLst>
                  <a:ext uri="{FF2B5EF4-FFF2-40B4-BE49-F238E27FC236}">
                    <a16:creationId xmlns:a16="http://schemas.microsoft.com/office/drawing/2014/main" id="{DE907377-B3F7-46C4-BFE5-F3891E4ED0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85163" y="2001034"/>
                <a:ext cx="2202473" cy="2646406"/>
                <a:chOff x="6585163" y="2001034"/>
                <a:chExt cx="2202473" cy="2646406"/>
              </a:xfrm>
            </p:grpSpPr>
            <p:cxnSp>
              <p:nvCxnSpPr>
                <p:cNvPr id="18509" name="Straight Connector 119">
                  <a:extLst>
                    <a:ext uri="{FF2B5EF4-FFF2-40B4-BE49-F238E27FC236}">
                      <a16:creationId xmlns:a16="http://schemas.microsoft.com/office/drawing/2014/main" id="{DDE1A8ED-D51C-4421-AAD6-0D47EA1E3C2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892859" y="4106999"/>
                  <a:ext cx="360003" cy="794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0" name="Straight Connector 120">
                  <a:extLst>
                    <a:ext uri="{FF2B5EF4-FFF2-40B4-BE49-F238E27FC236}">
                      <a16:creationId xmlns:a16="http://schemas.microsoft.com/office/drawing/2014/main" id="{1EB58CEB-E2B2-4749-8559-BB182450563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7635499" y="3925767"/>
                  <a:ext cx="396003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1" name="Straight Connector 121">
                  <a:extLst>
                    <a:ext uri="{FF2B5EF4-FFF2-40B4-BE49-F238E27FC236}">
                      <a16:creationId xmlns:a16="http://schemas.microsoft.com/office/drawing/2014/main" id="{363A0922-EB84-4A42-A403-D43542AFABC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7468087" y="3692511"/>
                  <a:ext cx="396003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2" name="Straight Connector 122">
                  <a:extLst>
                    <a:ext uri="{FF2B5EF4-FFF2-40B4-BE49-F238E27FC236}">
                      <a16:creationId xmlns:a16="http://schemas.microsoft.com/office/drawing/2014/main" id="{82F77E4C-3F50-49E7-95EA-88D6728735B9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7305252" y="3495304"/>
                  <a:ext cx="360003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3" name="Straight Connector 123">
                  <a:extLst>
                    <a:ext uri="{FF2B5EF4-FFF2-40B4-BE49-F238E27FC236}">
                      <a16:creationId xmlns:a16="http://schemas.microsoft.com/office/drawing/2014/main" id="{758AA6C9-DB75-4503-8F73-743882430B5F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7088642" y="3332470"/>
                  <a:ext cx="396003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4" name="Straight Connector 124">
                  <a:extLst>
                    <a:ext uri="{FF2B5EF4-FFF2-40B4-BE49-F238E27FC236}">
                      <a16:creationId xmlns:a16="http://schemas.microsoft.com/office/drawing/2014/main" id="{74B82D3A-5E88-4C93-8F37-D1B05246A7A3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6929454" y="3135261"/>
                  <a:ext cx="357190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5" name="Straight Connector 125">
                  <a:extLst>
                    <a:ext uri="{FF2B5EF4-FFF2-40B4-BE49-F238E27FC236}">
                      <a16:creationId xmlns:a16="http://schemas.microsoft.com/office/drawing/2014/main" id="{AA8603DF-08C7-4225-9D74-A19CCC1ECEAF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6749452" y="2954506"/>
                  <a:ext cx="360003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6" name="Straight Connector 126">
                  <a:extLst>
                    <a:ext uri="{FF2B5EF4-FFF2-40B4-BE49-F238E27FC236}">
                      <a16:creationId xmlns:a16="http://schemas.microsoft.com/office/drawing/2014/main" id="{3EA6B150-BAEF-4B7D-896F-558C28502C9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6585163" y="2357430"/>
                  <a:ext cx="1836015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7" name="Straight Connector 127">
                  <a:extLst>
                    <a:ext uri="{FF2B5EF4-FFF2-40B4-BE49-F238E27FC236}">
                      <a16:creationId xmlns:a16="http://schemas.microsoft.com/office/drawing/2014/main" id="{F68D92F5-EA87-4A33-8941-401B51042A1F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8251057" y="2178835"/>
                  <a:ext cx="357190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8" name="Straight Connector 128">
                  <a:extLst>
                    <a:ext uri="{FF2B5EF4-FFF2-40B4-BE49-F238E27FC236}">
                      <a16:creationId xmlns:a16="http://schemas.microsoft.com/office/drawing/2014/main" id="{A082BC02-C29D-4A63-85A8-965C58DCB63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466033" y="3321843"/>
                  <a:ext cx="2642412" cy="794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519" name="Straight Connector 129">
                  <a:extLst>
                    <a:ext uri="{FF2B5EF4-FFF2-40B4-BE49-F238E27FC236}">
                      <a16:creationId xmlns:a16="http://schemas.microsoft.com/office/drawing/2014/main" id="{8D5D9007-5896-4E24-8C16-6E1B98EF077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8426839" y="4643446"/>
                  <a:ext cx="360003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6" name="Straight Connector 124">
                  <a:extLst>
                    <a:ext uri="{FF2B5EF4-FFF2-40B4-BE49-F238E27FC236}">
                      <a16:creationId xmlns:a16="http://schemas.microsoft.com/office/drawing/2014/main" id="{A3DB9CCB-32B4-42DA-8952-E80D0D91253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6598351" y="2760269"/>
                  <a:ext cx="357190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8" name="Straight Connector 124">
                  <a:extLst>
                    <a:ext uri="{FF2B5EF4-FFF2-40B4-BE49-F238E27FC236}">
                      <a16:creationId xmlns:a16="http://schemas.microsoft.com/office/drawing/2014/main" id="{59229E5D-B273-4FFB-95B3-D58613419BA8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6401144" y="2574267"/>
                  <a:ext cx="396003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9" name="Straight Connector 124">
                  <a:extLst>
                    <a:ext uri="{FF2B5EF4-FFF2-40B4-BE49-F238E27FC236}">
                      <a16:creationId xmlns:a16="http://schemas.microsoft.com/office/drawing/2014/main" id="{4C86D75B-A4C7-4983-BD6B-51CD5D96DFD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8097346" y="4285809"/>
                  <a:ext cx="357190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0" name="Straight Connector 124">
                  <a:extLst>
                    <a:ext uri="{FF2B5EF4-FFF2-40B4-BE49-F238E27FC236}">
                      <a16:creationId xmlns:a16="http://schemas.microsoft.com/office/drawing/2014/main" id="{5A149329-64E2-4666-A0C9-7487F74E926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8249748" y="4468051"/>
                  <a:ext cx="357190" cy="1588"/>
                </a:xfrm>
                <a:prstGeom prst="line">
                  <a:avLst/>
                </a:prstGeom>
                <a:noFill/>
                <a:ln w="38100" algn="ctr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5" name="Group 130">
              <a:extLst>
                <a:ext uri="{FF2B5EF4-FFF2-40B4-BE49-F238E27FC236}">
                  <a16:creationId xmlns:a16="http://schemas.microsoft.com/office/drawing/2014/main" id="{381B67BE-F5CA-4C12-8B99-F6C9DC71D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6942" y="1407195"/>
              <a:ext cx="360362" cy="358775"/>
              <a:chOff x="4714082" y="2000240"/>
              <a:chExt cx="358778" cy="358778"/>
            </a:xfrm>
          </p:grpSpPr>
          <p:cxnSp>
            <p:nvCxnSpPr>
              <p:cNvPr id="18503" name="Straight Connector 131">
                <a:extLst>
                  <a:ext uri="{FF2B5EF4-FFF2-40B4-BE49-F238E27FC236}">
                    <a16:creationId xmlns:a16="http://schemas.microsoft.com/office/drawing/2014/main" id="{82215141-D34F-4F92-BD00-2B083403A77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714876" y="2000240"/>
                <a:ext cx="357190" cy="1588"/>
              </a:xfrm>
              <a:prstGeom prst="line">
                <a:avLst/>
              </a:prstGeom>
              <a:noFill/>
              <a:ln w="38100" algn="ctr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04" name="Straight Connector 132">
                <a:extLst>
                  <a:ext uri="{FF2B5EF4-FFF2-40B4-BE49-F238E27FC236}">
                    <a16:creationId xmlns:a16="http://schemas.microsoft.com/office/drawing/2014/main" id="{9418B2C4-B5EA-4E94-A416-259C66D8B0B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536281" y="2178835"/>
                <a:ext cx="357190" cy="1588"/>
              </a:xfrm>
              <a:prstGeom prst="line">
                <a:avLst/>
              </a:prstGeom>
              <a:noFill/>
              <a:ln w="38100" algn="ctr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05" name="Straight Connector 133">
                <a:extLst>
                  <a:ext uri="{FF2B5EF4-FFF2-40B4-BE49-F238E27FC236}">
                    <a16:creationId xmlns:a16="http://schemas.microsoft.com/office/drawing/2014/main" id="{AA0E7438-7CD8-40AC-9933-BAAAAAACB00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893471" y="2178835"/>
                <a:ext cx="357190" cy="1588"/>
              </a:xfrm>
              <a:prstGeom prst="line">
                <a:avLst/>
              </a:prstGeom>
              <a:noFill/>
              <a:ln w="38100" algn="ctr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06" name="Straight Connector 134">
                <a:extLst>
                  <a:ext uri="{FF2B5EF4-FFF2-40B4-BE49-F238E27FC236}">
                    <a16:creationId xmlns:a16="http://schemas.microsoft.com/office/drawing/2014/main" id="{1ECA3371-C7D6-4093-B366-F1A99DE5F16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714876" y="2357430"/>
                <a:ext cx="357190" cy="1588"/>
              </a:xfrm>
              <a:prstGeom prst="line">
                <a:avLst/>
              </a:prstGeom>
              <a:noFill/>
              <a:ln w="38100" algn="ctr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" name="Group 39">
              <a:extLst>
                <a:ext uri="{FF2B5EF4-FFF2-40B4-BE49-F238E27FC236}">
                  <a16:creationId xmlns:a16="http://schemas.microsoft.com/office/drawing/2014/main" id="{3D268A90-AEA5-442A-A3E3-FEC19C669E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9592" y="1265907"/>
              <a:ext cx="385762" cy="2952750"/>
              <a:chOff x="1785918" y="1857364"/>
              <a:chExt cx="385042" cy="2952112"/>
            </a:xfrm>
          </p:grpSpPr>
          <p:sp>
            <p:nvSpPr>
              <p:cNvPr id="18483" name="TextBox 22">
                <a:extLst>
                  <a:ext uri="{FF2B5EF4-FFF2-40B4-BE49-F238E27FC236}">
                    <a16:creationId xmlns:a16="http://schemas.microsoft.com/office/drawing/2014/main" id="{BC15FB3D-8991-4773-9869-6E3CDDFC07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5918" y="185736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08000"/>
                    </a:solidFill>
                  </a:rPr>
                  <a:t>1</a:t>
                </a:r>
              </a:p>
            </p:txBody>
          </p:sp>
          <p:sp>
            <p:nvSpPr>
              <p:cNvPr id="18484" name="TextBox 23">
                <a:extLst>
                  <a:ext uri="{FF2B5EF4-FFF2-40B4-BE49-F238E27FC236}">
                    <a16:creationId xmlns:a16="http://schemas.microsoft.com/office/drawing/2014/main" id="{15A6B7B0-FA17-4B64-B184-53A8D7E7E1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5918" y="2334276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08000"/>
                    </a:solidFill>
                  </a:rPr>
                  <a:t>2</a:t>
                </a:r>
              </a:p>
            </p:txBody>
          </p:sp>
          <p:sp>
            <p:nvSpPr>
              <p:cNvPr id="18485" name="TextBox 24">
                <a:extLst>
                  <a:ext uri="{FF2B5EF4-FFF2-40B4-BE49-F238E27FC236}">
                    <a16:creationId xmlns:a16="http://schemas.microsoft.com/office/drawing/2014/main" id="{BE724A85-EF77-40AF-8A54-DFEB02D888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5918" y="2714620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08000"/>
                    </a:solidFill>
                  </a:rPr>
                  <a:t>3</a:t>
                </a:r>
              </a:p>
            </p:txBody>
          </p:sp>
          <p:sp>
            <p:nvSpPr>
              <p:cNvPr id="18486" name="TextBox 25">
                <a:extLst>
                  <a:ext uri="{FF2B5EF4-FFF2-40B4-BE49-F238E27FC236}">
                    <a16:creationId xmlns:a16="http://schemas.microsoft.com/office/drawing/2014/main" id="{86CD61AD-3D43-4031-A4D0-812BFD0A96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5918" y="312009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08000"/>
                    </a:solidFill>
                  </a:rPr>
                  <a:t>4</a:t>
                </a:r>
              </a:p>
            </p:txBody>
          </p:sp>
          <p:sp>
            <p:nvSpPr>
              <p:cNvPr id="18487" name="TextBox 28">
                <a:extLst>
                  <a:ext uri="{FF2B5EF4-FFF2-40B4-BE49-F238E27FC236}">
                    <a16:creationId xmlns:a16="http://schemas.microsoft.com/office/drawing/2014/main" id="{50C737B4-56CE-45BC-A94D-A730CB9E45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5918" y="3500438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08000"/>
                    </a:solidFill>
                  </a:rPr>
                  <a:t>5</a:t>
                </a:r>
              </a:p>
            </p:txBody>
          </p:sp>
          <p:sp>
            <p:nvSpPr>
              <p:cNvPr id="18488" name="TextBox 29">
                <a:extLst>
                  <a:ext uri="{FF2B5EF4-FFF2-40B4-BE49-F238E27FC236}">
                    <a16:creationId xmlns:a16="http://schemas.microsoft.com/office/drawing/2014/main" id="{5E02AC5C-1AA2-4D17-9788-FF26E21C92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5918" y="3857628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08000"/>
                    </a:solidFill>
                  </a:rPr>
                  <a:t>6</a:t>
                </a:r>
              </a:p>
            </p:txBody>
          </p:sp>
          <p:sp>
            <p:nvSpPr>
              <p:cNvPr id="18489" name="TextBox 30">
                <a:extLst>
                  <a:ext uri="{FF2B5EF4-FFF2-40B4-BE49-F238E27FC236}">
                    <a16:creationId xmlns:a16="http://schemas.microsoft.com/office/drawing/2014/main" id="{6783CF1E-A706-4285-88FD-4DABF02D55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5918" y="4286256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08000"/>
                    </a:solidFill>
                  </a:rPr>
                  <a:t>7</a:t>
                </a:r>
              </a:p>
            </p:txBody>
          </p:sp>
        </p:grpSp>
        <p:grpSp>
          <p:nvGrpSpPr>
            <p:cNvPr id="12" name="Group 40">
              <a:extLst>
                <a:ext uri="{FF2B5EF4-FFF2-40B4-BE49-F238E27FC236}">
                  <a16:creationId xmlns:a16="http://schemas.microsoft.com/office/drawing/2014/main" id="{A013FC9D-6411-4742-94C7-924A1477FF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56779" y="908720"/>
              <a:ext cx="6643688" cy="881062"/>
              <a:chOff x="2143108" y="1500174"/>
              <a:chExt cx="6643734" cy="880410"/>
            </a:xfrm>
          </p:grpSpPr>
          <p:sp>
            <p:nvSpPr>
              <p:cNvPr id="18475" name="TextBox 31">
                <a:extLst>
                  <a:ext uri="{FF2B5EF4-FFF2-40B4-BE49-F238E27FC236}">
                    <a16:creationId xmlns:a16="http://schemas.microsoft.com/office/drawing/2014/main" id="{FAD9250C-303C-4786-AAC6-F22F9427FE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3108" y="185736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dirty="0">
                    <a:solidFill>
                      <a:srgbClr val="010066"/>
                    </a:solidFill>
                  </a:rPr>
                  <a:t>1</a:t>
                </a:r>
              </a:p>
            </p:txBody>
          </p:sp>
          <p:sp>
            <p:nvSpPr>
              <p:cNvPr id="18476" name="TextBox 32">
                <a:extLst>
                  <a:ext uri="{FF2B5EF4-FFF2-40B4-BE49-F238E27FC236}">
                    <a16:creationId xmlns:a16="http://schemas.microsoft.com/office/drawing/2014/main" id="{86304A76-3D8F-419A-8055-9DC2865760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0298" y="185736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dirty="0">
                    <a:solidFill>
                      <a:srgbClr val="010066"/>
                    </a:solidFill>
                  </a:rPr>
                  <a:t>2</a:t>
                </a:r>
              </a:p>
            </p:txBody>
          </p:sp>
          <p:sp>
            <p:nvSpPr>
              <p:cNvPr id="18477" name="TextBox 33">
                <a:extLst>
                  <a:ext uri="{FF2B5EF4-FFF2-40B4-BE49-F238E27FC236}">
                    <a16:creationId xmlns:a16="http://schemas.microsoft.com/office/drawing/2014/main" id="{BE123D4C-21F4-49F7-BC48-C6136E2FCD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72264" y="183885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dirty="0">
                    <a:solidFill>
                      <a:srgbClr val="010066"/>
                    </a:solidFill>
                  </a:rPr>
                  <a:t>3</a:t>
                </a:r>
              </a:p>
            </p:txBody>
          </p:sp>
          <p:sp>
            <p:nvSpPr>
              <p:cNvPr id="18478" name="TextBox 34">
                <a:extLst>
                  <a:ext uri="{FF2B5EF4-FFF2-40B4-BE49-F238E27FC236}">
                    <a16:creationId xmlns:a16="http://schemas.microsoft.com/office/drawing/2014/main" id="{EC14047B-2061-4530-8468-FAB856C02B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40351" y="183885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dirty="0">
                    <a:solidFill>
                      <a:srgbClr val="010066"/>
                    </a:solidFill>
                  </a:rPr>
                  <a:t>4</a:t>
                </a:r>
              </a:p>
            </p:txBody>
          </p:sp>
          <p:sp>
            <p:nvSpPr>
              <p:cNvPr id="18479" name="TextBox 35">
                <a:extLst>
                  <a:ext uri="{FF2B5EF4-FFF2-40B4-BE49-F238E27FC236}">
                    <a16:creationId xmlns:a16="http://schemas.microsoft.com/office/drawing/2014/main" id="{BE0CB830-74FA-4D1F-9DC9-F0CE008A62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08438" y="185736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10066"/>
                    </a:solidFill>
                  </a:rPr>
                  <a:t>5</a:t>
                </a:r>
              </a:p>
            </p:txBody>
          </p:sp>
          <p:sp>
            <p:nvSpPr>
              <p:cNvPr id="18480" name="TextBox 36">
                <a:extLst>
                  <a:ext uri="{FF2B5EF4-FFF2-40B4-BE49-F238E27FC236}">
                    <a16:creationId xmlns:a16="http://schemas.microsoft.com/office/drawing/2014/main" id="{0771D8C3-0F5D-4FE4-ABED-FFFBD1691D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6524" y="185736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10066"/>
                    </a:solidFill>
                  </a:rPr>
                  <a:t>6</a:t>
                </a:r>
              </a:p>
            </p:txBody>
          </p:sp>
          <p:sp>
            <p:nvSpPr>
              <p:cNvPr id="18481" name="TextBox 37">
                <a:extLst>
                  <a:ext uri="{FF2B5EF4-FFF2-40B4-BE49-F238E27FC236}">
                    <a16:creationId xmlns:a16="http://schemas.microsoft.com/office/drawing/2014/main" id="{DE1A816B-9BE6-4CB7-91F1-5F4F6B5364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44610" y="185736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10066"/>
                    </a:solidFill>
                  </a:rPr>
                  <a:t>7</a:t>
                </a:r>
              </a:p>
            </p:txBody>
          </p:sp>
          <p:sp>
            <p:nvSpPr>
              <p:cNvPr id="18482" name="TextBox 38">
                <a:extLst>
                  <a:ext uri="{FF2B5EF4-FFF2-40B4-BE49-F238E27FC236}">
                    <a16:creationId xmlns:a16="http://schemas.microsoft.com/office/drawing/2014/main" id="{55963209-5F61-4DB5-9DB6-3D963B189D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01800" y="1500174"/>
                <a:ext cx="38504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>
                    <a:solidFill>
                      <a:srgbClr val="010066"/>
                    </a:solidFill>
                  </a:rPr>
                  <a:t>8</a:t>
                </a:r>
              </a:p>
            </p:txBody>
          </p:sp>
        </p:grp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6E192EDA-D626-4218-803E-AE12D2888237}"/>
              </a:ext>
            </a:extLst>
          </p:cNvPr>
          <p:cNvSpPr txBox="1"/>
          <p:nvPr/>
        </p:nvSpPr>
        <p:spPr>
          <a:xfrm>
            <a:off x="334463" y="1096977"/>
            <a:ext cx="8255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What is the difference in their chemical properties?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026648-3D8A-43CA-A3C3-900B169DB9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99"/>
                </a:solidFill>
              </a:rPr>
              <a:t>Metals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F58072-6FE2-49FA-8349-8672A3145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830189"/>
          </a:xfrm>
        </p:spPr>
        <p:txBody>
          <a:bodyPr/>
          <a:lstStyle/>
          <a:p>
            <a:r>
              <a:rPr lang="en-GB" dirty="0"/>
              <a:t>React with oxygen</a:t>
            </a:r>
          </a:p>
          <a:p>
            <a:r>
              <a:rPr lang="en-GB" dirty="0"/>
              <a:t>Make metal oxide</a:t>
            </a:r>
          </a:p>
          <a:p>
            <a:r>
              <a:rPr lang="en-GB" dirty="0"/>
              <a:t>Test with universal indicator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0D0906-63C6-4A4B-82E7-D22DFA862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Non-metals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00E6A8A-A5D6-4BA9-ABC8-72FB3D6ABA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1830189"/>
          </a:xfrm>
        </p:spPr>
        <p:txBody>
          <a:bodyPr/>
          <a:lstStyle/>
          <a:p>
            <a:r>
              <a:rPr lang="en-GB" dirty="0"/>
              <a:t>React with oxygen</a:t>
            </a:r>
          </a:p>
          <a:p>
            <a:r>
              <a:rPr lang="en-GB" dirty="0"/>
              <a:t>Make metal oxide</a:t>
            </a:r>
          </a:p>
          <a:p>
            <a:r>
              <a:rPr lang="en-GB" dirty="0"/>
              <a:t>Test with universal indicator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156AD25-F3A8-495B-ADCD-814F5C259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3169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en-US" kern="0"/>
              <a:t>      Chemical properties of metals &amp; non-metals</a:t>
            </a:r>
            <a:endParaRPr lang="en-GB" altLang="en-US" kern="0" dirty="0"/>
          </a:p>
        </p:txBody>
      </p:sp>
      <p:sp>
        <p:nvSpPr>
          <p:cNvPr id="11" name="Action Button: Video 10">
            <a:hlinkClick r:id="rId3" highlightClick="1"/>
            <a:extLst>
              <a:ext uri="{FF2B5EF4-FFF2-40B4-BE49-F238E27FC236}">
                <a16:creationId xmlns:a16="http://schemas.microsoft.com/office/drawing/2014/main" id="{E69CFAE8-DCE6-4FD8-8D80-8E2AA12E32AE}"/>
              </a:ext>
            </a:extLst>
          </p:cNvPr>
          <p:cNvSpPr/>
          <p:nvPr/>
        </p:nvSpPr>
        <p:spPr bwMode="auto">
          <a:xfrm>
            <a:off x="899592" y="4437112"/>
            <a:ext cx="2448272" cy="1224136"/>
          </a:xfrm>
          <a:prstGeom prst="actionButtonMovie">
            <a:avLst/>
          </a:prstGeom>
          <a:solidFill>
            <a:srgbClr val="66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rgbClr val="00FFFF"/>
              </a:solidFill>
              <a:effectLst/>
              <a:latin typeface="Arial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1E0233-3691-4CC9-B297-F5C03547E9E5}"/>
              </a:ext>
            </a:extLst>
          </p:cNvPr>
          <p:cNvSpPr txBox="1"/>
          <p:nvPr/>
        </p:nvSpPr>
        <p:spPr>
          <a:xfrm>
            <a:off x="824437" y="6093296"/>
            <a:ext cx="330571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</a:rPr>
              <a:t>YouTube: </a:t>
            </a:r>
            <a:br>
              <a:rPr lang="en-GB" sz="1400" dirty="0">
                <a:solidFill>
                  <a:schemeClr val="tx1"/>
                </a:solidFill>
              </a:rPr>
            </a:br>
            <a:r>
              <a:rPr lang="en-GB" sz="1100" dirty="0">
                <a:solidFill>
                  <a:schemeClr val="tx1"/>
                </a:solidFill>
                <a:hlinkClick r:id="rId3"/>
              </a:rPr>
              <a:t>https://www.youtube.com/watch?v=yMkfNVjwvXM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5" name="Action Button: Video 14">
            <a:hlinkClick r:id="rId4" highlightClick="1"/>
            <a:extLst>
              <a:ext uri="{FF2B5EF4-FFF2-40B4-BE49-F238E27FC236}">
                <a16:creationId xmlns:a16="http://schemas.microsoft.com/office/drawing/2014/main" id="{41C773AB-9E10-4C25-BD61-CE221A736FE7}"/>
              </a:ext>
            </a:extLst>
          </p:cNvPr>
          <p:cNvSpPr/>
          <p:nvPr/>
        </p:nvSpPr>
        <p:spPr bwMode="auto">
          <a:xfrm>
            <a:off x="5005772" y="4365104"/>
            <a:ext cx="2448272" cy="1224136"/>
          </a:xfrm>
          <a:prstGeom prst="actionButtonMovi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rgbClr val="00FFFF"/>
              </a:solidFill>
              <a:effectLst/>
              <a:latin typeface="Arial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BE992E-4A9B-4CDD-BE4D-6DD887FFCEB4}"/>
              </a:ext>
            </a:extLst>
          </p:cNvPr>
          <p:cNvSpPr txBox="1"/>
          <p:nvPr/>
        </p:nvSpPr>
        <p:spPr>
          <a:xfrm>
            <a:off x="4930617" y="6021288"/>
            <a:ext cx="328327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</a:rPr>
              <a:t>YouTube: </a:t>
            </a:r>
            <a:br>
              <a:rPr lang="en-GB" sz="1400" dirty="0">
                <a:solidFill>
                  <a:schemeClr val="tx1"/>
                </a:solidFill>
              </a:rPr>
            </a:br>
            <a:r>
              <a:rPr lang="en-GB" sz="1100" dirty="0">
                <a:solidFill>
                  <a:schemeClr val="tx1"/>
                </a:solidFill>
                <a:hlinkClick r:id="rId4"/>
              </a:rPr>
              <a:t>https://www.youtube.com/watch?v=-z6FuDFxRPs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0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D156AD25-F3A8-495B-ADCD-814F5C259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3169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en-US" kern="0" dirty="0"/>
              <a:t>      Demonstration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096FF6B-1181-4991-B1D9-C6BBE68DD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2220" y="2348880"/>
            <a:ext cx="4259560" cy="31514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972669E-A195-4BE5-83A3-7CAFF3A72361}"/>
              </a:ext>
            </a:extLst>
          </p:cNvPr>
          <p:cNvSpPr txBox="1"/>
          <p:nvPr/>
        </p:nvSpPr>
        <p:spPr>
          <a:xfrm>
            <a:off x="611560" y="1323202"/>
            <a:ext cx="79208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444444"/>
                </a:solidFill>
                <a:effectLst/>
                <a:latin typeface="Source Sans Pro" panose="020B0503030403020204" pitchFamily="34" charset="0"/>
              </a:rPr>
              <a:t>Do matches contain a metal or non-metal element?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master">
  <a:themeElements>
    <a:clrScheme name="1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10879</TotalTime>
  <Words>127</Words>
  <Application>Microsoft Office PowerPoint</Application>
  <PresentationFormat>On-screen Show (4:3)</PresentationFormat>
  <Paragraphs>41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Source Sans Pro</vt:lpstr>
      <vt:lpstr>1_master</vt:lpstr>
      <vt:lpstr>Chemistry</vt:lpstr>
      <vt:lpstr>      Lesson objectives</vt:lpstr>
      <vt:lpstr>Metal &amp; non-metals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8E Atoms and Elements</dc:title>
  <dc:subject>KS3 Chemistry</dc:subject>
  <dc:creator>Boardworks Ltd</dc:creator>
  <cp:lastModifiedBy>Lesley Wood</cp:lastModifiedBy>
  <cp:revision>622</cp:revision>
  <cp:lastPrinted>2000-09-06T14:07:33Z</cp:lastPrinted>
  <dcterms:created xsi:type="dcterms:W3CDTF">2000-07-23T14:30:27Z</dcterms:created>
  <dcterms:modified xsi:type="dcterms:W3CDTF">2021-01-29T14:23:51Z</dcterms:modified>
</cp:coreProperties>
</file>