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362" r:id="rId2"/>
    <p:sldId id="444" r:id="rId3"/>
    <p:sldId id="475" r:id="rId4"/>
    <p:sldId id="495" r:id="rId5"/>
    <p:sldId id="498" r:id="rId6"/>
    <p:sldId id="494" r:id="rId7"/>
    <p:sldId id="496" r:id="rId8"/>
    <p:sldId id="497" r:id="rId9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63">
          <p15:clr>
            <a:srgbClr val="A4A3A4"/>
          </p15:clr>
        </p15:guide>
        <p15:guide id="3" orient="horz" pos="3158">
          <p15:clr>
            <a:srgbClr val="A4A3A4"/>
          </p15:clr>
        </p15:guide>
        <p15:guide id="4" pos="2880">
          <p15:clr>
            <a:srgbClr val="A4A3A4"/>
          </p15:clr>
        </p15:guide>
        <p15:guide id="5" pos="4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10066"/>
    <a:srgbClr val="CC99FF"/>
    <a:srgbClr val="FF9900"/>
    <a:srgbClr val="FFCC00"/>
    <a:srgbClr val="000099"/>
    <a:srgbClr val="CC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3" autoAdjust="0"/>
    <p:restoredTop sz="94743" autoAdjust="0"/>
  </p:normalViewPr>
  <p:slideViewPr>
    <p:cSldViewPr>
      <p:cViewPr varScale="1">
        <p:scale>
          <a:sx n="81" d="100"/>
          <a:sy n="81" d="100"/>
        </p:scale>
        <p:origin x="1579" y="24"/>
      </p:cViewPr>
      <p:guideLst>
        <p:guide orient="horz" pos="2160"/>
        <p:guide orient="horz" pos="663"/>
        <p:guide orient="horz" pos="3158"/>
        <p:guide pos="2880"/>
        <p:guide pos="43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2604"/>
    </p:cViewPr>
  </p:sorterViewPr>
  <p:notesViewPr>
    <p:cSldViewPr>
      <p:cViewPr varScale="1">
        <p:scale>
          <a:sx n="80" d="100"/>
          <a:sy n="80" d="100"/>
        </p:scale>
        <p:origin x="-197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6" Type="http://schemas.openxmlformats.org/officeDocument/2006/relationships/slide" Target="slides/slide8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9033C32E-4213-4F14-AC5E-8FB4712E7C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19745316-5BF9-4093-909F-9423D69867D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640F0A44-1EA5-4754-B622-08C30579082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AD8A0999-B5B7-4B0C-B5BA-0ED4BA2D8EF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7D4736-A471-4566-B137-4726A3D33B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A4412B3-0CDA-46CD-A797-7CD76DBCBC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2BB351A-FF40-4BE2-A03C-AB3BADBA17B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28CA18E1-3330-4E32-8B9F-4725AA1D0D6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67A31A68-7A67-4282-90D9-99416DB0DC8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CB7D0AEC-3998-4E4D-885D-1806B6E957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393967D7-962E-4625-9614-BDA2CB0B02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C36496B-EA28-4B6B-B7E0-F6D39DE344A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4248991E-E443-4A12-AB1A-1CA015A626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4DFEC2-2814-440E-8DB5-E0876FC6D1F5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13F0DE5B-D76A-42F1-9142-B1B6659310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8D57A59E-742E-4A98-9231-D1936A80B2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84718B35-D4F0-4E0C-9055-47E50BC446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7CECD92-F6D7-497F-8691-8478F975A2C8}" type="slidenum">
              <a:rPr lang="en-GB" altLang="en-US" sz="1200"/>
              <a:pPr/>
              <a:t>2</a:t>
            </a:fld>
            <a:endParaRPr lang="en-GB" altLang="en-US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BDC2E197-A107-45CD-8CEE-856CF30147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96AA4FAC-9D89-4296-930B-1C9170AC4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348CC40-9FF2-4B0B-8B33-C35F8F4DCD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89623E1-A0EF-4C12-A4F5-9EB68103F5BE}" type="slidenum">
              <a:rPr lang="en-GB" altLang="en-US" sz="1200"/>
              <a:pPr/>
              <a:t>3</a:t>
            </a:fld>
            <a:endParaRPr lang="en-GB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A989417-3DE1-4411-A8E1-DF641F44A4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B0178F6-F537-4DF7-BF49-22A5C454C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348CC40-9FF2-4B0B-8B33-C35F8F4DCD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89623E1-A0EF-4C12-A4F5-9EB68103F5BE}" type="slidenum">
              <a:rPr lang="en-GB" altLang="en-US" sz="1200"/>
              <a:pPr/>
              <a:t>4</a:t>
            </a:fld>
            <a:endParaRPr lang="en-GB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A989417-3DE1-4411-A8E1-DF641F44A4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B0178F6-F537-4DF7-BF49-22A5C454C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129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348CC40-9FF2-4B0B-8B33-C35F8F4DCD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89623E1-A0EF-4C12-A4F5-9EB68103F5BE}" type="slidenum">
              <a:rPr lang="en-GB" altLang="en-US" sz="1200"/>
              <a:pPr/>
              <a:t>5</a:t>
            </a:fld>
            <a:endParaRPr lang="en-GB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A989417-3DE1-4411-A8E1-DF641F44A4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B0178F6-F537-4DF7-BF49-22A5C454C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143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68712F24-36EB-4283-9A22-CF0F0AE16E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74659D3-19A3-4230-AA7D-0BD26654D966}" type="slidenum">
              <a:rPr lang="en-GB" altLang="en-US" sz="1200"/>
              <a:pPr/>
              <a:t>6</a:t>
            </a:fld>
            <a:endParaRPr lang="en-GB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0BFB7715-64D7-4691-9B18-437E700518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545ADC83-2685-4315-BDF6-DA4B9C201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68712F24-36EB-4283-9A22-CF0F0AE16E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74659D3-19A3-4230-AA7D-0BD26654D966}" type="slidenum">
              <a:rPr lang="en-GB" altLang="en-US" sz="1200"/>
              <a:pPr/>
              <a:t>7</a:t>
            </a:fld>
            <a:endParaRPr lang="en-GB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0BFB7715-64D7-4691-9B18-437E700518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545ADC83-2685-4315-BDF6-DA4B9C201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356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348CC40-9FF2-4B0B-8B33-C35F8F4DCD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89623E1-A0EF-4C12-A4F5-9EB68103F5BE}" type="slidenum">
              <a:rPr lang="en-GB" altLang="en-US" sz="1200"/>
              <a:pPr/>
              <a:t>8</a:t>
            </a:fld>
            <a:endParaRPr lang="en-GB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A989417-3DE1-4411-A8E1-DF641F44A4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B0178F6-F537-4DF7-BF49-22A5C454C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183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nderline">
            <a:extLst>
              <a:ext uri="{FF2B5EF4-FFF2-40B4-BE49-F238E27FC236}">
                <a16:creationId xmlns:a16="http://schemas.microsoft.com/office/drawing/2014/main" id="{E58CD3A6-7C28-4F63-ACA8-3030CCC69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>
            <a:extLst>
              <a:ext uri="{FF2B5EF4-FFF2-40B4-BE49-F238E27FC236}">
                <a16:creationId xmlns:a16="http://schemas.microsoft.com/office/drawing/2014/main" id="{35B1F397-A8B0-4FF3-B40F-ADE011A04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2004</a:t>
            </a:r>
          </a:p>
        </p:txBody>
      </p:sp>
      <p:pic>
        <p:nvPicPr>
          <p:cNvPr id="4" name="Picture 4" descr="boardworks_logo">
            <a:extLst>
              <a:ext uri="{FF2B5EF4-FFF2-40B4-BE49-F238E27FC236}">
                <a16:creationId xmlns:a16="http://schemas.microsoft.com/office/drawing/2014/main" id="{87EBFB9A-B6E3-46EF-B65B-AA15D992F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00CE177-4EFE-421F-9E27-EFD67B475F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1CB78B0B-09AB-4972-842D-33506BD28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07175"/>
            <a:ext cx="666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 b="1">
                <a:solidFill>
                  <a:schemeClr val="bg1"/>
                </a:solidFill>
                <a:latin typeface="Arial" charset="0"/>
                <a:cs typeface="+mn-cs"/>
              </a:rPr>
              <a:t>1 of 20</a:t>
            </a:r>
            <a:endParaRPr lang="en-US" sz="1200" b="1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pic>
        <p:nvPicPr>
          <p:cNvPr id="7" name="Picture 7" descr="underline">
            <a:extLst>
              <a:ext uri="{FF2B5EF4-FFF2-40B4-BE49-F238E27FC236}">
                <a16:creationId xmlns:a16="http://schemas.microsoft.com/office/drawing/2014/main" id="{6DFC9184-BC8F-4C26-A2FF-0A884E89B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>
            <a:extLst>
              <a:ext uri="{FF2B5EF4-FFF2-40B4-BE49-F238E27FC236}">
                <a16:creationId xmlns:a16="http://schemas.microsoft.com/office/drawing/2014/main" id="{DBEECFAB-097A-4D6B-903A-7F353062C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2005</a:t>
            </a:r>
          </a:p>
        </p:txBody>
      </p:sp>
      <p:pic>
        <p:nvPicPr>
          <p:cNvPr id="9" name="Picture 9" descr="boardworks_logo">
            <a:extLst>
              <a:ext uri="{FF2B5EF4-FFF2-40B4-BE49-F238E27FC236}">
                <a16:creationId xmlns:a16="http://schemas.microsoft.com/office/drawing/2014/main" id="{F9387405-4248-4DD4-BB03-904D8013C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1">
            <a:extLst>
              <a:ext uri="{FF2B5EF4-FFF2-40B4-BE49-F238E27FC236}">
                <a16:creationId xmlns:a16="http://schemas.microsoft.com/office/drawing/2014/main" id="{0AA69341-DA74-47BD-BFB5-1C7473C57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6AD0818B-A7D6-4518-9461-81B63BDA253D}" type="slidenum">
              <a:rPr lang="en-GB" altLang="en-US" sz="1200" b="1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36</a:t>
            </a:r>
          </a:p>
        </p:txBody>
      </p:sp>
    </p:spTree>
    <p:extLst>
      <p:ext uri="{BB962C8B-B14F-4D97-AF65-F5344CB8AC3E}">
        <p14:creationId xmlns:p14="http://schemas.microsoft.com/office/powerpoint/2010/main" val="247026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409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205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0"/>
            <a:ext cx="6516688" cy="549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924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516688" cy="549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186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0"/>
            <a:ext cx="8686800" cy="6126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15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13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502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318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9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650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059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3917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987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6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underline">
            <a:extLst>
              <a:ext uri="{FF2B5EF4-FFF2-40B4-BE49-F238E27FC236}">
                <a16:creationId xmlns:a16="http://schemas.microsoft.com/office/drawing/2014/main" id="{1329F6AA-2070-4CD4-BD2A-216FC1656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5091" name="Text Box 3">
            <a:extLst>
              <a:ext uri="{FF2B5EF4-FFF2-40B4-BE49-F238E27FC236}">
                <a16:creationId xmlns:a16="http://schemas.microsoft.com/office/drawing/2014/main" id="{E6E5CA66-0EAA-4C97-88F9-889737616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2004</a:t>
            </a:r>
          </a:p>
        </p:txBody>
      </p:sp>
      <p:pic>
        <p:nvPicPr>
          <p:cNvPr id="5124" name="Picture 4" descr="swish">
            <a:extLst>
              <a:ext uri="{FF2B5EF4-FFF2-40B4-BE49-F238E27FC236}">
                <a16:creationId xmlns:a16="http://schemas.microsoft.com/office/drawing/2014/main" id="{DEE3BA9C-3752-483F-A095-0C7EC29C8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boardworks_logo">
            <a:extLst>
              <a:ext uri="{FF2B5EF4-FFF2-40B4-BE49-F238E27FC236}">
                <a16:creationId xmlns:a16="http://schemas.microsoft.com/office/drawing/2014/main" id="{7809807E-47FF-4516-853A-0A9D13DD5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65285D3-826D-450E-B078-DBF44148D9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left_button">
            <a:extLst>
              <a:ext uri="{FF2B5EF4-FFF2-40B4-BE49-F238E27FC236}">
                <a16:creationId xmlns:a16="http://schemas.microsoft.com/office/drawing/2014/main" id="{8FC18DC0-25C5-489A-958B-C483B1214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5096" name="Text Box 8">
            <a:extLst>
              <a:ext uri="{FF2B5EF4-FFF2-40B4-BE49-F238E27FC236}">
                <a16:creationId xmlns:a16="http://schemas.microsoft.com/office/drawing/2014/main" id="{F02256F1-7AF8-4303-B4E5-0B2B29DBA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0350"/>
            <a:ext cx="666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 b="1">
                <a:solidFill>
                  <a:schemeClr val="bg1"/>
                </a:solidFill>
                <a:latin typeface="Arial" charset="0"/>
                <a:cs typeface="+mn-cs"/>
              </a:rPr>
              <a:t>1 of 20</a:t>
            </a:r>
            <a:endParaRPr lang="en-US" sz="1200" b="1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pic>
        <p:nvPicPr>
          <p:cNvPr id="5129" name="Picture 9" descr="underline">
            <a:extLst>
              <a:ext uri="{FF2B5EF4-FFF2-40B4-BE49-F238E27FC236}">
                <a16:creationId xmlns:a16="http://schemas.microsoft.com/office/drawing/2014/main" id="{FC93C312-0604-42F7-926D-CD97E84BD6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5098" name="Text Box 10">
            <a:extLst>
              <a:ext uri="{FF2B5EF4-FFF2-40B4-BE49-F238E27FC236}">
                <a16:creationId xmlns:a16="http://schemas.microsoft.com/office/drawing/2014/main" id="{0A8F586B-FDB6-4489-861D-9AB0063A2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2005</a:t>
            </a:r>
          </a:p>
        </p:txBody>
      </p:sp>
      <p:pic>
        <p:nvPicPr>
          <p:cNvPr id="5131" name="Picture 11" descr="swish">
            <a:extLst>
              <a:ext uri="{FF2B5EF4-FFF2-40B4-BE49-F238E27FC236}">
                <a16:creationId xmlns:a16="http://schemas.microsoft.com/office/drawing/2014/main" id="{970D6D0D-1234-4CE2-B1D8-4FD29D3D7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 descr="boardworks_logo">
            <a:extLst>
              <a:ext uri="{FF2B5EF4-FFF2-40B4-BE49-F238E27FC236}">
                <a16:creationId xmlns:a16="http://schemas.microsoft.com/office/drawing/2014/main" id="{2DF23FCC-27FE-4BC0-BDF1-742C0A1B7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3" descr="left_button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E0CB6FD-C69A-4813-88BE-AFE98BABC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Rectangle 15">
            <a:extLst>
              <a:ext uri="{FF2B5EF4-FFF2-40B4-BE49-F238E27FC236}">
                <a16:creationId xmlns:a16="http://schemas.microsoft.com/office/drawing/2014/main" id="{7D14E7DE-2ABB-4F59-B839-C3BDE663EA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16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      Click to edit Master title style</a:t>
            </a:r>
          </a:p>
        </p:txBody>
      </p:sp>
      <p:sp>
        <p:nvSpPr>
          <p:cNvPr id="345111" name="Text Box 23">
            <a:extLst>
              <a:ext uri="{FF2B5EF4-FFF2-40B4-BE49-F238E27FC236}">
                <a16:creationId xmlns:a16="http://schemas.microsoft.com/office/drawing/2014/main" id="{33DC3B43-0D39-440A-B517-39F078754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7C5E0EBD-79C1-403F-8545-A97999708F2A}" type="slidenum">
              <a:rPr lang="en-GB" altLang="en-US" sz="1200" b="1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36</a:t>
            </a:r>
          </a:p>
        </p:txBody>
      </p:sp>
      <p:grpSp>
        <p:nvGrpSpPr>
          <p:cNvPr id="5136" name="Group 43">
            <a:extLst>
              <a:ext uri="{FF2B5EF4-FFF2-40B4-BE49-F238E27FC236}">
                <a16:creationId xmlns:a16="http://schemas.microsoft.com/office/drawing/2014/main" id="{EB81059D-9987-4C2B-BD26-38B1C10395F8}"/>
              </a:ext>
            </a:extLst>
          </p:cNvPr>
          <p:cNvGrpSpPr>
            <a:grpSpLocks/>
          </p:cNvGrpSpPr>
          <p:nvPr/>
        </p:nvGrpSpPr>
        <p:grpSpPr bwMode="auto">
          <a:xfrm>
            <a:off x="238125" y="92075"/>
            <a:ext cx="360363" cy="360363"/>
            <a:chOff x="975" y="754"/>
            <a:chExt cx="227" cy="227"/>
          </a:xfrm>
        </p:grpSpPr>
        <p:sp>
          <p:nvSpPr>
            <p:cNvPr id="345132" name="Oval 44">
              <a:extLst>
                <a:ext uri="{FF2B5EF4-FFF2-40B4-BE49-F238E27FC236}">
                  <a16:creationId xmlns:a16="http://schemas.microsoft.com/office/drawing/2014/main" id="{F05000C7-A17D-41AB-BF65-6E99AC597835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975" y="754"/>
              <a:ext cx="227" cy="227"/>
            </a:xfrm>
            <a:prstGeom prst="ellipse">
              <a:avLst/>
            </a:prstGeom>
            <a:solidFill>
              <a:srgbClr val="0100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Arial" charset="0"/>
                <a:cs typeface="+mn-cs"/>
              </a:endParaRPr>
            </a:p>
          </p:txBody>
        </p:sp>
        <p:sp>
          <p:nvSpPr>
            <p:cNvPr id="345133" name="Oval 45">
              <a:extLst>
                <a:ext uri="{FF2B5EF4-FFF2-40B4-BE49-F238E27FC236}">
                  <a16:creationId xmlns:a16="http://schemas.microsoft.com/office/drawing/2014/main" id="{11C9BEB3-851C-4D65-A3BC-6A1D54EFA5C0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975" y="754"/>
              <a:ext cx="227" cy="227"/>
            </a:xfrm>
            <a:prstGeom prst="ellipse">
              <a:avLst/>
            </a:prstGeom>
            <a:noFill/>
            <a:ln w="22860">
              <a:solidFill>
                <a:srgbClr val="010066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GB">
                <a:latin typeface="Arial" charset="0"/>
                <a:cs typeface="+mn-cs"/>
              </a:endParaRPr>
            </a:p>
          </p:txBody>
        </p:sp>
        <p:pic>
          <p:nvPicPr>
            <p:cNvPr id="5139" name="Picture 46" descr="KS3_chemistry_orange">
              <a:extLst>
                <a:ext uri="{FF2B5EF4-FFF2-40B4-BE49-F238E27FC236}">
                  <a16:creationId xmlns:a16="http://schemas.microsoft.com/office/drawing/2014/main" id="{748B5D43-6BE1-4816-94C2-9C5F8D43E8C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5" y="765"/>
              <a:ext cx="20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0" name="Picture 47" descr="8E_image1">
              <a:extLst>
                <a:ext uri="{FF2B5EF4-FFF2-40B4-BE49-F238E27FC236}">
                  <a16:creationId xmlns:a16="http://schemas.microsoft.com/office/drawing/2014/main" id="{C8F9B896-827D-46FE-B755-70708B18AAB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7" y="819"/>
              <a:ext cx="143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1" name="Picture 48" descr="8E_image2">
              <a:extLst>
                <a:ext uri="{FF2B5EF4-FFF2-40B4-BE49-F238E27FC236}">
                  <a16:creationId xmlns:a16="http://schemas.microsoft.com/office/drawing/2014/main" id="{FE67FD1C-023D-4152-883F-CA65C92AC0A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5" y="781"/>
              <a:ext cx="84" cy="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>
            <a:extLst>
              <a:ext uri="{FF2B5EF4-FFF2-40B4-BE49-F238E27FC236}">
                <a16:creationId xmlns:a16="http://schemas.microsoft.com/office/drawing/2014/main" id="{ED455E66-BF15-4556-8F53-6F64AC84283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538" y="773113"/>
            <a:ext cx="5578475" cy="5578475"/>
          </a:xfrm>
          <a:prstGeom prst="ellipse">
            <a:avLst/>
          </a:prstGeom>
          <a:solidFill>
            <a:srgbClr val="01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71" name="Oval 3">
            <a:extLst>
              <a:ext uri="{FF2B5EF4-FFF2-40B4-BE49-F238E27FC236}">
                <a16:creationId xmlns:a16="http://schemas.microsoft.com/office/drawing/2014/main" id="{3783B3A5-346A-40EA-B465-E67CE9CE29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413" y="928688"/>
            <a:ext cx="5289550" cy="5289550"/>
          </a:xfrm>
          <a:prstGeom prst="ellipse">
            <a:avLst/>
          </a:prstGeom>
          <a:noFill/>
          <a:ln w="2794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72" name="Oval 4">
            <a:extLst>
              <a:ext uri="{FF2B5EF4-FFF2-40B4-BE49-F238E27FC236}">
                <a16:creationId xmlns:a16="http://schemas.microsoft.com/office/drawing/2014/main" id="{46A6C10C-4783-4E4C-9ABA-B2C2727FE2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97525" y="266382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73" name="Oval 5">
            <a:extLst>
              <a:ext uri="{FF2B5EF4-FFF2-40B4-BE49-F238E27FC236}">
                <a16:creationId xmlns:a16="http://schemas.microsoft.com/office/drawing/2014/main" id="{F0789EBB-1414-41B2-BD2A-B3ECF5AED42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29225" y="54927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7174" name="Picture 6" descr="flash_logo for powerpoint slides">
            <a:extLst>
              <a:ext uri="{FF2B5EF4-FFF2-40B4-BE49-F238E27FC236}">
                <a16:creationId xmlns:a16="http://schemas.microsoft.com/office/drawing/2014/main" id="{3B7677EA-F597-49A3-832E-FD771CD74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208713"/>
            <a:ext cx="9525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KS3_chemistry_orange">
            <a:extLst>
              <a:ext uri="{FF2B5EF4-FFF2-40B4-BE49-F238E27FC236}">
                <a16:creationId xmlns:a16="http://schemas.microsoft.com/office/drawing/2014/main" id="{D7A9B2CB-9DF2-47E5-AB9D-DF92C659C3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27416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 descr="KS3_chemistry_orange">
            <a:extLst>
              <a:ext uri="{FF2B5EF4-FFF2-40B4-BE49-F238E27FC236}">
                <a16:creationId xmlns:a16="http://schemas.microsoft.com/office/drawing/2014/main" id="{C006C97A-FD14-407B-950C-8A1A7642B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6207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 descr="KS3_chemistry_orange">
            <a:extLst>
              <a:ext uri="{FF2B5EF4-FFF2-40B4-BE49-F238E27FC236}">
                <a16:creationId xmlns:a16="http://schemas.microsoft.com/office/drawing/2014/main" id="{9CBB7D83-3E69-48A8-B24F-2E33D6373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052513"/>
            <a:ext cx="50387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AutoShape 10">
            <a:extLst>
              <a:ext uri="{FF2B5EF4-FFF2-40B4-BE49-F238E27FC236}">
                <a16:creationId xmlns:a16="http://schemas.microsoft.com/office/drawing/2014/main" id="{4FE4D935-1E59-46FF-AD9C-EB1FB40B907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52413" y="188913"/>
            <a:ext cx="5111750" cy="981075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rIns="0"/>
          <a:lstStyle/>
          <a:p>
            <a:pPr algn="ctr" eaLnBrk="1" hangingPunct="1"/>
            <a:r>
              <a:rPr lang="en-GB" altLang="en-US" sz="4000">
                <a:solidFill>
                  <a:schemeClr val="bg1"/>
                </a:solidFill>
              </a:rPr>
              <a:t>Chemistry</a:t>
            </a:r>
          </a:p>
        </p:txBody>
      </p:sp>
      <p:sp>
        <p:nvSpPr>
          <p:cNvPr id="7179" name="AutoShape 11">
            <a:extLst>
              <a:ext uri="{FF2B5EF4-FFF2-40B4-BE49-F238E27FC236}">
                <a16:creationId xmlns:a16="http://schemas.microsoft.com/office/drawing/2014/main" id="{B4825011-57EB-46A0-918C-70128D308D0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0" y="4868863"/>
            <a:ext cx="4464050" cy="1008062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3400" b="1" dirty="0">
                <a:solidFill>
                  <a:schemeClr val="bg1"/>
                </a:solidFill>
              </a:rPr>
              <a:t>Naming compounds</a:t>
            </a:r>
          </a:p>
        </p:txBody>
      </p:sp>
      <p:pic>
        <p:nvPicPr>
          <p:cNvPr id="7180" name="Picture 17" descr="8E_image1">
            <a:extLst>
              <a:ext uri="{FF2B5EF4-FFF2-40B4-BE49-F238E27FC236}">
                <a16:creationId xmlns:a16="http://schemas.microsoft.com/office/drawing/2014/main" id="{69439215-82C8-47BB-B63D-B354A6D40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316163"/>
            <a:ext cx="341947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18" descr="8E_image1">
            <a:extLst>
              <a:ext uri="{FF2B5EF4-FFF2-40B4-BE49-F238E27FC236}">
                <a16:creationId xmlns:a16="http://schemas.microsoft.com/office/drawing/2014/main" id="{ABA3CF26-B29F-4029-A53D-6F27C6049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28146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19" descr="8E_image2">
            <a:extLst>
              <a:ext uri="{FF2B5EF4-FFF2-40B4-BE49-F238E27FC236}">
                <a16:creationId xmlns:a16="http://schemas.microsoft.com/office/drawing/2014/main" id="{E2DFE567-FE71-4EB0-B81E-91DD29DD78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2087563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20" descr="8E_image2">
            <a:extLst>
              <a:ext uri="{FF2B5EF4-FFF2-40B4-BE49-F238E27FC236}">
                <a16:creationId xmlns:a16="http://schemas.microsoft.com/office/drawing/2014/main" id="{4341418C-B4FB-4731-A646-A09904C87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313" y="692150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6EF0FDBC-E98F-4283-A3B5-5761AE3EB4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      Lesson objectives</a:t>
            </a:r>
          </a:p>
        </p:txBody>
      </p:sp>
      <p:sp>
        <p:nvSpPr>
          <p:cNvPr id="9219" name="Rectangle 27">
            <a:extLst>
              <a:ext uri="{FF2B5EF4-FFF2-40B4-BE49-F238E27FC236}">
                <a16:creationId xmlns:a16="http://schemas.microsoft.com/office/drawing/2014/main" id="{5EA30A66-2CFC-433A-90EE-972B9ADDDE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1563"/>
            <a:ext cx="8229600" cy="4900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dirty="0"/>
              <a:t>Work out the name of some compounds from the names of the elements it contains</a:t>
            </a:r>
          </a:p>
          <a:p>
            <a:endParaRPr lang="en-GB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E0FBDE6B-495F-4BE2-B6AE-EF95B6D09E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642938"/>
            <a:ext cx="8532813" cy="433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defTabSz="533400"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solidFill>
                  <a:srgbClr val="010067"/>
                </a:solidFill>
              </a:rPr>
              <a:t>Simple compounds containing 2 elements:</a:t>
            </a:r>
          </a:p>
        </p:txBody>
      </p:sp>
      <p:sp>
        <p:nvSpPr>
          <p:cNvPr id="13315" name="Rectangle 266">
            <a:extLst>
              <a:ext uri="{FF2B5EF4-FFF2-40B4-BE49-F238E27FC236}">
                <a16:creationId xmlns:a16="http://schemas.microsoft.com/office/drawing/2014/main" id="{10F50AC2-7579-4B33-B72F-007EC4E27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      Naming compounds</a:t>
            </a:r>
          </a:p>
        </p:txBody>
      </p:sp>
      <p:sp>
        <p:nvSpPr>
          <p:cNvPr id="13316" name="Text Box 268">
            <a:extLst>
              <a:ext uri="{FF2B5EF4-FFF2-40B4-BE49-F238E27FC236}">
                <a16:creationId xmlns:a16="http://schemas.microsoft.com/office/drawing/2014/main" id="{34426861-9207-405C-9983-D3CBFD48C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603375"/>
            <a:ext cx="496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17" name="Text Box 270">
            <a:extLst>
              <a:ext uri="{FF2B5EF4-FFF2-40B4-BE49-F238E27FC236}">
                <a16:creationId xmlns:a16="http://schemas.microsoft.com/office/drawing/2014/main" id="{25523A5A-55C0-4BB5-B569-40E65FA61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531938"/>
            <a:ext cx="5327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77776" name="Rectangle 272">
            <a:extLst>
              <a:ext uri="{FF2B5EF4-FFF2-40B4-BE49-F238E27FC236}">
                <a16:creationId xmlns:a16="http://schemas.microsoft.com/office/drawing/2014/main" id="{D4F75C1E-E6F3-4870-A24B-099B07DEA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" y="2353846"/>
            <a:ext cx="8496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2</a:t>
            </a:r>
            <a:r>
              <a:rPr lang="en-GB" altLang="en-US" baseline="30000" dirty="0">
                <a:solidFill>
                  <a:srgbClr val="FF6600"/>
                </a:solidFill>
              </a:rPr>
              <a:t>nd</a:t>
            </a:r>
            <a:r>
              <a:rPr lang="en-GB" altLang="en-US" dirty="0">
                <a:solidFill>
                  <a:srgbClr val="FF6600"/>
                </a:solidFill>
              </a:rPr>
              <a:t> - </a:t>
            </a:r>
            <a:r>
              <a:rPr lang="en-GB" altLang="en-US" dirty="0">
                <a:solidFill>
                  <a:srgbClr val="010067"/>
                </a:solidFill>
              </a:rPr>
              <a:t>non-metal changes ending to  </a:t>
            </a:r>
            <a:r>
              <a:rPr lang="en-GB" altLang="en-US" dirty="0">
                <a:solidFill>
                  <a:srgbClr val="FF6600"/>
                </a:solidFill>
              </a:rPr>
              <a:t>“-ide”</a:t>
            </a:r>
          </a:p>
        </p:txBody>
      </p:sp>
      <p:sp>
        <p:nvSpPr>
          <p:cNvPr id="277777" name="Text Box 273">
            <a:extLst>
              <a:ext uri="{FF2B5EF4-FFF2-40B4-BE49-F238E27FC236}">
                <a16:creationId xmlns:a16="http://schemas.microsoft.com/office/drawing/2014/main" id="{CBE65A39-A893-4AE1-8C95-53DBED01C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432424"/>
            <a:ext cx="61579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GB" altLang="en-US" dirty="0">
                <a:solidFill>
                  <a:srgbClr val="FF6600"/>
                </a:solidFill>
              </a:rPr>
              <a:t>1</a:t>
            </a:r>
            <a:r>
              <a:rPr lang="en-GB" altLang="en-US" baseline="30000" dirty="0">
                <a:solidFill>
                  <a:srgbClr val="FF6600"/>
                </a:solidFill>
              </a:rPr>
              <a:t>st</a:t>
            </a:r>
            <a:r>
              <a:rPr lang="en-GB" altLang="en-US" dirty="0">
                <a:solidFill>
                  <a:srgbClr val="FF6600"/>
                </a:solidFill>
              </a:rPr>
              <a:t> – </a:t>
            </a:r>
            <a:r>
              <a:rPr lang="en-GB" altLang="en-US" dirty="0">
                <a:solidFill>
                  <a:srgbClr val="7030A0"/>
                </a:solidFill>
              </a:rPr>
              <a:t>metal same as element</a:t>
            </a:r>
          </a:p>
        </p:txBody>
      </p:sp>
      <p:sp>
        <p:nvSpPr>
          <p:cNvPr id="277790" name="Oval 286">
            <a:extLst>
              <a:ext uri="{FF2B5EF4-FFF2-40B4-BE49-F238E27FC236}">
                <a16:creationId xmlns:a16="http://schemas.microsoft.com/office/drawing/2014/main" id="{0B9E6660-BCA8-49F6-BD0A-CEB6366DF1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8925" y="754063"/>
            <a:ext cx="252413" cy="2524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  <a:cs typeface="+mn-cs"/>
            </a:endParaRPr>
          </a:p>
        </p:txBody>
      </p:sp>
      <p:sp>
        <p:nvSpPr>
          <p:cNvPr id="48" name="Rectangle 272">
            <a:extLst>
              <a:ext uri="{FF2B5EF4-FFF2-40B4-BE49-F238E27FC236}">
                <a16:creationId xmlns:a16="http://schemas.microsoft.com/office/drawing/2014/main" id="{6C66C2AC-4240-42C7-8876-1B99BC4B6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04" y="4141788"/>
            <a:ext cx="84963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10066"/>
                </a:solidFill>
              </a:rPr>
              <a:t>Multiples of oxides:</a:t>
            </a:r>
            <a:r>
              <a:rPr lang="en-GB" altLang="en-US" dirty="0">
                <a:solidFill>
                  <a:srgbClr val="FF6600"/>
                </a:solidFill>
              </a:rPr>
              <a:t>	mon </a:t>
            </a:r>
            <a:r>
              <a:rPr lang="en-GB" altLang="en-US" sz="2400" dirty="0">
                <a:solidFill>
                  <a:srgbClr val="010066"/>
                </a:solidFill>
              </a:rPr>
              <a:t>(1)	e.g. carbon </a:t>
            </a:r>
            <a:r>
              <a:rPr lang="en-GB" altLang="en-US" sz="2400" dirty="0">
                <a:solidFill>
                  <a:srgbClr val="FF6600"/>
                </a:solidFill>
              </a:rPr>
              <a:t>mon</a:t>
            </a:r>
            <a:r>
              <a:rPr lang="en-GB" altLang="en-US" sz="2400" dirty="0">
                <a:solidFill>
                  <a:srgbClr val="010066"/>
                </a:solidFill>
              </a:rPr>
              <a:t>oxide</a:t>
            </a:r>
          </a:p>
          <a:p>
            <a:r>
              <a:rPr lang="en-GB" altLang="en-US" dirty="0">
                <a:solidFill>
                  <a:srgbClr val="FF6600"/>
                </a:solidFill>
              </a:rPr>
              <a:t>							di </a:t>
            </a:r>
            <a:r>
              <a:rPr lang="en-GB" altLang="en-US" sz="2400" dirty="0">
                <a:solidFill>
                  <a:srgbClr val="010066"/>
                </a:solidFill>
              </a:rPr>
              <a:t>(2)		e.g. carbon </a:t>
            </a:r>
            <a:r>
              <a:rPr lang="en-GB" altLang="en-US" sz="2400" dirty="0">
                <a:solidFill>
                  <a:srgbClr val="FF6600"/>
                </a:solidFill>
              </a:rPr>
              <a:t>di</a:t>
            </a:r>
            <a:r>
              <a:rPr lang="en-GB" altLang="en-US" sz="2400" dirty="0">
                <a:solidFill>
                  <a:srgbClr val="010066"/>
                </a:solidFill>
              </a:rPr>
              <a:t>oxide</a:t>
            </a:r>
          </a:p>
          <a:p>
            <a:r>
              <a:rPr lang="en-GB" altLang="en-US" dirty="0">
                <a:solidFill>
                  <a:srgbClr val="FF6600"/>
                </a:solidFill>
              </a:rPr>
              <a:t>							tri </a:t>
            </a:r>
            <a:r>
              <a:rPr lang="en-GB" altLang="en-US" sz="2400" dirty="0">
                <a:solidFill>
                  <a:srgbClr val="010066"/>
                </a:solidFill>
              </a:rPr>
              <a:t>(3) 		e.g. sulphur </a:t>
            </a:r>
            <a:r>
              <a:rPr lang="en-GB" altLang="en-US" sz="2400" dirty="0">
                <a:solidFill>
                  <a:srgbClr val="FF6600"/>
                </a:solidFill>
              </a:rPr>
              <a:t>tri</a:t>
            </a:r>
            <a:r>
              <a:rPr lang="en-GB" altLang="en-US" sz="2400" dirty="0">
                <a:solidFill>
                  <a:srgbClr val="010066"/>
                </a:solidFill>
              </a:rPr>
              <a:t>oxide</a:t>
            </a:r>
          </a:p>
        </p:txBody>
      </p:sp>
      <p:sp>
        <p:nvSpPr>
          <p:cNvPr id="31" name="Rectangle 272">
            <a:extLst>
              <a:ext uri="{FF2B5EF4-FFF2-40B4-BE49-F238E27FC236}">
                <a16:creationId xmlns:a16="http://schemas.microsoft.com/office/drawing/2014/main" id="{0D164171-18D2-4D55-A2A4-4EC15E603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2885827"/>
            <a:ext cx="57599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E.g. oxygen becomes oxide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7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7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776" grpId="0"/>
      <p:bldP spid="277777" grpId="0"/>
      <p:bldP spid="48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66">
            <a:extLst>
              <a:ext uri="{FF2B5EF4-FFF2-40B4-BE49-F238E27FC236}">
                <a16:creationId xmlns:a16="http://schemas.microsoft.com/office/drawing/2014/main" id="{10F50AC2-7579-4B33-B72F-007EC4E27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      Naming compounds – non-metals</a:t>
            </a:r>
          </a:p>
        </p:txBody>
      </p:sp>
      <p:grpSp>
        <p:nvGrpSpPr>
          <p:cNvPr id="2" name="Group 40">
            <a:extLst>
              <a:ext uri="{FF2B5EF4-FFF2-40B4-BE49-F238E27FC236}">
                <a16:creationId xmlns:a16="http://schemas.microsoft.com/office/drawing/2014/main" id="{CA9E3127-8050-46C5-9F48-46F466D40AFF}"/>
              </a:ext>
            </a:extLst>
          </p:cNvPr>
          <p:cNvGrpSpPr>
            <a:grpSpLocks/>
          </p:cNvGrpSpPr>
          <p:nvPr/>
        </p:nvGrpSpPr>
        <p:grpSpPr bwMode="auto">
          <a:xfrm>
            <a:off x="899592" y="1902409"/>
            <a:ext cx="4708525" cy="519112"/>
            <a:chOff x="1247" y="1253"/>
            <a:chExt cx="2966" cy="327"/>
          </a:xfrm>
        </p:grpSpPr>
        <p:sp>
          <p:nvSpPr>
            <p:cNvPr id="13340" name="Line 26">
              <a:extLst>
                <a:ext uri="{FF2B5EF4-FFF2-40B4-BE49-F238E27FC236}">
                  <a16:creationId xmlns:a16="http://schemas.microsoft.com/office/drawing/2014/main" id="{DA002DDA-5EE4-4179-9591-9A6B89169D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4" y="1417"/>
              <a:ext cx="8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41" name="Text Box 27">
              <a:extLst>
                <a:ext uri="{FF2B5EF4-FFF2-40B4-BE49-F238E27FC236}">
                  <a16:creationId xmlns:a16="http://schemas.microsoft.com/office/drawing/2014/main" id="{9FC4C4CF-A026-4809-96EF-784258C15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7" y="1253"/>
              <a:ext cx="8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010066"/>
                  </a:solidFill>
                </a:rPr>
                <a:t>oxygen</a:t>
              </a:r>
              <a:endParaRPr lang="en-US" altLang="en-US" dirty="0">
                <a:solidFill>
                  <a:srgbClr val="010066"/>
                </a:solidFill>
              </a:endParaRPr>
            </a:p>
          </p:txBody>
        </p:sp>
        <p:sp>
          <p:nvSpPr>
            <p:cNvPr id="13342" name="Text Box 28">
              <a:extLst>
                <a:ext uri="{FF2B5EF4-FFF2-40B4-BE49-F238E27FC236}">
                  <a16:creationId xmlns:a16="http://schemas.microsoft.com/office/drawing/2014/main" id="{031AA6D1-78BC-4BA2-A735-588FB23049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0" y="1253"/>
              <a:ext cx="6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010066"/>
                  </a:solidFill>
                </a:rPr>
                <a:t>ox</a:t>
              </a:r>
              <a:r>
                <a:rPr lang="en-GB" altLang="en-US">
                  <a:solidFill>
                    <a:srgbClr val="FF6600"/>
                  </a:solidFill>
                </a:rPr>
                <a:t>ide</a:t>
              </a:r>
              <a:endParaRPr lang="en-US" altLang="en-US">
                <a:solidFill>
                  <a:srgbClr val="FF6600"/>
                </a:solidFill>
              </a:endParaRPr>
            </a:p>
          </p:txBody>
        </p:sp>
      </p:grpSp>
      <p:grpSp>
        <p:nvGrpSpPr>
          <p:cNvPr id="3" name="Group 42">
            <a:extLst>
              <a:ext uri="{FF2B5EF4-FFF2-40B4-BE49-F238E27FC236}">
                <a16:creationId xmlns:a16="http://schemas.microsoft.com/office/drawing/2014/main" id="{33FC6DE3-5A4D-445A-82AC-32A150AF408E}"/>
              </a:ext>
            </a:extLst>
          </p:cNvPr>
          <p:cNvGrpSpPr>
            <a:grpSpLocks/>
          </p:cNvGrpSpPr>
          <p:nvPr/>
        </p:nvGrpSpPr>
        <p:grpSpPr bwMode="auto">
          <a:xfrm>
            <a:off x="899592" y="3481506"/>
            <a:ext cx="5105400" cy="519112"/>
            <a:chOff x="1247" y="2568"/>
            <a:chExt cx="3216" cy="327"/>
          </a:xfrm>
        </p:grpSpPr>
        <p:sp>
          <p:nvSpPr>
            <p:cNvPr id="13337" name="Line 34">
              <a:extLst>
                <a:ext uri="{FF2B5EF4-FFF2-40B4-BE49-F238E27FC236}">
                  <a16:creationId xmlns:a16="http://schemas.microsoft.com/office/drawing/2014/main" id="{4FC88E71-B0E2-4D8F-9EF2-F3C8596582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4" y="2732"/>
              <a:ext cx="8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38" name="Text Box 35">
              <a:extLst>
                <a:ext uri="{FF2B5EF4-FFF2-40B4-BE49-F238E27FC236}">
                  <a16:creationId xmlns:a16="http://schemas.microsoft.com/office/drawing/2014/main" id="{690CF7C5-9E32-4A68-A0DE-4C765B0D81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7" y="2568"/>
              <a:ext cx="9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010066"/>
                  </a:solidFill>
                </a:rPr>
                <a:t>chlorine</a:t>
              </a:r>
              <a:endParaRPr lang="en-US" altLang="en-US">
                <a:solidFill>
                  <a:srgbClr val="010066"/>
                </a:solidFill>
              </a:endParaRPr>
            </a:p>
          </p:txBody>
        </p:sp>
        <p:sp>
          <p:nvSpPr>
            <p:cNvPr id="13339" name="Text Box 36">
              <a:extLst>
                <a:ext uri="{FF2B5EF4-FFF2-40B4-BE49-F238E27FC236}">
                  <a16:creationId xmlns:a16="http://schemas.microsoft.com/office/drawing/2014/main" id="{92F9C93D-66C4-4D75-A3E0-11279077BE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0" y="2568"/>
              <a:ext cx="9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010066"/>
                  </a:solidFill>
                </a:rPr>
                <a:t>chlor</a:t>
              </a:r>
              <a:r>
                <a:rPr lang="en-GB" altLang="en-US">
                  <a:solidFill>
                    <a:srgbClr val="FF6600"/>
                  </a:solidFill>
                </a:rPr>
                <a:t>ide</a:t>
              </a:r>
              <a:endParaRPr lang="en-US" altLang="en-US">
                <a:solidFill>
                  <a:srgbClr val="FF6600"/>
                </a:solidFill>
              </a:endParaRPr>
            </a:p>
          </p:txBody>
        </p:sp>
      </p:grpSp>
      <p:grpSp>
        <p:nvGrpSpPr>
          <p:cNvPr id="4" name="Group 43">
            <a:extLst>
              <a:ext uri="{FF2B5EF4-FFF2-40B4-BE49-F238E27FC236}">
                <a16:creationId xmlns:a16="http://schemas.microsoft.com/office/drawing/2014/main" id="{549D375F-F2B3-425C-9F9B-1527FAFA9C16}"/>
              </a:ext>
            </a:extLst>
          </p:cNvPr>
          <p:cNvGrpSpPr>
            <a:grpSpLocks/>
          </p:cNvGrpSpPr>
          <p:nvPr/>
        </p:nvGrpSpPr>
        <p:grpSpPr bwMode="auto">
          <a:xfrm>
            <a:off x="899592" y="2691962"/>
            <a:ext cx="6537329" cy="523876"/>
            <a:chOff x="1247" y="3249"/>
            <a:chExt cx="4118" cy="330"/>
          </a:xfrm>
        </p:grpSpPr>
        <p:sp>
          <p:nvSpPr>
            <p:cNvPr id="13334" name="Line 37">
              <a:extLst>
                <a:ext uri="{FF2B5EF4-FFF2-40B4-BE49-F238E27FC236}">
                  <a16:creationId xmlns:a16="http://schemas.microsoft.com/office/drawing/2014/main" id="{B4B82B9F-5D8A-455D-A8C3-20D393026E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4" y="3413"/>
              <a:ext cx="8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35" name="Text Box 38">
              <a:extLst>
                <a:ext uri="{FF2B5EF4-FFF2-40B4-BE49-F238E27FC236}">
                  <a16:creationId xmlns:a16="http://schemas.microsoft.com/office/drawing/2014/main" id="{8009453A-4893-468B-BB04-B6582EC9A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7" y="3249"/>
              <a:ext cx="8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010066"/>
                  </a:solidFill>
                </a:rPr>
                <a:t>sulphur</a:t>
              </a:r>
              <a:endParaRPr lang="en-US" altLang="en-US">
                <a:solidFill>
                  <a:srgbClr val="010066"/>
                </a:solidFill>
              </a:endParaRPr>
            </a:p>
          </p:txBody>
        </p:sp>
        <p:sp>
          <p:nvSpPr>
            <p:cNvPr id="13336" name="Text Box 39">
              <a:extLst>
                <a:ext uri="{FF2B5EF4-FFF2-40B4-BE49-F238E27FC236}">
                  <a16:creationId xmlns:a16="http://schemas.microsoft.com/office/drawing/2014/main" id="{A5406E52-E65F-453D-9BC7-648AA8DB1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0" y="3249"/>
              <a:ext cx="180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010066"/>
                  </a:solidFill>
                </a:rPr>
                <a:t>sulph</a:t>
              </a:r>
              <a:r>
                <a:rPr lang="en-GB" altLang="en-US" dirty="0">
                  <a:solidFill>
                    <a:srgbClr val="FF6600"/>
                  </a:solidFill>
                </a:rPr>
                <a:t>ide / </a:t>
              </a:r>
              <a:r>
                <a:rPr lang="en-GB" altLang="en-US" dirty="0">
                  <a:solidFill>
                    <a:srgbClr val="010066"/>
                  </a:solidFill>
                </a:rPr>
                <a:t>sulf</a:t>
              </a:r>
              <a:r>
                <a:rPr lang="en-GB" altLang="en-US" dirty="0">
                  <a:solidFill>
                    <a:srgbClr val="FF6600"/>
                  </a:solidFill>
                </a:rPr>
                <a:t>ide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5" name="Group 42">
            <a:extLst>
              <a:ext uri="{FF2B5EF4-FFF2-40B4-BE49-F238E27FC236}">
                <a16:creationId xmlns:a16="http://schemas.microsoft.com/office/drawing/2014/main" id="{5EF499EE-68BC-4BBE-AF54-C01AD6F4CF61}"/>
              </a:ext>
            </a:extLst>
          </p:cNvPr>
          <p:cNvGrpSpPr>
            <a:grpSpLocks/>
          </p:cNvGrpSpPr>
          <p:nvPr/>
        </p:nvGrpSpPr>
        <p:grpSpPr bwMode="auto">
          <a:xfrm>
            <a:off x="899592" y="4271054"/>
            <a:ext cx="5157788" cy="523875"/>
            <a:chOff x="1247" y="2568"/>
            <a:chExt cx="3249" cy="330"/>
          </a:xfrm>
        </p:grpSpPr>
        <p:sp>
          <p:nvSpPr>
            <p:cNvPr id="13331" name="Line 34">
              <a:extLst>
                <a:ext uri="{FF2B5EF4-FFF2-40B4-BE49-F238E27FC236}">
                  <a16:creationId xmlns:a16="http://schemas.microsoft.com/office/drawing/2014/main" id="{F5303D92-486E-47CA-BFD1-2C29838D23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4" y="2732"/>
              <a:ext cx="8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32" name="Text Box 35">
              <a:extLst>
                <a:ext uri="{FF2B5EF4-FFF2-40B4-BE49-F238E27FC236}">
                  <a16:creationId xmlns:a16="http://schemas.microsoft.com/office/drawing/2014/main" id="{D088EB0B-2E81-4F61-A826-6E6BD6C12B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7" y="2568"/>
              <a:ext cx="9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010066"/>
                  </a:solidFill>
                </a:rPr>
                <a:t>bromine</a:t>
              </a:r>
              <a:endParaRPr lang="en-US" altLang="en-US">
                <a:solidFill>
                  <a:srgbClr val="010066"/>
                </a:solidFill>
              </a:endParaRPr>
            </a:p>
          </p:txBody>
        </p:sp>
        <p:sp>
          <p:nvSpPr>
            <p:cNvPr id="13333" name="Text Box 36">
              <a:extLst>
                <a:ext uri="{FF2B5EF4-FFF2-40B4-BE49-F238E27FC236}">
                  <a16:creationId xmlns:a16="http://schemas.microsoft.com/office/drawing/2014/main" id="{C90F8DE5-0607-41DE-81AF-57F819CA7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0" y="2568"/>
              <a:ext cx="9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010066"/>
                  </a:solidFill>
                </a:rPr>
                <a:t>brom</a:t>
              </a:r>
              <a:r>
                <a:rPr lang="en-GB" altLang="en-US">
                  <a:solidFill>
                    <a:srgbClr val="FF6600"/>
                  </a:solidFill>
                </a:rPr>
                <a:t>ide</a:t>
              </a:r>
              <a:endParaRPr lang="en-US" altLang="en-US">
                <a:solidFill>
                  <a:srgbClr val="FF6600"/>
                </a:solidFill>
              </a:endParaRPr>
            </a:p>
          </p:txBody>
        </p:sp>
      </p:grpSp>
      <p:grpSp>
        <p:nvGrpSpPr>
          <p:cNvPr id="6" name="Group 42">
            <a:extLst>
              <a:ext uri="{FF2B5EF4-FFF2-40B4-BE49-F238E27FC236}">
                <a16:creationId xmlns:a16="http://schemas.microsoft.com/office/drawing/2014/main" id="{93C5EADB-C1CB-4646-BC24-47901CDE73F5}"/>
              </a:ext>
            </a:extLst>
          </p:cNvPr>
          <p:cNvGrpSpPr>
            <a:grpSpLocks/>
          </p:cNvGrpSpPr>
          <p:nvPr/>
        </p:nvGrpSpPr>
        <p:grpSpPr bwMode="auto">
          <a:xfrm>
            <a:off x="899592" y="5065365"/>
            <a:ext cx="4818063" cy="523875"/>
            <a:chOff x="1247" y="2568"/>
            <a:chExt cx="3035" cy="330"/>
          </a:xfrm>
        </p:grpSpPr>
        <p:sp>
          <p:nvSpPr>
            <p:cNvPr id="13328" name="Line 34">
              <a:extLst>
                <a:ext uri="{FF2B5EF4-FFF2-40B4-BE49-F238E27FC236}">
                  <a16:creationId xmlns:a16="http://schemas.microsoft.com/office/drawing/2014/main" id="{19AC7BEE-5C53-476B-8C88-E50B01DB5C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4" y="2732"/>
              <a:ext cx="8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9" name="Text Box 35">
              <a:extLst>
                <a:ext uri="{FF2B5EF4-FFF2-40B4-BE49-F238E27FC236}">
                  <a16:creationId xmlns:a16="http://schemas.microsoft.com/office/drawing/2014/main" id="{639F0732-702F-4C9E-8918-2D29FEFA8C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7" y="2568"/>
              <a:ext cx="72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010066"/>
                  </a:solidFill>
                </a:rPr>
                <a:t>iodine</a:t>
              </a:r>
              <a:endParaRPr lang="en-US" altLang="en-US">
                <a:solidFill>
                  <a:srgbClr val="010066"/>
                </a:solidFill>
              </a:endParaRPr>
            </a:p>
          </p:txBody>
        </p:sp>
        <p:sp>
          <p:nvSpPr>
            <p:cNvPr id="13330" name="Text Box 36">
              <a:extLst>
                <a:ext uri="{FF2B5EF4-FFF2-40B4-BE49-F238E27FC236}">
                  <a16:creationId xmlns:a16="http://schemas.microsoft.com/office/drawing/2014/main" id="{94B14D85-9C21-4AE5-B742-14583F1963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0" y="2568"/>
              <a:ext cx="72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010066"/>
                  </a:solidFill>
                </a:rPr>
                <a:t>iod</a:t>
              </a:r>
              <a:r>
                <a:rPr lang="en-GB" altLang="en-US" dirty="0">
                  <a:solidFill>
                    <a:srgbClr val="FF6600"/>
                  </a:solidFill>
                </a:rPr>
                <a:t>ide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</p:grpSp>
      <p:sp>
        <p:nvSpPr>
          <p:cNvPr id="31" name="Rectangle 272">
            <a:extLst>
              <a:ext uri="{FF2B5EF4-FFF2-40B4-BE49-F238E27FC236}">
                <a16:creationId xmlns:a16="http://schemas.microsoft.com/office/drawing/2014/main" id="{7F98E0E0-4965-4363-AB91-3C030A10D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1267365"/>
            <a:ext cx="25190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element name</a:t>
            </a:r>
          </a:p>
        </p:txBody>
      </p:sp>
      <p:sp>
        <p:nvSpPr>
          <p:cNvPr id="32" name="Rectangle 272">
            <a:extLst>
              <a:ext uri="{FF2B5EF4-FFF2-40B4-BE49-F238E27FC236}">
                <a16:creationId xmlns:a16="http://schemas.microsoft.com/office/drawing/2014/main" id="{D4019199-DA6E-4FE2-8107-C77D3B73C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7001" y="1268760"/>
            <a:ext cx="30807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compound name</a:t>
            </a:r>
          </a:p>
        </p:txBody>
      </p:sp>
    </p:spTree>
    <p:extLst>
      <p:ext uri="{BB962C8B-B14F-4D97-AF65-F5344CB8AC3E}">
        <p14:creationId xmlns:p14="http://schemas.microsoft.com/office/powerpoint/2010/main" val="3237414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66">
            <a:extLst>
              <a:ext uri="{FF2B5EF4-FFF2-40B4-BE49-F238E27FC236}">
                <a16:creationId xmlns:a16="http://schemas.microsoft.com/office/drawing/2014/main" id="{10F50AC2-7579-4B33-B72F-007EC4E27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      Naming compounds - examples</a:t>
            </a:r>
          </a:p>
        </p:txBody>
      </p:sp>
      <p:grpSp>
        <p:nvGrpSpPr>
          <p:cNvPr id="2" name="Group 40">
            <a:extLst>
              <a:ext uri="{FF2B5EF4-FFF2-40B4-BE49-F238E27FC236}">
                <a16:creationId xmlns:a16="http://schemas.microsoft.com/office/drawing/2014/main" id="{CA9E3127-8050-46C5-9F48-46F466D40AFF}"/>
              </a:ext>
            </a:extLst>
          </p:cNvPr>
          <p:cNvGrpSpPr>
            <a:grpSpLocks/>
          </p:cNvGrpSpPr>
          <p:nvPr/>
        </p:nvGrpSpPr>
        <p:grpSpPr bwMode="auto">
          <a:xfrm>
            <a:off x="899592" y="1902407"/>
            <a:ext cx="7056444" cy="523874"/>
            <a:chOff x="1247" y="1253"/>
            <a:chExt cx="4445" cy="330"/>
          </a:xfrm>
        </p:grpSpPr>
        <p:sp>
          <p:nvSpPr>
            <p:cNvPr id="13340" name="Line 26">
              <a:extLst>
                <a:ext uri="{FF2B5EF4-FFF2-40B4-BE49-F238E27FC236}">
                  <a16:creationId xmlns:a16="http://schemas.microsoft.com/office/drawing/2014/main" id="{DA002DDA-5EE4-4179-9591-9A6B89169D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1" y="1417"/>
              <a:ext cx="8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41" name="Text Box 27">
              <a:extLst>
                <a:ext uri="{FF2B5EF4-FFF2-40B4-BE49-F238E27FC236}">
                  <a16:creationId xmlns:a16="http://schemas.microsoft.com/office/drawing/2014/main" id="{9FC4C4CF-A026-4809-96EF-784258C15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7" y="1253"/>
              <a:ext cx="18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sodium</a:t>
              </a:r>
              <a:r>
                <a:rPr lang="en-GB" altLang="en-US" dirty="0">
                  <a:solidFill>
                    <a:srgbClr val="010066"/>
                  </a:solidFill>
                </a:rPr>
                <a:t> + </a:t>
              </a:r>
              <a:r>
                <a:rPr lang="en-GB" altLang="en-US" dirty="0">
                  <a:solidFill>
                    <a:srgbClr val="FF6600"/>
                  </a:solidFill>
                </a:rPr>
                <a:t>oxygen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  <p:sp>
          <p:nvSpPr>
            <p:cNvPr id="13342" name="Text Box 28">
              <a:extLst>
                <a:ext uri="{FF2B5EF4-FFF2-40B4-BE49-F238E27FC236}">
                  <a16:creationId xmlns:a16="http://schemas.microsoft.com/office/drawing/2014/main" id="{031AA6D1-78BC-4BA2-A735-588FB23049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0" y="1253"/>
              <a:ext cx="145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sodium</a:t>
              </a:r>
              <a:r>
                <a:rPr lang="en-GB" altLang="en-US" dirty="0">
                  <a:solidFill>
                    <a:srgbClr val="010066"/>
                  </a:solidFill>
                </a:rPr>
                <a:t> </a:t>
              </a:r>
              <a:r>
                <a:rPr lang="en-GB" altLang="en-US" dirty="0">
                  <a:solidFill>
                    <a:srgbClr val="FF6600"/>
                  </a:solidFill>
                </a:rPr>
                <a:t>oxide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</p:grpSp>
      <p:sp>
        <p:nvSpPr>
          <p:cNvPr id="31" name="Rectangle 272">
            <a:extLst>
              <a:ext uri="{FF2B5EF4-FFF2-40B4-BE49-F238E27FC236}">
                <a16:creationId xmlns:a16="http://schemas.microsoft.com/office/drawing/2014/main" id="{7F98E0E0-4965-4363-AB91-3C030A10D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1267365"/>
            <a:ext cx="1146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7030A0"/>
                </a:solidFill>
              </a:rPr>
              <a:t>metal</a:t>
            </a:r>
          </a:p>
        </p:txBody>
      </p:sp>
      <p:sp>
        <p:nvSpPr>
          <p:cNvPr id="32" name="Rectangle 272">
            <a:extLst>
              <a:ext uri="{FF2B5EF4-FFF2-40B4-BE49-F238E27FC236}">
                <a16:creationId xmlns:a16="http://schemas.microsoft.com/office/drawing/2014/main" id="{D4019199-DA6E-4FE2-8107-C77D3B73C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2120" y="1267365"/>
            <a:ext cx="19996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compound</a:t>
            </a:r>
          </a:p>
        </p:txBody>
      </p:sp>
      <p:sp>
        <p:nvSpPr>
          <p:cNvPr id="25" name="Rectangle 272">
            <a:extLst>
              <a:ext uri="{FF2B5EF4-FFF2-40B4-BE49-F238E27FC236}">
                <a16:creationId xmlns:a16="http://schemas.microsoft.com/office/drawing/2014/main" id="{C0D73C42-A472-47A3-A245-E1F0727CC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1267365"/>
            <a:ext cx="18506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non-metal</a:t>
            </a:r>
          </a:p>
        </p:txBody>
      </p:sp>
      <p:grpSp>
        <p:nvGrpSpPr>
          <p:cNvPr id="26" name="Group 40">
            <a:extLst>
              <a:ext uri="{FF2B5EF4-FFF2-40B4-BE49-F238E27FC236}">
                <a16:creationId xmlns:a16="http://schemas.microsoft.com/office/drawing/2014/main" id="{8911CFB1-0578-44CD-9878-5FA20DFDC39D}"/>
              </a:ext>
            </a:extLst>
          </p:cNvPr>
          <p:cNvGrpSpPr>
            <a:grpSpLocks/>
          </p:cNvGrpSpPr>
          <p:nvPr/>
        </p:nvGrpSpPr>
        <p:grpSpPr bwMode="auto">
          <a:xfrm>
            <a:off x="889692" y="2619843"/>
            <a:ext cx="7516820" cy="523874"/>
            <a:chOff x="1247" y="1253"/>
            <a:chExt cx="4735" cy="330"/>
          </a:xfrm>
        </p:grpSpPr>
        <p:sp>
          <p:nvSpPr>
            <p:cNvPr id="27" name="Line 26">
              <a:extLst>
                <a:ext uri="{FF2B5EF4-FFF2-40B4-BE49-F238E27FC236}">
                  <a16:creationId xmlns:a16="http://schemas.microsoft.com/office/drawing/2014/main" id="{A84A8620-0E15-4E83-A874-C6A2DFC4C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1" y="1417"/>
              <a:ext cx="8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 Box 27">
              <a:extLst>
                <a:ext uri="{FF2B5EF4-FFF2-40B4-BE49-F238E27FC236}">
                  <a16:creationId xmlns:a16="http://schemas.microsoft.com/office/drawing/2014/main" id="{51EFDE5B-1546-4C42-9F17-9D68E17138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7" y="1253"/>
              <a:ext cx="193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calcium</a:t>
              </a:r>
              <a:r>
                <a:rPr lang="en-GB" altLang="en-US" dirty="0">
                  <a:solidFill>
                    <a:srgbClr val="010066"/>
                  </a:solidFill>
                </a:rPr>
                <a:t> + </a:t>
              </a:r>
              <a:r>
                <a:rPr lang="en-GB" altLang="en-US" dirty="0">
                  <a:solidFill>
                    <a:srgbClr val="FF6600"/>
                  </a:solidFill>
                </a:rPr>
                <a:t>chlorine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  <p:sp>
          <p:nvSpPr>
            <p:cNvPr id="29" name="Text Box 28">
              <a:extLst>
                <a:ext uri="{FF2B5EF4-FFF2-40B4-BE49-F238E27FC236}">
                  <a16:creationId xmlns:a16="http://schemas.microsoft.com/office/drawing/2014/main" id="{11DDDBCB-1A3E-47F1-896F-145A514899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0" y="1253"/>
              <a:ext cx="174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calcium</a:t>
              </a:r>
              <a:r>
                <a:rPr lang="en-GB" altLang="en-US" dirty="0">
                  <a:solidFill>
                    <a:srgbClr val="010066"/>
                  </a:solidFill>
                </a:rPr>
                <a:t> </a:t>
              </a:r>
              <a:r>
                <a:rPr lang="en-GB" altLang="en-US" dirty="0">
                  <a:solidFill>
                    <a:srgbClr val="FF6600"/>
                  </a:solidFill>
                </a:rPr>
                <a:t>chloride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84865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68">
            <a:extLst>
              <a:ext uri="{FF2B5EF4-FFF2-40B4-BE49-F238E27FC236}">
                <a16:creationId xmlns:a16="http://schemas.microsoft.com/office/drawing/2014/main" id="{5F1D508D-F37E-4764-9542-376EC2790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577975"/>
            <a:ext cx="496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4339" name="Text Box 270">
            <a:extLst>
              <a:ext uri="{FF2B5EF4-FFF2-40B4-BE49-F238E27FC236}">
                <a16:creationId xmlns:a16="http://schemas.microsoft.com/office/drawing/2014/main" id="{A226BCC7-FAA0-4C84-AA68-8DFBF7DE9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506538"/>
            <a:ext cx="5327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77790" name="Oval 286">
            <a:extLst>
              <a:ext uri="{FF2B5EF4-FFF2-40B4-BE49-F238E27FC236}">
                <a16:creationId xmlns:a16="http://schemas.microsoft.com/office/drawing/2014/main" id="{630E9927-4CD7-43AE-8510-654B4CB60D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8925" y="906463"/>
            <a:ext cx="252413" cy="2524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  <a:cs typeface="+mn-cs"/>
            </a:endParaRP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89CADCCA-D2D2-4806-A979-A91618538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808038"/>
            <a:ext cx="8258175" cy="431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533400" eaLnBrk="1" hangingPunct="1">
              <a:lnSpc>
                <a:spcPct val="90000"/>
              </a:lnSpc>
              <a:defRPr/>
            </a:pPr>
            <a:r>
              <a:rPr lang="en-GB" kern="0" dirty="0">
                <a:solidFill>
                  <a:srgbClr val="010067"/>
                </a:solidFill>
                <a:latin typeface="+mn-lt"/>
                <a:cs typeface="+mn-cs"/>
              </a:rPr>
              <a:t>Compounds containing </a:t>
            </a:r>
            <a:r>
              <a:rPr lang="en-GB" kern="0" dirty="0">
                <a:solidFill>
                  <a:srgbClr val="FF6600"/>
                </a:solidFill>
                <a:latin typeface="+mn-lt"/>
                <a:cs typeface="+mn-cs"/>
              </a:rPr>
              <a:t>more than 2 </a:t>
            </a:r>
            <a:r>
              <a:rPr lang="en-GB" kern="0" dirty="0">
                <a:solidFill>
                  <a:srgbClr val="010067"/>
                </a:solidFill>
                <a:latin typeface="+mn-lt"/>
                <a:cs typeface="+mn-cs"/>
              </a:rPr>
              <a:t>elements. </a:t>
            </a:r>
            <a:endParaRPr lang="en-GB" b="1" kern="0" dirty="0">
              <a:solidFill>
                <a:srgbClr val="010067"/>
              </a:solidFill>
              <a:latin typeface="+mn-lt"/>
              <a:cs typeface="+mn-cs"/>
            </a:endParaRPr>
          </a:p>
        </p:txBody>
      </p:sp>
      <p:sp>
        <p:nvSpPr>
          <p:cNvPr id="21" name="Rectangle 266">
            <a:extLst>
              <a:ext uri="{FF2B5EF4-FFF2-40B4-BE49-F238E27FC236}">
                <a16:creationId xmlns:a16="http://schemas.microsoft.com/office/drawing/2014/main" id="{80CFE3DF-1D0A-42D9-B476-4C92A5EBE9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16688" cy="549275"/>
          </a:xfrm>
        </p:spPr>
        <p:txBody>
          <a:bodyPr/>
          <a:lstStyle/>
          <a:p>
            <a:pPr eaLnBrk="1" hangingPunct="1"/>
            <a:r>
              <a:rPr lang="en-GB" altLang="en-US" dirty="0"/>
              <a:t>      Naming compounds</a:t>
            </a:r>
          </a:p>
        </p:txBody>
      </p:sp>
      <p:sp>
        <p:nvSpPr>
          <p:cNvPr id="22" name="Rectangle 272">
            <a:extLst>
              <a:ext uri="{FF2B5EF4-FFF2-40B4-BE49-F238E27FC236}">
                <a16:creationId xmlns:a16="http://schemas.microsoft.com/office/drawing/2014/main" id="{480CA9B2-E14A-4ACC-AF63-83284AF11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" y="2353846"/>
            <a:ext cx="8496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2</a:t>
            </a:r>
            <a:r>
              <a:rPr lang="en-GB" altLang="en-US" baseline="30000" dirty="0">
                <a:solidFill>
                  <a:srgbClr val="FF6600"/>
                </a:solidFill>
              </a:rPr>
              <a:t>nd</a:t>
            </a:r>
            <a:r>
              <a:rPr lang="en-GB" altLang="en-US" dirty="0">
                <a:solidFill>
                  <a:srgbClr val="FF6600"/>
                </a:solidFill>
              </a:rPr>
              <a:t> - </a:t>
            </a:r>
            <a:r>
              <a:rPr lang="en-GB" altLang="en-US" dirty="0">
                <a:solidFill>
                  <a:srgbClr val="010067"/>
                </a:solidFill>
              </a:rPr>
              <a:t>non-metal plus </a:t>
            </a:r>
            <a:r>
              <a:rPr lang="en-GB" altLang="en-US" dirty="0">
                <a:solidFill>
                  <a:srgbClr val="FF6600"/>
                </a:solidFill>
              </a:rPr>
              <a:t>oxygen</a:t>
            </a:r>
            <a:r>
              <a:rPr lang="en-GB" altLang="en-US" dirty="0">
                <a:solidFill>
                  <a:srgbClr val="010067"/>
                </a:solidFill>
              </a:rPr>
              <a:t> ending is  </a:t>
            </a:r>
            <a:r>
              <a:rPr lang="en-GB" altLang="en-US" dirty="0">
                <a:solidFill>
                  <a:srgbClr val="FF6600"/>
                </a:solidFill>
              </a:rPr>
              <a:t>“-ate”</a:t>
            </a:r>
          </a:p>
        </p:txBody>
      </p:sp>
      <p:sp>
        <p:nvSpPr>
          <p:cNvPr id="23" name="Text Box 273">
            <a:extLst>
              <a:ext uri="{FF2B5EF4-FFF2-40B4-BE49-F238E27FC236}">
                <a16:creationId xmlns:a16="http://schemas.microsoft.com/office/drawing/2014/main" id="{F375F727-F60C-4DCB-AAB2-C6ACCD61D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432424"/>
            <a:ext cx="61579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GB" altLang="en-US" dirty="0">
                <a:solidFill>
                  <a:srgbClr val="FF6600"/>
                </a:solidFill>
              </a:rPr>
              <a:t>1</a:t>
            </a:r>
            <a:r>
              <a:rPr lang="en-GB" altLang="en-US" baseline="30000" dirty="0">
                <a:solidFill>
                  <a:srgbClr val="FF6600"/>
                </a:solidFill>
              </a:rPr>
              <a:t>st</a:t>
            </a:r>
            <a:r>
              <a:rPr lang="en-GB" altLang="en-US" dirty="0">
                <a:solidFill>
                  <a:srgbClr val="FF6600"/>
                </a:solidFill>
              </a:rPr>
              <a:t> – </a:t>
            </a:r>
            <a:r>
              <a:rPr lang="en-GB" altLang="en-US" dirty="0">
                <a:solidFill>
                  <a:srgbClr val="010067"/>
                </a:solidFill>
              </a:rPr>
              <a:t>metal same as element</a:t>
            </a:r>
          </a:p>
        </p:txBody>
      </p:sp>
      <p:sp>
        <p:nvSpPr>
          <p:cNvPr id="24" name="Rectangle 272">
            <a:extLst>
              <a:ext uri="{FF2B5EF4-FFF2-40B4-BE49-F238E27FC236}">
                <a16:creationId xmlns:a16="http://schemas.microsoft.com/office/drawing/2014/main" id="{0F5F7596-5650-47E7-892B-EE400B1B5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2906941"/>
            <a:ext cx="756012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E.g. sulphur with oxygen becomes sulphate</a:t>
            </a:r>
          </a:p>
          <a:p>
            <a:r>
              <a:rPr lang="en-GB" altLang="en-US" dirty="0">
                <a:solidFill>
                  <a:srgbClr val="FF6600"/>
                </a:solidFill>
              </a:rPr>
              <a:t>                                                        </a:t>
            </a:r>
            <a:r>
              <a:rPr lang="en-GB" altLang="en-US" dirty="0" err="1">
                <a:solidFill>
                  <a:srgbClr val="FF6600"/>
                </a:solidFill>
              </a:rPr>
              <a:t>sulfate</a:t>
            </a:r>
            <a:endParaRPr lang="en-GB" altLang="en-US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1" name="Group 51">
            <a:extLst>
              <a:ext uri="{FF2B5EF4-FFF2-40B4-BE49-F238E27FC236}">
                <a16:creationId xmlns:a16="http://schemas.microsoft.com/office/drawing/2014/main" id="{0AFB5F58-EBAE-4F09-AE2F-18CECF0CB1D4}"/>
              </a:ext>
            </a:extLst>
          </p:cNvPr>
          <p:cNvGrpSpPr>
            <a:grpSpLocks/>
          </p:cNvGrpSpPr>
          <p:nvPr/>
        </p:nvGrpSpPr>
        <p:grpSpPr bwMode="auto">
          <a:xfrm>
            <a:off x="668337" y="2132856"/>
            <a:ext cx="8274559" cy="523875"/>
            <a:chOff x="214282" y="3141670"/>
            <a:chExt cx="8273772" cy="523220"/>
          </a:xfrm>
        </p:grpSpPr>
        <p:sp>
          <p:nvSpPr>
            <p:cNvPr id="14354" name="Line 26">
              <a:extLst>
                <a:ext uri="{FF2B5EF4-FFF2-40B4-BE49-F238E27FC236}">
                  <a16:creationId xmlns:a16="http://schemas.microsoft.com/office/drawing/2014/main" id="{7CB73A5F-FA7C-4076-B713-0B928EC78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9569" y="3403280"/>
              <a:ext cx="1371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355" name="Text Box 27">
              <a:extLst>
                <a:ext uri="{FF2B5EF4-FFF2-40B4-BE49-F238E27FC236}">
                  <a16:creationId xmlns:a16="http://schemas.microsoft.com/office/drawing/2014/main" id="{92CFB15F-9594-46CF-92C6-459CF56AEE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282" y="3141670"/>
              <a:ext cx="338586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FF6600"/>
                  </a:solidFill>
                </a:rPr>
                <a:t>sulphur</a:t>
              </a:r>
              <a:r>
                <a:rPr lang="en-GB" altLang="en-US">
                  <a:solidFill>
                    <a:srgbClr val="010066"/>
                  </a:solidFill>
                </a:rPr>
                <a:t> plus oxygen</a:t>
              </a:r>
              <a:endParaRPr lang="en-US" altLang="en-US">
                <a:solidFill>
                  <a:srgbClr val="010066"/>
                </a:solidFill>
              </a:endParaRPr>
            </a:p>
          </p:txBody>
        </p:sp>
        <p:sp>
          <p:nvSpPr>
            <p:cNvPr id="14356" name="Text Box 28">
              <a:extLst>
                <a:ext uri="{FF2B5EF4-FFF2-40B4-BE49-F238E27FC236}">
                  <a16:creationId xmlns:a16="http://schemas.microsoft.com/office/drawing/2014/main" id="{AE91C2AC-7C3B-4822-9E99-7214EA6122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5595" y="3141670"/>
              <a:ext cx="3002459" cy="522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010066"/>
                  </a:solidFill>
                </a:rPr>
                <a:t>sulph</a:t>
              </a:r>
              <a:r>
                <a:rPr lang="en-GB" altLang="en-US" dirty="0">
                  <a:solidFill>
                    <a:srgbClr val="FF6600"/>
                  </a:solidFill>
                </a:rPr>
                <a:t>ate  / </a:t>
              </a:r>
              <a:r>
                <a:rPr lang="en-GB" altLang="en-US" dirty="0" err="1">
                  <a:solidFill>
                    <a:srgbClr val="010066"/>
                  </a:solidFill>
                </a:rPr>
                <a:t>sulf</a:t>
              </a:r>
              <a:r>
                <a:rPr lang="en-GB" altLang="en-US" dirty="0" err="1">
                  <a:solidFill>
                    <a:srgbClr val="FF6600"/>
                  </a:solidFill>
                </a:rPr>
                <a:t>ate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14345" name="Group 52">
            <a:extLst>
              <a:ext uri="{FF2B5EF4-FFF2-40B4-BE49-F238E27FC236}">
                <a16:creationId xmlns:a16="http://schemas.microsoft.com/office/drawing/2014/main" id="{9D99D1A0-F568-41EE-B9FF-6E4D2F91650B}"/>
              </a:ext>
            </a:extLst>
          </p:cNvPr>
          <p:cNvGrpSpPr>
            <a:grpSpLocks/>
          </p:cNvGrpSpPr>
          <p:nvPr/>
        </p:nvGrpSpPr>
        <p:grpSpPr bwMode="auto">
          <a:xfrm>
            <a:off x="668337" y="2847231"/>
            <a:ext cx="6456653" cy="523875"/>
            <a:chOff x="214282" y="3887796"/>
            <a:chExt cx="6457210" cy="523220"/>
          </a:xfrm>
        </p:grpSpPr>
        <p:sp>
          <p:nvSpPr>
            <p:cNvPr id="14351" name="Line 37">
              <a:extLst>
                <a:ext uri="{FF2B5EF4-FFF2-40B4-BE49-F238E27FC236}">
                  <a16:creationId xmlns:a16="http://schemas.microsoft.com/office/drawing/2014/main" id="{3376E163-6340-467E-9CDD-F1C0BFFCD0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0225" y="4149406"/>
              <a:ext cx="1371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352" name="Text Box 39">
              <a:extLst>
                <a:ext uri="{FF2B5EF4-FFF2-40B4-BE49-F238E27FC236}">
                  <a16:creationId xmlns:a16="http://schemas.microsoft.com/office/drawing/2014/main" id="{37DB32C0-7483-43AC-A441-172CB479BC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6552" y="3887796"/>
              <a:ext cx="118494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010066"/>
                  </a:solidFill>
                </a:rPr>
                <a:t>nitr</a:t>
              </a:r>
              <a:r>
                <a:rPr lang="en-GB" altLang="en-US" dirty="0">
                  <a:solidFill>
                    <a:srgbClr val="FF6600"/>
                  </a:solidFill>
                </a:rPr>
                <a:t>ate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  <p:sp>
          <p:nvSpPr>
            <p:cNvPr id="14353" name="Text Box 27">
              <a:extLst>
                <a:ext uri="{FF2B5EF4-FFF2-40B4-BE49-F238E27FC236}">
                  <a16:creationId xmlns:a16="http://schemas.microsoft.com/office/drawing/2014/main" id="{5F48B5CA-993B-49C8-AFDC-F01FBEF7B5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282" y="3887796"/>
              <a:ext cx="350608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FF6600"/>
                  </a:solidFill>
                </a:rPr>
                <a:t>nitrogen </a:t>
              </a:r>
              <a:r>
                <a:rPr lang="en-GB" altLang="en-US">
                  <a:solidFill>
                    <a:srgbClr val="010066"/>
                  </a:solidFill>
                </a:rPr>
                <a:t>plus oxygen</a:t>
              </a:r>
              <a:endParaRPr lang="en-US" altLang="en-US">
                <a:solidFill>
                  <a:srgbClr val="010066"/>
                </a:solidFill>
              </a:endParaRPr>
            </a:p>
          </p:txBody>
        </p:sp>
      </p:grpSp>
      <p:grpSp>
        <p:nvGrpSpPr>
          <p:cNvPr id="14346" name="Group 53">
            <a:extLst>
              <a:ext uri="{FF2B5EF4-FFF2-40B4-BE49-F238E27FC236}">
                <a16:creationId xmlns:a16="http://schemas.microsoft.com/office/drawing/2014/main" id="{D742A4F1-C2B8-4320-AB57-56E2AAF70A1E}"/>
              </a:ext>
            </a:extLst>
          </p:cNvPr>
          <p:cNvGrpSpPr>
            <a:grpSpLocks/>
          </p:cNvGrpSpPr>
          <p:nvPr/>
        </p:nvGrpSpPr>
        <p:grpSpPr bwMode="auto">
          <a:xfrm>
            <a:off x="668337" y="3561606"/>
            <a:ext cx="7129876" cy="523875"/>
            <a:chOff x="214282" y="4669642"/>
            <a:chExt cx="7129926" cy="523220"/>
          </a:xfrm>
        </p:grpSpPr>
        <p:sp>
          <p:nvSpPr>
            <p:cNvPr id="14348" name="Line 34">
              <a:extLst>
                <a:ext uri="{FF2B5EF4-FFF2-40B4-BE49-F238E27FC236}">
                  <a16:creationId xmlns:a16="http://schemas.microsoft.com/office/drawing/2014/main" id="{93EAFC77-B13C-45F9-A930-A0AEE491C3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9938" y="4931252"/>
              <a:ext cx="1371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349" name="Text Box 36">
              <a:extLst>
                <a:ext uri="{FF2B5EF4-FFF2-40B4-BE49-F238E27FC236}">
                  <a16:creationId xmlns:a16="http://schemas.microsoft.com/office/drawing/2014/main" id="{16B84ECA-DF6C-480C-906E-87448080C1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8142" y="4669642"/>
              <a:ext cx="178606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010066"/>
                  </a:solidFill>
                </a:rPr>
                <a:t>carbon</a:t>
              </a:r>
              <a:r>
                <a:rPr lang="en-GB" altLang="en-US" dirty="0">
                  <a:solidFill>
                    <a:srgbClr val="FF6600"/>
                  </a:solidFill>
                </a:rPr>
                <a:t>ate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  <p:sp>
          <p:nvSpPr>
            <p:cNvPr id="14350" name="Text Box 27">
              <a:extLst>
                <a:ext uri="{FF2B5EF4-FFF2-40B4-BE49-F238E27FC236}">
                  <a16:creationId xmlns:a16="http://schemas.microsoft.com/office/drawing/2014/main" id="{515A5B26-DF9C-4006-9886-E5752A1B3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282" y="4669642"/>
              <a:ext cx="330571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>
                  <a:solidFill>
                    <a:srgbClr val="FF6600"/>
                  </a:solidFill>
                </a:rPr>
                <a:t>carbon </a:t>
              </a:r>
              <a:r>
                <a:rPr lang="en-GB" altLang="en-US">
                  <a:solidFill>
                    <a:srgbClr val="010066"/>
                  </a:solidFill>
                </a:rPr>
                <a:t>plus oxygen</a:t>
              </a:r>
              <a:endParaRPr lang="en-US" altLang="en-US">
                <a:solidFill>
                  <a:srgbClr val="010066"/>
                </a:solidFill>
              </a:endParaRPr>
            </a:p>
          </p:txBody>
        </p:sp>
      </p:grpSp>
      <p:sp>
        <p:nvSpPr>
          <p:cNvPr id="21" name="Rectangle 266">
            <a:extLst>
              <a:ext uri="{FF2B5EF4-FFF2-40B4-BE49-F238E27FC236}">
                <a16:creationId xmlns:a16="http://schemas.microsoft.com/office/drawing/2014/main" id="{80CFE3DF-1D0A-42D9-B476-4C92A5EBE9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16688" cy="549275"/>
          </a:xfrm>
        </p:spPr>
        <p:txBody>
          <a:bodyPr/>
          <a:lstStyle/>
          <a:p>
            <a:pPr eaLnBrk="1" hangingPunct="1"/>
            <a:r>
              <a:rPr lang="en-GB" altLang="en-US" dirty="0"/>
              <a:t>      Naming compounds</a:t>
            </a:r>
          </a:p>
        </p:txBody>
      </p:sp>
      <p:sp>
        <p:nvSpPr>
          <p:cNvPr id="22" name="Rectangle 272">
            <a:extLst>
              <a:ext uri="{FF2B5EF4-FFF2-40B4-BE49-F238E27FC236}">
                <a16:creationId xmlns:a16="http://schemas.microsoft.com/office/drawing/2014/main" id="{C9BE38D3-CF8D-4EFE-A41A-A6FCD617B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337" y="1306002"/>
            <a:ext cx="28803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element names</a:t>
            </a:r>
          </a:p>
        </p:txBody>
      </p:sp>
      <p:sp>
        <p:nvSpPr>
          <p:cNvPr id="23" name="Rectangle 272">
            <a:extLst>
              <a:ext uri="{FF2B5EF4-FFF2-40B4-BE49-F238E27FC236}">
                <a16:creationId xmlns:a16="http://schemas.microsoft.com/office/drawing/2014/main" id="{500C28DA-9D12-4579-AC36-418F35591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5796" y="1309759"/>
            <a:ext cx="30807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compound name</a:t>
            </a:r>
          </a:p>
        </p:txBody>
      </p:sp>
    </p:spTree>
    <p:extLst>
      <p:ext uri="{BB962C8B-B14F-4D97-AF65-F5344CB8AC3E}">
        <p14:creationId xmlns:p14="http://schemas.microsoft.com/office/powerpoint/2010/main" val="3338338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66">
            <a:extLst>
              <a:ext uri="{FF2B5EF4-FFF2-40B4-BE49-F238E27FC236}">
                <a16:creationId xmlns:a16="http://schemas.microsoft.com/office/drawing/2014/main" id="{10F50AC2-7579-4B33-B72F-007EC4E27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      Naming compounds - examples</a:t>
            </a:r>
          </a:p>
        </p:txBody>
      </p:sp>
      <p:grpSp>
        <p:nvGrpSpPr>
          <p:cNvPr id="2" name="Group 40">
            <a:extLst>
              <a:ext uri="{FF2B5EF4-FFF2-40B4-BE49-F238E27FC236}">
                <a16:creationId xmlns:a16="http://schemas.microsoft.com/office/drawing/2014/main" id="{CA9E3127-8050-46C5-9F48-46F466D40AFF}"/>
              </a:ext>
            </a:extLst>
          </p:cNvPr>
          <p:cNvGrpSpPr>
            <a:grpSpLocks/>
          </p:cNvGrpSpPr>
          <p:nvPr/>
        </p:nvGrpSpPr>
        <p:grpSpPr bwMode="auto">
          <a:xfrm>
            <a:off x="612256" y="1902407"/>
            <a:ext cx="8061334" cy="523874"/>
            <a:chOff x="1066" y="1253"/>
            <a:chExt cx="5078" cy="330"/>
          </a:xfrm>
        </p:grpSpPr>
        <p:sp>
          <p:nvSpPr>
            <p:cNvPr id="13340" name="Line 26">
              <a:extLst>
                <a:ext uri="{FF2B5EF4-FFF2-40B4-BE49-F238E27FC236}">
                  <a16:creationId xmlns:a16="http://schemas.microsoft.com/office/drawing/2014/main" id="{DA002DDA-5EE4-4179-9591-9A6B89169D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417"/>
              <a:ext cx="45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41" name="Text Box 27">
              <a:extLst>
                <a:ext uri="{FF2B5EF4-FFF2-40B4-BE49-F238E27FC236}">
                  <a16:creationId xmlns:a16="http://schemas.microsoft.com/office/drawing/2014/main" id="{9FC4C4CF-A026-4809-96EF-784258C15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1253"/>
              <a:ext cx="283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sodium</a:t>
              </a:r>
              <a:r>
                <a:rPr lang="en-GB" altLang="en-US" dirty="0">
                  <a:solidFill>
                    <a:srgbClr val="010066"/>
                  </a:solidFill>
                </a:rPr>
                <a:t> + </a:t>
              </a:r>
              <a:r>
                <a:rPr lang="en-GB" altLang="en-US" dirty="0">
                  <a:solidFill>
                    <a:srgbClr val="FF6600"/>
                  </a:solidFill>
                </a:rPr>
                <a:t>sulphur</a:t>
              </a:r>
              <a:r>
                <a:rPr lang="en-GB" altLang="en-US" dirty="0">
                  <a:solidFill>
                    <a:srgbClr val="010066"/>
                  </a:solidFill>
                </a:rPr>
                <a:t> + </a:t>
              </a:r>
              <a:r>
                <a:rPr lang="en-GB" altLang="en-US" dirty="0">
                  <a:solidFill>
                    <a:srgbClr val="FF6600"/>
                  </a:solidFill>
                </a:rPr>
                <a:t>oxygen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  <p:sp>
          <p:nvSpPr>
            <p:cNvPr id="13342" name="Text Box 28">
              <a:extLst>
                <a:ext uri="{FF2B5EF4-FFF2-40B4-BE49-F238E27FC236}">
                  <a16:creationId xmlns:a16="http://schemas.microsoft.com/office/drawing/2014/main" id="{031AA6D1-78BC-4BA2-A735-588FB23049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1253"/>
              <a:ext cx="176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sodium</a:t>
              </a:r>
              <a:r>
                <a:rPr lang="en-GB" altLang="en-US" dirty="0">
                  <a:solidFill>
                    <a:srgbClr val="010066"/>
                  </a:solidFill>
                </a:rPr>
                <a:t> </a:t>
              </a:r>
              <a:r>
                <a:rPr lang="en-GB" altLang="en-US" dirty="0">
                  <a:solidFill>
                    <a:srgbClr val="FF6600"/>
                  </a:solidFill>
                </a:rPr>
                <a:t>sulphate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</p:grpSp>
      <p:sp>
        <p:nvSpPr>
          <p:cNvPr id="31" name="Rectangle 272">
            <a:extLst>
              <a:ext uri="{FF2B5EF4-FFF2-40B4-BE49-F238E27FC236}">
                <a16:creationId xmlns:a16="http://schemas.microsoft.com/office/drawing/2014/main" id="{7F98E0E0-4965-4363-AB91-3C030A10D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56" y="1266857"/>
            <a:ext cx="1146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7030A0"/>
                </a:solidFill>
              </a:rPr>
              <a:t>metal</a:t>
            </a:r>
          </a:p>
        </p:txBody>
      </p:sp>
      <p:sp>
        <p:nvSpPr>
          <p:cNvPr id="32" name="Rectangle 272">
            <a:extLst>
              <a:ext uri="{FF2B5EF4-FFF2-40B4-BE49-F238E27FC236}">
                <a16:creationId xmlns:a16="http://schemas.microsoft.com/office/drawing/2014/main" id="{D4019199-DA6E-4FE2-8107-C77D3B73C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474" y="1276284"/>
            <a:ext cx="19996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compound</a:t>
            </a:r>
          </a:p>
        </p:txBody>
      </p:sp>
      <p:sp>
        <p:nvSpPr>
          <p:cNvPr id="25" name="Rectangle 272">
            <a:extLst>
              <a:ext uri="{FF2B5EF4-FFF2-40B4-BE49-F238E27FC236}">
                <a16:creationId xmlns:a16="http://schemas.microsoft.com/office/drawing/2014/main" id="{C0D73C42-A472-47A3-A245-E1F0727CC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3728" y="1267365"/>
            <a:ext cx="23050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61950" indent="-3619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334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non-metals</a:t>
            </a:r>
          </a:p>
        </p:txBody>
      </p:sp>
      <p:grpSp>
        <p:nvGrpSpPr>
          <p:cNvPr id="30" name="Group 40">
            <a:extLst>
              <a:ext uri="{FF2B5EF4-FFF2-40B4-BE49-F238E27FC236}">
                <a16:creationId xmlns:a16="http://schemas.microsoft.com/office/drawing/2014/main" id="{239D25C9-17FB-4DCA-9A4E-337FA48E7AED}"/>
              </a:ext>
            </a:extLst>
          </p:cNvPr>
          <p:cNvGrpSpPr>
            <a:grpSpLocks/>
          </p:cNvGrpSpPr>
          <p:nvPr/>
        </p:nvGrpSpPr>
        <p:grpSpPr bwMode="auto">
          <a:xfrm>
            <a:off x="612256" y="2619843"/>
            <a:ext cx="8361373" cy="523874"/>
            <a:chOff x="1066" y="1253"/>
            <a:chExt cx="5267" cy="330"/>
          </a:xfrm>
        </p:grpSpPr>
        <p:sp>
          <p:nvSpPr>
            <p:cNvPr id="33" name="Line 26">
              <a:extLst>
                <a:ext uri="{FF2B5EF4-FFF2-40B4-BE49-F238E27FC236}">
                  <a16:creationId xmlns:a16="http://schemas.microsoft.com/office/drawing/2014/main" id="{9BD8DAD1-7024-4D86-8BE6-19A08B8849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417"/>
              <a:ext cx="45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 Box 27">
              <a:extLst>
                <a:ext uri="{FF2B5EF4-FFF2-40B4-BE49-F238E27FC236}">
                  <a16:creationId xmlns:a16="http://schemas.microsoft.com/office/drawing/2014/main" id="{27B9B8F1-DFD8-4DB4-9E99-C2698A779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1253"/>
              <a:ext cx="282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calcium</a:t>
              </a:r>
              <a:r>
                <a:rPr lang="en-GB" altLang="en-US" dirty="0">
                  <a:solidFill>
                    <a:srgbClr val="010066"/>
                  </a:solidFill>
                </a:rPr>
                <a:t> + </a:t>
              </a:r>
              <a:r>
                <a:rPr lang="en-GB" altLang="en-US" dirty="0">
                  <a:solidFill>
                    <a:srgbClr val="FF6600"/>
                  </a:solidFill>
                </a:rPr>
                <a:t>carbon</a:t>
              </a:r>
              <a:r>
                <a:rPr lang="en-GB" altLang="en-US" dirty="0">
                  <a:solidFill>
                    <a:srgbClr val="010066"/>
                  </a:solidFill>
                </a:rPr>
                <a:t> + </a:t>
              </a:r>
              <a:r>
                <a:rPr lang="en-GB" altLang="en-US" dirty="0">
                  <a:solidFill>
                    <a:srgbClr val="FF6600"/>
                  </a:solidFill>
                </a:rPr>
                <a:t>oxygen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  <p:sp>
          <p:nvSpPr>
            <p:cNvPr id="35" name="Text Box 28">
              <a:extLst>
                <a:ext uri="{FF2B5EF4-FFF2-40B4-BE49-F238E27FC236}">
                  <a16:creationId xmlns:a16="http://schemas.microsoft.com/office/drawing/2014/main" id="{81ADEA0E-46DF-4C5F-9109-DA25353B68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1253"/>
              <a:ext cx="195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calcium</a:t>
              </a:r>
              <a:r>
                <a:rPr lang="en-GB" altLang="en-US" dirty="0">
                  <a:solidFill>
                    <a:srgbClr val="010066"/>
                  </a:solidFill>
                </a:rPr>
                <a:t> </a:t>
              </a:r>
              <a:r>
                <a:rPr lang="en-GB" altLang="en-US" dirty="0">
                  <a:solidFill>
                    <a:srgbClr val="FF6600"/>
                  </a:solidFill>
                </a:rPr>
                <a:t>carbonate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36" name="Group 40">
            <a:extLst>
              <a:ext uri="{FF2B5EF4-FFF2-40B4-BE49-F238E27FC236}">
                <a16:creationId xmlns:a16="http://schemas.microsoft.com/office/drawing/2014/main" id="{F7DCA601-BB81-449D-A8B1-22442FA016C7}"/>
              </a:ext>
            </a:extLst>
          </p:cNvPr>
          <p:cNvGrpSpPr>
            <a:grpSpLocks/>
          </p:cNvGrpSpPr>
          <p:nvPr/>
        </p:nvGrpSpPr>
        <p:grpSpPr bwMode="auto">
          <a:xfrm>
            <a:off x="612256" y="3337278"/>
            <a:ext cx="7580324" cy="523874"/>
            <a:chOff x="1066" y="1253"/>
            <a:chExt cx="4775" cy="330"/>
          </a:xfrm>
        </p:grpSpPr>
        <p:sp>
          <p:nvSpPr>
            <p:cNvPr id="37" name="Line 26">
              <a:extLst>
                <a:ext uri="{FF2B5EF4-FFF2-40B4-BE49-F238E27FC236}">
                  <a16:creationId xmlns:a16="http://schemas.microsoft.com/office/drawing/2014/main" id="{6AC546A9-8D37-40A0-BCAC-8DB664AC0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417"/>
              <a:ext cx="45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 Box 27">
              <a:extLst>
                <a:ext uri="{FF2B5EF4-FFF2-40B4-BE49-F238E27FC236}">
                  <a16:creationId xmlns:a16="http://schemas.microsoft.com/office/drawing/2014/main" id="{8D2446ED-DD6C-4CF7-A669-7A2E41CA4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1253"/>
              <a:ext cx="283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lithium</a:t>
              </a:r>
              <a:r>
                <a:rPr lang="en-GB" altLang="en-US" dirty="0">
                  <a:solidFill>
                    <a:srgbClr val="010066"/>
                  </a:solidFill>
                </a:rPr>
                <a:t> + </a:t>
              </a:r>
              <a:r>
                <a:rPr lang="en-GB" altLang="en-US" dirty="0">
                  <a:solidFill>
                    <a:srgbClr val="FF6600"/>
                  </a:solidFill>
                </a:rPr>
                <a:t>nitrogen</a:t>
              </a:r>
              <a:r>
                <a:rPr lang="en-GB" altLang="en-US" dirty="0">
                  <a:solidFill>
                    <a:srgbClr val="010066"/>
                  </a:solidFill>
                </a:rPr>
                <a:t> + </a:t>
              </a:r>
              <a:r>
                <a:rPr lang="en-GB" altLang="en-US" dirty="0">
                  <a:solidFill>
                    <a:srgbClr val="FF6600"/>
                  </a:solidFill>
                </a:rPr>
                <a:t>oxygen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  <p:sp>
          <p:nvSpPr>
            <p:cNvPr id="39" name="Text Box 28">
              <a:extLst>
                <a:ext uri="{FF2B5EF4-FFF2-40B4-BE49-F238E27FC236}">
                  <a16:creationId xmlns:a16="http://schemas.microsoft.com/office/drawing/2014/main" id="{45D508BF-0852-456D-A910-E0BCBAAB8A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1253"/>
              <a:ext cx="146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7030A0"/>
                  </a:solidFill>
                </a:rPr>
                <a:t>lithium</a:t>
              </a:r>
              <a:r>
                <a:rPr lang="en-GB" altLang="en-US" dirty="0">
                  <a:solidFill>
                    <a:srgbClr val="010066"/>
                  </a:solidFill>
                </a:rPr>
                <a:t> </a:t>
              </a:r>
              <a:r>
                <a:rPr lang="en-GB" altLang="en-US" dirty="0">
                  <a:solidFill>
                    <a:srgbClr val="FF6600"/>
                  </a:solidFill>
                </a:rPr>
                <a:t>nitrate</a:t>
              </a:r>
              <a:endParaRPr lang="en-US" altLang="en-US" dirty="0">
                <a:solidFill>
                  <a:srgbClr val="FF66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57689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master">
  <a:themeElements>
    <a:clrScheme name="1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11819</TotalTime>
  <Words>240</Words>
  <Application>Microsoft Office PowerPoint</Application>
  <PresentationFormat>On-screen Show (4:3)</PresentationFormat>
  <Paragraphs>66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Wingdings</vt:lpstr>
      <vt:lpstr>1_master</vt:lpstr>
      <vt:lpstr>Chemistry</vt:lpstr>
      <vt:lpstr>      Lesson objectives</vt:lpstr>
      <vt:lpstr>      Naming compounds</vt:lpstr>
      <vt:lpstr>      Naming compounds – non-metals</vt:lpstr>
      <vt:lpstr>      Naming compounds - examples</vt:lpstr>
      <vt:lpstr>      Naming compounds</vt:lpstr>
      <vt:lpstr>      Naming compounds</vt:lpstr>
      <vt:lpstr>      Naming compounds - examples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8E Atoms and Elements</dc:title>
  <dc:subject>KS3 Chemistry</dc:subject>
  <dc:creator>Boardworks Ltd</dc:creator>
  <cp:lastModifiedBy>Lesley Wood</cp:lastModifiedBy>
  <cp:revision>636</cp:revision>
  <cp:lastPrinted>2000-09-06T14:07:33Z</cp:lastPrinted>
  <dcterms:created xsi:type="dcterms:W3CDTF">2000-07-23T14:30:27Z</dcterms:created>
  <dcterms:modified xsi:type="dcterms:W3CDTF">2021-02-23T21:16:18Z</dcterms:modified>
</cp:coreProperties>
</file>