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6" r:id="rId2"/>
    <p:sldId id="259" r:id="rId3"/>
    <p:sldId id="258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63" r:id="rId13"/>
    <p:sldId id="275" r:id="rId14"/>
    <p:sldId id="276" r:id="rId15"/>
    <p:sldId id="277" r:id="rId16"/>
    <p:sldId id="278" r:id="rId17"/>
    <p:sldId id="279" r:id="rId18"/>
    <p:sldId id="280" r:id="rId19"/>
    <p:sldId id="265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305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1AEB3-DDD5-4558-B57B-8DB1E450333B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EC01F-2950-4CDA-973D-5F46D8101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55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7000">
              <a:srgbClr val="FFCCCC">
                <a:alpha val="50000"/>
              </a:srgbClr>
            </a:gs>
            <a:gs pos="95000">
              <a:srgbClr val="FFCCCC">
                <a:alpha val="50000"/>
              </a:srgbClr>
            </a:gs>
            <a:gs pos="10000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11" Type="http://schemas.openxmlformats.org/officeDocument/2006/relationships/image" Target="../media/image34.png"/><Relationship Id="rId5" Type="http://schemas.openxmlformats.org/officeDocument/2006/relationships/image" Target="../media/image11.png"/><Relationship Id="rId15" Type="http://schemas.openxmlformats.org/officeDocument/2006/relationships/image" Target="../media/image36.png"/><Relationship Id="rId10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32.png"/><Relationship Id="rId1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38.png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26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17" Type="http://schemas.openxmlformats.org/officeDocument/2006/relationships/image" Target="../media/image5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png"/><Relationship Id="rId1" Type="http://schemas.openxmlformats.org/officeDocument/2006/relationships/tags" Target="../tags/tag10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2.png"/><Relationship Id="rId15" Type="http://schemas.openxmlformats.org/officeDocument/2006/relationships/image" Target="../media/image54.png"/><Relationship Id="rId10" Type="http://schemas.openxmlformats.org/officeDocument/2006/relationships/image" Target="../media/image49.png"/><Relationship Id="rId4" Type="http://schemas.openxmlformats.org/officeDocument/2006/relationships/image" Target="../media/image41.png"/><Relationship Id="rId9" Type="http://schemas.openxmlformats.org/officeDocument/2006/relationships/image" Target="../media/image48.png"/><Relationship Id="rId14" Type="http://schemas.openxmlformats.org/officeDocument/2006/relationships/image" Target="../media/image5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7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45.png"/><Relationship Id="rId11" Type="http://schemas.openxmlformats.org/officeDocument/2006/relationships/image" Target="../media/image59.png"/><Relationship Id="rId5" Type="http://schemas.openxmlformats.org/officeDocument/2006/relationships/image" Target="../media/image42.png"/><Relationship Id="rId10" Type="http://schemas.openxmlformats.org/officeDocument/2006/relationships/image" Target="../media/image58.png"/><Relationship Id="rId4" Type="http://schemas.openxmlformats.org/officeDocument/2006/relationships/image" Target="../media/image41.png"/><Relationship Id="rId9" Type="http://schemas.openxmlformats.org/officeDocument/2006/relationships/image" Target="../media/image5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64.png"/><Relationship Id="rId7" Type="http://schemas.openxmlformats.org/officeDocument/2006/relationships/image" Target="../media/image46.png"/><Relationship Id="rId12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45.png"/><Relationship Id="rId11" Type="http://schemas.openxmlformats.org/officeDocument/2006/relationships/image" Target="../media/image62.png"/><Relationship Id="rId5" Type="http://schemas.openxmlformats.org/officeDocument/2006/relationships/image" Target="../media/image42.png"/><Relationship Id="rId10" Type="http://schemas.openxmlformats.org/officeDocument/2006/relationships/image" Target="../media/image61.png"/><Relationship Id="rId4" Type="http://schemas.openxmlformats.org/officeDocument/2006/relationships/image" Target="../media/image41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70.png"/><Relationship Id="rId7" Type="http://schemas.openxmlformats.org/officeDocument/2006/relationships/image" Target="../media/image46.png"/><Relationship Id="rId12" Type="http://schemas.openxmlformats.org/officeDocument/2006/relationships/image" Target="../media/image6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45.png"/><Relationship Id="rId11" Type="http://schemas.openxmlformats.org/officeDocument/2006/relationships/image" Target="../media/image68.png"/><Relationship Id="rId5" Type="http://schemas.openxmlformats.org/officeDocument/2006/relationships/image" Target="../media/image42.png"/><Relationship Id="rId15" Type="http://schemas.openxmlformats.org/officeDocument/2006/relationships/image" Target="../media/image72.png"/><Relationship Id="rId10" Type="http://schemas.openxmlformats.org/officeDocument/2006/relationships/image" Target="../media/image1.wmf"/><Relationship Id="rId4" Type="http://schemas.openxmlformats.org/officeDocument/2006/relationships/image" Target="../media/image41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7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45.png"/><Relationship Id="rId11" Type="http://schemas.openxmlformats.org/officeDocument/2006/relationships/image" Target="../media/image75.png"/><Relationship Id="rId5" Type="http://schemas.openxmlformats.org/officeDocument/2006/relationships/image" Target="../media/image42.png"/><Relationship Id="rId10" Type="http://schemas.openxmlformats.org/officeDocument/2006/relationships/image" Target="../media/image74.png"/><Relationship Id="rId4" Type="http://schemas.openxmlformats.org/officeDocument/2006/relationships/image" Target="../media/image41.png"/><Relationship Id="rId9" Type="http://schemas.openxmlformats.org/officeDocument/2006/relationships/image" Target="../media/image7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7" Type="http://schemas.openxmlformats.org/officeDocument/2006/relationships/image" Target="../media/image8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84.png"/><Relationship Id="rId11" Type="http://schemas.openxmlformats.org/officeDocument/2006/relationships/image" Target="../media/image89.png"/><Relationship Id="rId5" Type="http://schemas.openxmlformats.org/officeDocument/2006/relationships/image" Target="../media/image83.png"/><Relationship Id="rId10" Type="http://schemas.openxmlformats.org/officeDocument/2006/relationships/image" Target="../media/image88.png"/><Relationship Id="rId4" Type="http://schemas.openxmlformats.org/officeDocument/2006/relationships/image" Target="../media/image82.png"/><Relationship Id="rId9" Type="http://schemas.openxmlformats.org/officeDocument/2006/relationships/image" Target="../media/image8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7" Type="http://schemas.openxmlformats.org/officeDocument/2006/relationships/image" Target="../media/image8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8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95.png"/><Relationship Id="rId7" Type="http://schemas.openxmlformats.org/officeDocument/2006/relationships/image" Target="../media/image82.png"/><Relationship Id="rId12" Type="http://schemas.openxmlformats.org/officeDocument/2006/relationships/image" Target="../media/image9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image" Target="../media/image310.png"/><Relationship Id="rId11" Type="http://schemas.openxmlformats.org/officeDocument/2006/relationships/image" Target="../media/image93.png"/><Relationship Id="rId5" Type="http://schemas.openxmlformats.org/officeDocument/2006/relationships/image" Target="../media/image260.png"/><Relationship Id="rId15" Type="http://schemas.openxmlformats.org/officeDocument/2006/relationships/image" Target="../media/image410.png"/><Relationship Id="rId10" Type="http://schemas.openxmlformats.org/officeDocument/2006/relationships/image" Target="../media/image85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14" Type="http://schemas.openxmlformats.org/officeDocument/2006/relationships/image" Target="../media/image9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98.png"/><Relationship Id="rId18" Type="http://schemas.openxmlformats.org/officeDocument/2006/relationships/image" Target="../media/image310.png"/><Relationship Id="rId7" Type="http://schemas.openxmlformats.org/officeDocument/2006/relationships/image" Target="../media/image82.png"/><Relationship Id="rId17" Type="http://schemas.openxmlformats.org/officeDocument/2006/relationships/image" Target="../media/image26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0.png"/><Relationship Id="rId1" Type="http://schemas.openxmlformats.org/officeDocument/2006/relationships/tags" Target="../tags/tag18.xml"/><Relationship Id="rId11" Type="http://schemas.openxmlformats.org/officeDocument/2006/relationships/image" Target="../media/image93.png"/><Relationship Id="rId15" Type="http://schemas.openxmlformats.org/officeDocument/2006/relationships/image" Target="../media/image100.png"/><Relationship Id="rId10" Type="http://schemas.openxmlformats.org/officeDocument/2006/relationships/image" Target="../media/image85.png"/><Relationship Id="rId19" Type="http://schemas.openxmlformats.org/officeDocument/2006/relationships/image" Target="../media/image410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14" Type="http://schemas.openxmlformats.org/officeDocument/2006/relationships/image" Target="../media/image99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8" Type="http://schemas.openxmlformats.org/officeDocument/2006/relationships/image" Target="../media/image260.png"/><Relationship Id="rId7" Type="http://schemas.openxmlformats.org/officeDocument/2006/relationships/image" Target="../media/image82.png"/><Relationship Id="rId17" Type="http://schemas.openxmlformats.org/officeDocument/2006/relationships/image" Target="../media/image51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4.png"/><Relationship Id="rId20" Type="http://schemas.openxmlformats.org/officeDocument/2006/relationships/image" Target="../media/image410.png"/><Relationship Id="rId1" Type="http://schemas.openxmlformats.org/officeDocument/2006/relationships/tags" Target="../tags/tag19.xml"/><Relationship Id="rId11" Type="http://schemas.openxmlformats.org/officeDocument/2006/relationships/image" Target="../media/image93.png"/><Relationship Id="rId15" Type="http://schemas.openxmlformats.org/officeDocument/2006/relationships/image" Target="../media/image103.png"/><Relationship Id="rId10" Type="http://schemas.openxmlformats.org/officeDocument/2006/relationships/image" Target="../media/image85.png"/><Relationship Id="rId19" Type="http://schemas.openxmlformats.org/officeDocument/2006/relationships/image" Target="../media/image310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14" Type="http://schemas.openxmlformats.org/officeDocument/2006/relationships/image" Target="../media/image10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106.png"/><Relationship Id="rId7" Type="http://schemas.openxmlformats.org/officeDocument/2006/relationships/image" Target="../media/image82.png"/><Relationship Id="rId12" Type="http://schemas.openxmlformats.org/officeDocument/2006/relationships/image" Target="../media/image10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image" Target="../media/image310.png"/><Relationship Id="rId11" Type="http://schemas.openxmlformats.org/officeDocument/2006/relationships/image" Target="../media/image93.png"/><Relationship Id="rId5" Type="http://schemas.openxmlformats.org/officeDocument/2006/relationships/image" Target="../media/image91.png"/><Relationship Id="rId15" Type="http://schemas.openxmlformats.org/officeDocument/2006/relationships/image" Target="../media/image92.png"/><Relationship Id="rId10" Type="http://schemas.openxmlformats.org/officeDocument/2006/relationships/image" Target="../media/image85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14" Type="http://schemas.openxmlformats.org/officeDocument/2006/relationships/image" Target="../media/image107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109.png"/><Relationship Id="rId18" Type="http://schemas.openxmlformats.org/officeDocument/2006/relationships/image" Target="../media/image310.png"/><Relationship Id="rId7" Type="http://schemas.openxmlformats.org/officeDocument/2006/relationships/image" Target="../media/image82.png"/><Relationship Id="rId17" Type="http://schemas.openxmlformats.org/officeDocument/2006/relationships/image" Target="../media/image9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7.png"/><Relationship Id="rId1" Type="http://schemas.openxmlformats.org/officeDocument/2006/relationships/tags" Target="../tags/tag21.xml"/><Relationship Id="rId11" Type="http://schemas.openxmlformats.org/officeDocument/2006/relationships/image" Target="../media/image93.png"/><Relationship Id="rId15" Type="http://schemas.openxmlformats.org/officeDocument/2006/relationships/image" Target="../media/image111.png"/><Relationship Id="rId10" Type="http://schemas.openxmlformats.org/officeDocument/2006/relationships/image" Target="../media/image85.png"/><Relationship Id="rId19" Type="http://schemas.openxmlformats.org/officeDocument/2006/relationships/image" Target="../media/image92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14" Type="http://schemas.openxmlformats.org/officeDocument/2006/relationships/image" Target="../media/image11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8" Type="http://schemas.openxmlformats.org/officeDocument/2006/relationships/image" Target="../media/image91.png"/><Relationship Id="rId7" Type="http://schemas.openxmlformats.org/officeDocument/2006/relationships/image" Target="../media/image82.png"/><Relationship Id="rId17" Type="http://schemas.openxmlformats.org/officeDocument/2006/relationships/image" Target="../media/image9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1.png"/><Relationship Id="rId20" Type="http://schemas.openxmlformats.org/officeDocument/2006/relationships/image" Target="../media/image92.png"/><Relationship Id="rId1" Type="http://schemas.openxmlformats.org/officeDocument/2006/relationships/tags" Target="../tags/tag22.xml"/><Relationship Id="rId11" Type="http://schemas.openxmlformats.org/officeDocument/2006/relationships/image" Target="../media/image93.png"/><Relationship Id="rId15" Type="http://schemas.openxmlformats.org/officeDocument/2006/relationships/image" Target="../media/image114.png"/><Relationship Id="rId10" Type="http://schemas.openxmlformats.org/officeDocument/2006/relationships/image" Target="../media/image85.png"/><Relationship Id="rId19" Type="http://schemas.openxmlformats.org/officeDocument/2006/relationships/image" Target="../media/image310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14" Type="http://schemas.openxmlformats.org/officeDocument/2006/relationships/image" Target="../media/image113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8" Type="http://schemas.openxmlformats.org/officeDocument/2006/relationships/image" Target="../media/image101.png"/><Relationship Id="rId21" Type="http://schemas.openxmlformats.org/officeDocument/2006/relationships/image" Target="../media/image310.png"/><Relationship Id="rId7" Type="http://schemas.openxmlformats.org/officeDocument/2006/relationships/image" Target="../media/image82.png"/><Relationship Id="rId17" Type="http://schemas.openxmlformats.org/officeDocument/2006/relationships/image" Target="../media/image11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7.png"/><Relationship Id="rId20" Type="http://schemas.openxmlformats.org/officeDocument/2006/relationships/image" Target="../media/image91.png"/><Relationship Id="rId1" Type="http://schemas.openxmlformats.org/officeDocument/2006/relationships/tags" Target="../tags/tag23.xml"/><Relationship Id="rId11" Type="http://schemas.openxmlformats.org/officeDocument/2006/relationships/image" Target="../media/image93.png"/><Relationship Id="rId15" Type="http://schemas.openxmlformats.org/officeDocument/2006/relationships/image" Target="../media/image116.png"/><Relationship Id="rId10" Type="http://schemas.openxmlformats.org/officeDocument/2006/relationships/image" Target="../media/image85.png"/><Relationship Id="rId19" Type="http://schemas.openxmlformats.org/officeDocument/2006/relationships/image" Target="../media/image97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22" Type="http://schemas.openxmlformats.org/officeDocument/2006/relationships/image" Target="../media/image92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8" Type="http://schemas.openxmlformats.org/officeDocument/2006/relationships/image" Target="../media/image101.png"/><Relationship Id="rId21" Type="http://schemas.openxmlformats.org/officeDocument/2006/relationships/image" Target="../media/image310.png"/><Relationship Id="rId7" Type="http://schemas.openxmlformats.org/officeDocument/2006/relationships/image" Target="../media/image82.png"/><Relationship Id="rId17" Type="http://schemas.openxmlformats.org/officeDocument/2006/relationships/image" Target="../media/image12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0.png"/><Relationship Id="rId20" Type="http://schemas.openxmlformats.org/officeDocument/2006/relationships/image" Target="../media/image91.png"/><Relationship Id="rId1" Type="http://schemas.openxmlformats.org/officeDocument/2006/relationships/tags" Target="../tags/tag24.xml"/><Relationship Id="rId11" Type="http://schemas.openxmlformats.org/officeDocument/2006/relationships/image" Target="../media/image93.png"/><Relationship Id="rId15" Type="http://schemas.openxmlformats.org/officeDocument/2006/relationships/image" Target="../media/image119.png"/><Relationship Id="rId10" Type="http://schemas.openxmlformats.org/officeDocument/2006/relationships/image" Target="../media/image85.png"/><Relationship Id="rId19" Type="http://schemas.openxmlformats.org/officeDocument/2006/relationships/image" Target="../media/image97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22" Type="http://schemas.openxmlformats.org/officeDocument/2006/relationships/image" Target="../media/image9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8" Type="http://schemas.openxmlformats.org/officeDocument/2006/relationships/image" Target="../media/image125.png"/><Relationship Id="rId26" Type="http://schemas.openxmlformats.org/officeDocument/2006/relationships/image" Target="../media/image108.png"/><Relationship Id="rId21" Type="http://schemas.openxmlformats.org/officeDocument/2006/relationships/image" Target="../media/image101.png"/><Relationship Id="rId7" Type="http://schemas.openxmlformats.org/officeDocument/2006/relationships/image" Target="../media/image82.png"/><Relationship Id="rId17" Type="http://schemas.openxmlformats.org/officeDocument/2006/relationships/image" Target="../media/image124.png"/><Relationship Id="rId25" Type="http://schemas.openxmlformats.org/officeDocument/2006/relationships/image" Target="../media/image9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3.png"/><Relationship Id="rId20" Type="http://schemas.openxmlformats.org/officeDocument/2006/relationships/image" Target="../media/image127.png"/><Relationship Id="rId1" Type="http://schemas.openxmlformats.org/officeDocument/2006/relationships/tags" Target="../tags/tag25.xml"/><Relationship Id="rId11" Type="http://schemas.openxmlformats.org/officeDocument/2006/relationships/image" Target="../media/image93.png"/><Relationship Id="rId24" Type="http://schemas.openxmlformats.org/officeDocument/2006/relationships/image" Target="../media/image310.png"/><Relationship Id="rId23" Type="http://schemas.openxmlformats.org/officeDocument/2006/relationships/image" Target="../media/image91.png"/><Relationship Id="rId10" Type="http://schemas.openxmlformats.org/officeDocument/2006/relationships/image" Target="../media/image85.png"/><Relationship Id="rId19" Type="http://schemas.openxmlformats.org/officeDocument/2006/relationships/image" Target="../media/image126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22" Type="http://schemas.openxmlformats.org/officeDocument/2006/relationships/image" Target="../media/image9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129.png"/><Relationship Id="rId7" Type="http://schemas.openxmlformats.org/officeDocument/2006/relationships/image" Target="../media/image82.png"/><Relationship Id="rId12" Type="http://schemas.openxmlformats.org/officeDocument/2006/relationships/image" Target="../media/image12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6" Type="http://schemas.openxmlformats.org/officeDocument/2006/relationships/image" Target="../media/image115.png"/><Relationship Id="rId11" Type="http://schemas.openxmlformats.org/officeDocument/2006/relationships/image" Target="../media/image93.png"/><Relationship Id="rId5" Type="http://schemas.openxmlformats.org/officeDocument/2006/relationships/image" Target="../media/image112.png"/><Relationship Id="rId15" Type="http://schemas.openxmlformats.org/officeDocument/2006/relationships/image" Target="../media/image122.png"/><Relationship Id="rId10" Type="http://schemas.openxmlformats.org/officeDocument/2006/relationships/image" Target="../media/image85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14" Type="http://schemas.openxmlformats.org/officeDocument/2006/relationships/image" Target="../media/image13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132.png"/><Relationship Id="rId18" Type="http://schemas.openxmlformats.org/officeDocument/2006/relationships/image" Target="../media/image115.png"/><Relationship Id="rId7" Type="http://schemas.openxmlformats.org/officeDocument/2006/relationships/image" Target="../media/image82.png"/><Relationship Id="rId17" Type="http://schemas.openxmlformats.org/officeDocument/2006/relationships/image" Target="../media/image11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1.png"/><Relationship Id="rId1" Type="http://schemas.openxmlformats.org/officeDocument/2006/relationships/tags" Target="../tags/tag27.xml"/><Relationship Id="rId11" Type="http://schemas.openxmlformats.org/officeDocument/2006/relationships/image" Target="../media/image93.png"/><Relationship Id="rId15" Type="http://schemas.openxmlformats.org/officeDocument/2006/relationships/image" Target="../media/image134.png"/><Relationship Id="rId10" Type="http://schemas.openxmlformats.org/officeDocument/2006/relationships/image" Target="../media/image85.png"/><Relationship Id="rId19" Type="http://schemas.openxmlformats.org/officeDocument/2006/relationships/image" Target="../media/image122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14" Type="http://schemas.openxmlformats.org/officeDocument/2006/relationships/image" Target="../media/image133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8" Type="http://schemas.openxmlformats.org/officeDocument/2006/relationships/image" Target="../media/image131.png"/><Relationship Id="rId21" Type="http://schemas.openxmlformats.org/officeDocument/2006/relationships/image" Target="../media/image122.png"/><Relationship Id="rId7" Type="http://schemas.openxmlformats.org/officeDocument/2006/relationships/image" Target="../media/image82.png"/><Relationship Id="rId17" Type="http://schemas.openxmlformats.org/officeDocument/2006/relationships/image" Target="../media/image13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8.png"/><Relationship Id="rId20" Type="http://schemas.openxmlformats.org/officeDocument/2006/relationships/image" Target="../media/image115.png"/><Relationship Id="rId1" Type="http://schemas.openxmlformats.org/officeDocument/2006/relationships/tags" Target="../tags/tag28.xml"/><Relationship Id="rId11" Type="http://schemas.openxmlformats.org/officeDocument/2006/relationships/image" Target="../media/image93.png"/><Relationship Id="rId15" Type="http://schemas.openxmlformats.org/officeDocument/2006/relationships/image" Target="../media/image137.png"/><Relationship Id="rId10" Type="http://schemas.openxmlformats.org/officeDocument/2006/relationships/image" Target="../media/image85.png"/><Relationship Id="rId19" Type="http://schemas.openxmlformats.org/officeDocument/2006/relationships/image" Target="../media/image112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14" Type="http://schemas.openxmlformats.org/officeDocument/2006/relationships/image" Target="../media/image136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8" Type="http://schemas.openxmlformats.org/officeDocument/2006/relationships/image" Target="../media/image143.png"/><Relationship Id="rId21" Type="http://schemas.openxmlformats.org/officeDocument/2006/relationships/image" Target="../media/image131.png"/><Relationship Id="rId7" Type="http://schemas.openxmlformats.org/officeDocument/2006/relationships/image" Target="../media/image82.png"/><Relationship Id="rId17" Type="http://schemas.openxmlformats.org/officeDocument/2006/relationships/image" Target="../media/image14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1.png"/><Relationship Id="rId20" Type="http://schemas.openxmlformats.org/officeDocument/2006/relationships/image" Target="../media/image135.png"/><Relationship Id="rId1" Type="http://schemas.openxmlformats.org/officeDocument/2006/relationships/tags" Target="../tags/tag29.xml"/><Relationship Id="rId11" Type="http://schemas.openxmlformats.org/officeDocument/2006/relationships/image" Target="../media/image93.png"/><Relationship Id="rId24" Type="http://schemas.openxmlformats.org/officeDocument/2006/relationships/image" Target="../media/image122.png"/><Relationship Id="rId15" Type="http://schemas.openxmlformats.org/officeDocument/2006/relationships/image" Target="../media/image140.png"/><Relationship Id="rId23" Type="http://schemas.openxmlformats.org/officeDocument/2006/relationships/image" Target="../media/image115.png"/><Relationship Id="rId10" Type="http://schemas.openxmlformats.org/officeDocument/2006/relationships/image" Target="../media/image85.png"/><Relationship Id="rId19" Type="http://schemas.openxmlformats.org/officeDocument/2006/relationships/image" Target="../media/image144.png"/><Relationship Id="rId4" Type="http://schemas.openxmlformats.org/officeDocument/2006/relationships/image" Target="../media/image90.png"/><Relationship Id="rId9" Type="http://schemas.openxmlformats.org/officeDocument/2006/relationships/image" Target="../media/image84.png"/><Relationship Id="rId22" Type="http://schemas.openxmlformats.org/officeDocument/2006/relationships/image" Target="../media/image11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6.png"/><Relationship Id="rId12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11" Type="http://schemas.openxmlformats.org/officeDocument/2006/relationships/image" Target="../media/image44.png"/><Relationship Id="rId15" Type="http://schemas.openxmlformats.org/officeDocument/2006/relationships/image" Target="../media/image78.png"/><Relationship Id="rId10" Type="http://schemas.openxmlformats.org/officeDocument/2006/relationships/image" Target="../media/image43.png"/><Relationship Id="rId9" Type="http://schemas.openxmlformats.org/officeDocument/2006/relationships/image" Target="../media/image145.png"/><Relationship Id="rId14" Type="http://schemas.openxmlformats.org/officeDocument/2006/relationships/image" Target="../media/image77.png"/></Relationships>
</file>

<file path=ppt/slides/_rels/slide3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5.png"/><Relationship Id="rId18" Type="http://schemas.openxmlformats.org/officeDocument/2006/relationships/image" Target="../media/image77.png"/><Relationship Id="rId12" Type="http://schemas.openxmlformats.org/officeDocument/2006/relationships/image" Target="../media/image154.png"/><Relationship Id="rId17" Type="http://schemas.openxmlformats.org/officeDocument/2006/relationships/image" Target="../media/image7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png"/><Relationship Id="rId1" Type="http://schemas.openxmlformats.org/officeDocument/2006/relationships/tags" Target="../tags/tag31.xml"/><Relationship Id="rId11" Type="http://schemas.openxmlformats.org/officeDocument/2006/relationships/image" Target="../media/image153.png"/><Relationship Id="rId15" Type="http://schemas.openxmlformats.org/officeDocument/2006/relationships/image" Target="../media/image44.png"/><Relationship Id="rId10" Type="http://schemas.openxmlformats.org/officeDocument/2006/relationships/image" Target="../media/image152.png"/><Relationship Id="rId19" Type="http://schemas.openxmlformats.org/officeDocument/2006/relationships/image" Target="../media/image78.png"/><Relationship Id="rId14" Type="http://schemas.openxmlformats.org/officeDocument/2006/relationships/image" Target="../media/image43.png"/></Relationships>
</file>

<file path=ppt/slides/_rels/slide3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8.png"/><Relationship Id="rId18" Type="http://schemas.openxmlformats.org/officeDocument/2006/relationships/image" Target="../media/image43.png"/><Relationship Id="rId3" Type="http://schemas.openxmlformats.org/officeDocument/2006/relationships/image" Target="../media/image2.wmf"/><Relationship Id="rId21" Type="http://schemas.openxmlformats.org/officeDocument/2006/relationships/image" Target="../media/image76.png"/><Relationship Id="rId12" Type="http://schemas.openxmlformats.org/officeDocument/2006/relationships/image" Target="../media/image157.png"/><Relationship Id="rId17" Type="http://schemas.openxmlformats.org/officeDocument/2006/relationships/image" Target="../media/image8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1.png"/><Relationship Id="rId20" Type="http://schemas.openxmlformats.org/officeDocument/2006/relationships/image" Target="../media/image67.png"/><Relationship Id="rId1" Type="http://schemas.openxmlformats.org/officeDocument/2006/relationships/tags" Target="../tags/tag32.xml"/><Relationship Id="rId11" Type="http://schemas.openxmlformats.org/officeDocument/2006/relationships/image" Target="../media/image156.png"/><Relationship Id="rId15" Type="http://schemas.openxmlformats.org/officeDocument/2006/relationships/image" Target="../media/image160.png"/><Relationship Id="rId23" Type="http://schemas.openxmlformats.org/officeDocument/2006/relationships/image" Target="../media/image78.png"/><Relationship Id="rId19" Type="http://schemas.openxmlformats.org/officeDocument/2006/relationships/image" Target="../media/image44.png"/><Relationship Id="rId14" Type="http://schemas.openxmlformats.org/officeDocument/2006/relationships/image" Target="../media/image159.png"/><Relationship Id="rId22" Type="http://schemas.openxmlformats.org/officeDocument/2006/relationships/image" Target="../media/image77.png"/></Relationships>
</file>

<file path=ppt/slides/_rels/slide3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4.png"/><Relationship Id="rId18" Type="http://schemas.openxmlformats.org/officeDocument/2006/relationships/image" Target="../media/image76.png"/><Relationship Id="rId3" Type="http://schemas.openxmlformats.org/officeDocument/2006/relationships/image" Target="../media/image2.wmf"/><Relationship Id="rId21" Type="http://schemas.openxmlformats.org/officeDocument/2006/relationships/image" Target="../media/image80.png"/><Relationship Id="rId12" Type="http://schemas.openxmlformats.org/officeDocument/2006/relationships/image" Target="../media/image163.png"/><Relationship Id="rId17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png"/><Relationship Id="rId20" Type="http://schemas.openxmlformats.org/officeDocument/2006/relationships/image" Target="../media/image78.png"/><Relationship Id="rId1" Type="http://schemas.openxmlformats.org/officeDocument/2006/relationships/tags" Target="../tags/tag33.xml"/><Relationship Id="rId15" Type="http://schemas.openxmlformats.org/officeDocument/2006/relationships/image" Target="../media/image43.png"/><Relationship Id="rId19" Type="http://schemas.openxmlformats.org/officeDocument/2006/relationships/image" Target="../media/image77.png"/><Relationship Id="rId14" Type="http://schemas.openxmlformats.org/officeDocument/2006/relationships/image" Target="../media/image16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image" Target="../media/image7.png"/></Relationships>
</file>

<file path=ppt/slides/_rels/slide4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8.png"/><Relationship Id="rId18" Type="http://schemas.openxmlformats.org/officeDocument/2006/relationships/image" Target="../media/image77.png"/><Relationship Id="rId3" Type="http://schemas.openxmlformats.org/officeDocument/2006/relationships/image" Target="../media/image2.wmf"/><Relationship Id="rId12" Type="http://schemas.openxmlformats.org/officeDocument/2006/relationships/image" Target="../media/image167.png"/><Relationship Id="rId17" Type="http://schemas.openxmlformats.org/officeDocument/2006/relationships/image" Target="../media/image7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png"/><Relationship Id="rId1" Type="http://schemas.openxmlformats.org/officeDocument/2006/relationships/tags" Target="../tags/tag34.xml"/><Relationship Id="rId11" Type="http://schemas.openxmlformats.org/officeDocument/2006/relationships/image" Target="../media/image166.png"/><Relationship Id="rId15" Type="http://schemas.openxmlformats.org/officeDocument/2006/relationships/image" Target="../media/image44.png"/><Relationship Id="rId19" Type="http://schemas.openxmlformats.org/officeDocument/2006/relationships/image" Target="../media/image78.png"/><Relationship Id="rId14" Type="http://schemas.openxmlformats.org/officeDocument/2006/relationships/image" Target="../media/image43.png"/></Relationships>
</file>

<file path=ppt/slides/_rels/slide4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1.png"/><Relationship Id="rId18" Type="http://schemas.openxmlformats.org/officeDocument/2006/relationships/image" Target="../media/image67.png"/><Relationship Id="rId3" Type="http://schemas.openxmlformats.org/officeDocument/2006/relationships/image" Target="../media/image2.wmf"/><Relationship Id="rId21" Type="http://schemas.openxmlformats.org/officeDocument/2006/relationships/image" Target="../media/image78.png"/><Relationship Id="rId12" Type="http://schemas.openxmlformats.org/officeDocument/2006/relationships/image" Target="../media/image170.png"/><Relationship Id="rId17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png"/><Relationship Id="rId20" Type="http://schemas.openxmlformats.org/officeDocument/2006/relationships/image" Target="../media/image77.png"/><Relationship Id="rId1" Type="http://schemas.openxmlformats.org/officeDocument/2006/relationships/tags" Target="../tags/tag35.xml"/><Relationship Id="rId11" Type="http://schemas.openxmlformats.org/officeDocument/2006/relationships/image" Target="../media/image169.png"/><Relationship Id="rId15" Type="http://schemas.openxmlformats.org/officeDocument/2006/relationships/image" Target="../media/image81.png"/><Relationship Id="rId19" Type="http://schemas.openxmlformats.org/officeDocument/2006/relationships/image" Target="../media/image76.png"/><Relationship Id="rId14" Type="http://schemas.openxmlformats.org/officeDocument/2006/relationships/image" Target="../media/image172.png"/></Relationships>
</file>

<file path=ppt/slides/_rels/slide4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5.png"/><Relationship Id="rId18" Type="http://schemas.openxmlformats.org/officeDocument/2006/relationships/image" Target="../media/image76.png"/><Relationship Id="rId3" Type="http://schemas.openxmlformats.org/officeDocument/2006/relationships/image" Target="../media/image2.wmf"/><Relationship Id="rId21" Type="http://schemas.openxmlformats.org/officeDocument/2006/relationships/image" Target="../media/image81.png"/><Relationship Id="rId12" Type="http://schemas.openxmlformats.org/officeDocument/2006/relationships/image" Target="../media/image174.png"/><Relationship Id="rId17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png"/><Relationship Id="rId20" Type="http://schemas.openxmlformats.org/officeDocument/2006/relationships/image" Target="../media/image78.png"/><Relationship Id="rId1" Type="http://schemas.openxmlformats.org/officeDocument/2006/relationships/tags" Target="../tags/tag36.xml"/><Relationship Id="rId15" Type="http://schemas.openxmlformats.org/officeDocument/2006/relationships/image" Target="../media/image43.png"/><Relationship Id="rId19" Type="http://schemas.openxmlformats.org/officeDocument/2006/relationships/image" Target="../media/image77.png"/><Relationship Id="rId14" Type="http://schemas.openxmlformats.org/officeDocument/2006/relationships/image" Target="../media/image176.png"/></Relationships>
</file>

<file path=ppt/slides/_rels/slide4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7.png"/><Relationship Id="rId18" Type="http://schemas.openxmlformats.org/officeDocument/2006/relationships/image" Target="../media/image76.png"/><Relationship Id="rId3" Type="http://schemas.openxmlformats.org/officeDocument/2006/relationships/image" Target="../media/image2.wmf"/><Relationship Id="rId21" Type="http://schemas.openxmlformats.org/officeDocument/2006/relationships/image" Target="../media/image81.png"/><Relationship Id="rId12" Type="http://schemas.openxmlformats.org/officeDocument/2006/relationships/image" Target="../media/image169.png"/><Relationship Id="rId17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png"/><Relationship Id="rId20" Type="http://schemas.openxmlformats.org/officeDocument/2006/relationships/image" Target="../media/image78.png"/><Relationship Id="rId1" Type="http://schemas.openxmlformats.org/officeDocument/2006/relationships/tags" Target="../tags/tag37.xml"/><Relationship Id="rId15" Type="http://schemas.openxmlformats.org/officeDocument/2006/relationships/image" Target="../media/image43.png"/><Relationship Id="rId19" Type="http://schemas.openxmlformats.org/officeDocument/2006/relationships/image" Target="../media/image77.png"/><Relationship Id="rId14" Type="http://schemas.openxmlformats.org/officeDocument/2006/relationships/image" Target="../media/image17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6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1.png"/><Relationship Id="rId10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23.png"/><Relationship Id="rId5" Type="http://schemas.openxmlformats.org/officeDocument/2006/relationships/image" Target="../media/image11.png"/><Relationship Id="rId10" Type="http://schemas.openxmlformats.org/officeDocument/2006/relationships/image" Target="../media/image3.png"/><Relationship Id="rId4" Type="http://schemas.openxmlformats.org/officeDocument/2006/relationships/image" Target="../media/image6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36.png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1.png"/><Relationship Id="rId10" Type="http://schemas.openxmlformats.org/officeDocument/2006/relationships/image" Target="../media/image36.png"/><Relationship Id="rId4" Type="http://schemas.openxmlformats.org/officeDocument/2006/relationships/image" Target="../media/image6.pn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1026666" y="2035187"/>
            <a:ext cx="7090724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Work, Energy </a:t>
            </a:r>
          </a:p>
          <a:p>
            <a:pPr algn="ctr"/>
            <a:r>
              <a:rPr lang="en-US" altLang="ja-JP" sz="80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and Power</a:t>
            </a:r>
            <a:endParaRPr lang="ja-JP" altLang="en-US" sz="80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7030A0"/>
              </a:solidFill>
              <a:latin typeface="Kristen ITC" panose="03050502040202030202" pitchFamily="66" charset="0"/>
              <a:cs typeface="Segoe UI Black" panose="020B0A02040204020203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70DD23-DBB1-48AE-BCF2-1500DD51E942}"/>
              </a:ext>
            </a:extLst>
          </p:cNvPr>
          <p:cNvSpPr txBox="1"/>
          <p:nvPr/>
        </p:nvSpPr>
        <p:spPr>
          <a:xfrm>
            <a:off x="2309328" y="4591949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199"/>
            <a:ext cx="3505200" cy="525780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work done by a force when its point of application moves by using the following formula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package of mass 2kg is pulled at a constant speed up a rough plane which is inclined at an angle of 30° to the horizontal. The coefficient of friction between the package and the surface is 0.35. The package is pulled 12m up a line of greatest slope of the plane.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Calculate: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work done against gravity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work done against friction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In these types of questions, the work done against </a:t>
            </a: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friction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and the work done against </a:t>
            </a: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gravity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give the </a:t>
            </a: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total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work done…</a:t>
            </a:r>
            <a:endParaRPr lang="en-GB" sz="1400" baseline="-250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Connector 33"/>
          <p:cNvCxnSpPr/>
          <p:nvPr/>
        </p:nvCxnSpPr>
        <p:spPr>
          <a:xfrm>
            <a:off x="4191000" y="3505200"/>
            <a:ext cx="2590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191000" y="2209800"/>
            <a:ext cx="2590800" cy="1295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/>
          <p:cNvSpPr/>
          <p:nvPr/>
        </p:nvSpPr>
        <p:spPr>
          <a:xfrm>
            <a:off x="3733800" y="3048000"/>
            <a:ext cx="914400" cy="914400"/>
          </a:xfrm>
          <a:prstGeom prst="arc">
            <a:avLst>
              <a:gd name="adj1" fmla="val 20038073"/>
              <a:gd name="adj2" fmla="val 2157582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600699" y="3224151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30°</a:t>
            </a:r>
          </a:p>
        </p:txBody>
      </p:sp>
      <p:sp>
        <p:nvSpPr>
          <p:cNvPr id="17" name="Rectangle 16"/>
          <p:cNvSpPr/>
          <p:nvPr/>
        </p:nvSpPr>
        <p:spPr>
          <a:xfrm rot="19956087">
            <a:off x="5628895" y="2276094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914901" y="2643250"/>
            <a:ext cx="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5909953" y="3236026"/>
            <a:ext cx="320634" cy="166255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579195" y="2915393"/>
            <a:ext cx="360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70927" y="2759035"/>
            <a:ext cx="7986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2gCos30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054013" y="3243944"/>
            <a:ext cx="7809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2gSin30</a:t>
            </a:r>
          </a:p>
        </p:txBody>
      </p:sp>
      <p:sp>
        <p:nvSpPr>
          <p:cNvPr id="74" name="Arc 73"/>
          <p:cNvSpPr/>
          <p:nvPr/>
        </p:nvSpPr>
        <p:spPr>
          <a:xfrm>
            <a:off x="5418117" y="1989116"/>
            <a:ext cx="914400" cy="914400"/>
          </a:xfrm>
          <a:prstGeom prst="arc">
            <a:avLst>
              <a:gd name="adj1" fmla="val 4111706"/>
              <a:gd name="adj2" fmla="val 520433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/>
          <p:cNvSpPr txBox="1"/>
          <p:nvPr/>
        </p:nvSpPr>
        <p:spPr>
          <a:xfrm>
            <a:off x="5828583" y="2949040"/>
            <a:ext cx="4154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latin typeface="Comic Sans MS" pitchFamily="66" charset="0"/>
              </a:rPr>
              <a:t>30°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5531893" y="1917510"/>
            <a:ext cx="196003" cy="379094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4999630" y="2558186"/>
            <a:ext cx="648654" cy="341963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86200" y="1371600"/>
            <a:ext cx="3429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Draw a diagram and label all the forces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7239000" y="2362200"/>
            <a:ext cx="1066800" cy="533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7239000" y="2895600"/>
            <a:ext cx="106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305800" y="2362200"/>
            <a:ext cx="0" cy="533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467600" y="2286000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12m</a:t>
            </a:r>
          </a:p>
        </p:txBody>
      </p:sp>
      <p:sp>
        <p:nvSpPr>
          <p:cNvPr id="84" name="Arc 83"/>
          <p:cNvSpPr/>
          <p:nvPr/>
        </p:nvSpPr>
        <p:spPr>
          <a:xfrm>
            <a:off x="6629400" y="2514600"/>
            <a:ext cx="914400" cy="914400"/>
          </a:xfrm>
          <a:prstGeom prst="arc">
            <a:avLst>
              <a:gd name="adj1" fmla="val 20038073"/>
              <a:gd name="adj2" fmla="val 209673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TextBox 84"/>
          <p:cNvSpPr txBox="1"/>
          <p:nvPr/>
        </p:nvSpPr>
        <p:spPr>
          <a:xfrm>
            <a:off x="7467600" y="2667000"/>
            <a:ext cx="436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30°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282867" y="2514600"/>
            <a:ext cx="8611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12Sin30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391400" y="2895600"/>
            <a:ext cx="8819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12Cos30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239000" y="1752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Diagram of the distance moved</a:t>
            </a:r>
          </a:p>
        </p:txBody>
      </p:sp>
      <p:cxnSp>
        <p:nvCxnSpPr>
          <p:cNvPr id="92" name="Straight Arrow Connector 91"/>
          <p:cNvCxnSpPr/>
          <p:nvPr/>
        </p:nvCxnSpPr>
        <p:spPr>
          <a:xfrm flipH="1">
            <a:off x="6002740" y="2027830"/>
            <a:ext cx="648654" cy="341963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6603946" y="1811608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P</a:t>
            </a:r>
            <a:endParaRPr lang="en-GB" sz="1400" baseline="-250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581400" y="3886200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𝐹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𝑚𝑎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886200"/>
                <a:ext cx="1066800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733800" y="3581400"/>
            <a:ext cx="518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Now </a:t>
            </a:r>
            <a:r>
              <a:rPr lang="en-GB" sz="1200" u="sng" dirty="0">
                <a:latin typeface="Comic Sans MS" pitchFamily="66" charset="0"/>
              </a:rPr>
              <a:t>resolve parallel</a:t>
            </a:r>
            <a:r>
              <a:rPr lang="en-GB" sz="1200" dirty="0">
                <a:latin typeface="Comic Sans MS" pitchFamily="66" charset="0"/>
              </a:rPr>
              <a:t> to the plane to find force P</a:t>
            </a:r>
          </a:p>
        </p:txBody>
      </p:sp>
      <p:sp>
        <p:nvSpPr>
          <p:cNvPr id="48" name="Arc 47"/>
          <p:cNvSpPr/>
          <p:nvPr/>
        </p:nvSpPr>
        <p:spPr>
          <a:xfrm>
            <a:off x="5943600" y="4038600"/>
            <a:ext cx="5334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6477000" y="3886200"/>
            <a:ext cx="2514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Sub in values, acceleration is 0. remember to include the gravitational part (for now…)</a:t>
            </a:r>
          </a:p>
        </p:txBody>
      </p:sp>
      <p:sp>
        <p:nvSpPr>
          <p:cNvPr id="51" name="Arc 50"/>
          <p:cNvSpPr/>
          <p:nvPr/>
        </p:nvSpPr>
        <p:spPr>
          <a:xfrm>
            <a:off x="5943600" y="4419600"/>
            <a:ext cx="5334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6477000" y="44196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Work out P and leave as an exact answer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038600" y="2819400"/>
            <a:ext cx="9316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0.7gCos30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05400" y="1676400"/>
            <a:ext cx="7986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2gCos30</a:t>
            </a:r>
            <a:endParaRPr lang="en-GB" sz="1200" baseline="-25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cxnSp>
        <p:nvCxnSpPr>
          <p:cNvPr id="45" name="Straight Arrow Connector 44"/>
          <p:cNvCxnSpPr>
            <a:stCxn id="17" idx="2"/>
          </p:cNvCxnSpPr>
          <p:nvPr/>
        </p:nvCxnSpPr>
        <p:spPr>
          <a:xfrm>
            <a:off x="5907059" y="2635725"/>
            <a:ext cx="323528" cy="600301"/>
          </a:xfrm>
          <a:prstGeom prst="straightConnector1">
            <a:avLst/>
          </a:prstGeom>
          <a:ln w="25400">
            <a:solidFill>
              <a:srgbClr val="0000FF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657600" y="4267200"/>
                <a:ext cx="25963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𝑃</m:t>
                      </m:r>
                      <m:r>
                        <a:rPr lang="en-GB" sz="1400" b="0" i="1" smtClean="0">
                          <a:latin typeface="Cambria Math"/>
                        </a:rPr>
                        <m:t>−0.7</m:t>
                      </m:r>
                      <m:r>
                        <a:rPr lang="en-GB" sz="1400" b="0" i="1" smtClean="0">
                          <a:latin typeface="Cambria Math"/>
                        </a:rPr>
                        <m:t>𝑔𝐶𝑜𝑠</m:t>
                      </m:r>
                      <m:r>
                        <a:rPr lang="en-GB" sz="1400" b="0" i="1" smtClean="0">
                          <a:latin typeface="Cambria Math"/>
                        </a:rPr>
                        <m:t>30−2</m:t>
                      </m:r>
                      <m:r>
                        <a:rPr lang="en-GB" sz="1400" b="0" i="1" smtClean="0">
                          <a:latin typeface="Cambria Math"/>
                        </a:rPr>
                        <m:t>𝑔𝑆𝑖𝑛</m:t>
                      </m:r>
                      <m:r>
                        <a:rPr lang="en-GB" sz="1400" b="0" i="1" smtClean="0">
                          <a:latin typeface="Cambria Math"/>
                        </a:rPr>
                        <m:t>30=0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267200"/>
                <a:ext cx="2596352" cy="307777"/>
              </a:xfrm>
              <a:prstGeom prst="rect">
                <a:avLst/>
              </a:prstGeom>
              <a:blipFill rotWithShape="1">
                <a:blip r:embed="rId8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657600" y="4648200"/>
                <a:ext cx="22825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𝑃</m:t>
                      </m:r>
                      <m:r>
                        <a:rPr lang="en-GB" sz="1400" b="0" i="1" smtClean="0">
                          <a:latin typeface="Cambria Math"/>
                        </a:rPr>
                        <m:t>=0.7</m:t>
                      </m:r>
                      <m:r>
                        <a:rPr lang="en-GB" sz="1400" b="0" i="1" smtClean="0">
                          <a:latin typeface="Cambria Math"/>
                        </a:rPr>
                        <m:t>𝑔𝐶𝑜𝑠</m:t>
                      </m:r>
                      <m:r>
                        <a:rPr lang="en-GB" sz="1400" b="0" i="1" smtClean="0">
                          <a:latin typeface="Cambria Math"/>
                        </a:rPr>
                        <m:t>30+2</m:t>
                      </m:r>
                      <m:r>
                        <a:rPr lang="en-GB" sz="1400" b="0" i="1" smtClean="0">
                          <a:latin typeface="Cambria Math"/>
                        </a:rPr>
                        <m:t>𝑔𝑆𝑖𝑛</m:t>
                      </m:r>
                      <m:r>
                        <a:rPr lang="en-GB" sz="1400" b="0" i="1" smtClean="0">
                          <a:latin typeface="Cambria Math"/>
                        </a:rPr>
                        <m:t>30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648200"/>
                <a:ext cx="2282548" cy="307777"/>
              </a:xfrm>
              <a:prstGeom prst="rect">
                <a:avLst/>
              </a:prstGeom>
              <a:blipFill rotWithShape="1">
                <a:blip r:embed="rId9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5924265" y="1791269"/>
            <a:ext cx="16946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0.7gCos30 + 2gSin30</a:t>
            </a:r>
            <a:endParaRPr lang="en-GB" sz="1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680346" y="5105400"/>
                <a:ext cx="8406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𝑊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𝐹𝑠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0346" y="5105400"/>
                <a:ext cx="840678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680346" y="5486400"/>
                <a:ext cx="289874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𝑊</m:t>
                      </m:r>
                      <m:r>
                        <a:rPr lang="en-GB" sz="1400" b="0" i="1" smtClean="0">
                          <a:latin typeface="Cambria Math"/>
                        </a:rPr>
                        <m:t>=(0.7</m:t>
                      </m:r>
                      <m:r>
                        <a:rPr lang="en-GB" sz="1400" b="0" i="1" smtClean="0">
                          <a:latin typeface="Cambria Math"/>
                        </a:rPr>
                        <m:t>𝑔𝐶𝑜𝑠</m:t>
                      </m:r>
                      <m:r>
                        <a:rPr lang="en-GB" sz="1400" b="0" i="1" smtClean="0">
                          <a:latin typeface="Cambria Math"/>
                        </a:rPr>
                        <m:t>30+2</m:t>
                      </m:r>
                      <m:r>
                        <a:rPr lang="en-GB" sz="1400" b="0" i="1" smtClean="0">
                          <a:latin typeface="Cambria Math"/>
                        </a:rPr>
                        <m:t>𝑔𝑆𝑖𝑛</m:t>
                      </m:r>
                      <m:r>
                        <a:rPr lang="en-GB" sz="1400" b="0" i="1" smtClean="0">
                          <a:latin typeface="Cambria Math"/>
                        </a:rPr>
                        <m:t>30)×12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0346" y="5486400"/>
                <a:ext cx="2898742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680346" y="5921991"/>
                <a:ext cx="114294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𝑊</m:t>
                      </m:r>
                      <m:r>
                        <a:rPr lang="en-GB" sz="1400" b="0" i="1" smtClean="0">
                          <a:latin typeface="Cambria Math"/>
                        </a:rPr>
                        <m:t>=188.9</m:t>
                      </m:r>
                      <m:r>
                        <a:rPr lang="en-GB" sz="14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0346" y="5921991"/>
                <a:ext cx="1142942" cy="307777"/>
              </a:xfrm>
              <a:prstGeom prst="rect">
                <a:avLst/>
              </a:prstGeom>
              <a:blipFill rotWithShape="1">
                <a:blip r:embed="rId12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3657600" y="6379191"/>
                <a:ext cx="25097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𝑊</m:t>
                      </m:r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𝑎𝑔𝑎𝑖𝑛𝑠𝑡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𝑓𝑟𝑖𝑐𝑡𝑖𝑜𝑛</m:t>
                      </m:r>
                      <m:r>
                        <a:rPr lang="en-GB" sz="1400" b="0" i="1" smtClean="0">
                          <a:latin typeface="Cambria Math"/>
                        </a:rPr>
                        <m:t>)=71.3</m:t>
                      </m:r>
                      <m:r>
                        <a:rPr lang="en-GB" sz="14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6379191"/>
                <a:ext cx="2509726" cy="307777"/>
              </a:xfrm>
              <a:prstGeom prst="rect">
                <a:avLst/>
              </a:prstGeom>
              <a:blipFill>
                <a:blip r:embed="rId1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>
            <a:off x="3810000" y="5029200"/>
            <a:ext cx="5181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Arc 61"/>
          <p:cNvSpPr/>
          <p:nvPr/>
        </p:nvSpPr>
        <p:spPr>
          <a:xfrm>
            <a:off x="6271146" y="5257800"/>
            <a:ext cx="5334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6652146" y="5293056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F(P) and s</a:t>
            </a:r>
          </a:p>
        </p:txBody>
      </p:sp>
      <p:sp>
        <p:nvSpPr>
          <p:cNvPr id="64" name="Arc 63"/>
          <p:cNvSpPr/>
          <p:nvPr/>
        </p:nvSpPr>
        <p:spPr>
          <a:xfrm>
            <a:off x="6271145" y="5638799"/>
            <a:ext cx="539087" cy="448101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/>
          <p:cNvSpPr txBox="1"/>
          <p:nvPr/>
        </p:nvSpPr>
        <p:spPr>
          <a:xfrm>
            <a:off x="6781800" y="5597857"/>
            <a:ext cx="2362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Calculate – this gives us the TOTAL work done on the particle</a:t>
            </a:r>
          </a:p>
        </p:txBody>
      </p:sp>
      <p:sp>
        <p:nvSpPr>
          <p:cNvPr id="68" name="Arc 67"/>
          <p:cNvSpPr/>
          <p:nvPr/>
        </p:nvSpPr>
        <p:spPr>
          <a:xfrm>
            <a:off x="6271146" y="6088039"/>
            <a:ext cx="510654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/>
          <p:cNvSpPr txBox="1"/>
          <p:nvPr/>
        </p:nvSpPr>
        <p:spPr>
          <a:xfrm>
            <a:off x="6770330" y="5999783"/>
            <a:ext cx="245204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Subtract the exact value of the work done (117.6) to find the work done against friction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1694598" y="5589897"/>
                <a:ext cx="8167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=7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.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598" y="5589897"/>
                <a:ext cx="816762" cy="307777"/>
              </a:xfrm>
              <a:prstGeom prst="rect">
                <a:avLst/>
              </a:prstGeom>
              <a:blipFill>
                <a:blip r:embed="rId14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Work, Energy and Power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72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480457" y="5000897"/>
                <a:ext cx="1143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=118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0457" y="5000897"/>
                <a:ext cx="1143000" cy="307777"/>
              </a:xfrm>
              <a:prstGeom prst="rect">
                <a:avLst/>
              </a:prstGeom>
              <a:blipFill>
                <a:blip r:embed="rId15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83157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93" grpId="0"/>
      <p:bldP spid="93" grpId="1"/>
      <p:bldP spid="8" grpId="0"/>
      <p:bldP spid="9" grpId="0"/>
      <p:bldP spid="48" grpId="0" animBg="1"/>
      <p:bldP spid="49" grpId="0"/>
      <p:bldP spid="51" grpId="0" animBg="1"/>
      <p:bldP spid="52" grpId="0"/>
      <p:bldP spid="53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 animBg="1"/>
      <p:bldP spid="63" grpId="0"/>
      <p:bldP spid="64" grpId="0" animBg="1"/>
      <p:bldP spid="67" grpId="0"/>
      <p:bldP spid="68" grpId="0" animBg="1"/>
      <p:bldP spid="69" grpId="0"/>
      <p:bldP spid="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5257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work done by a force when its point of application moves by using the following formula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sledge is pulled 15m across a smooth sheet of ice by a force of magnitude 27N. The force is inclined at 25° to the horizontal. By modelling the sledge as a particle, calculate the work done by the force.</a:t>
            </a:r>
          </a:p>
          <a:p>
            <a:pPr marL="0" indent="0" algn="ctr">
              <a:buNone/>
            </a:pPr>
            <a:endParaRPr lang="en-GB" sz="1400" baseline="-250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As the force is at an angle to the motion, you must split it into its component parts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force will act vertically and horizontally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However, as there is no distance travelled </a:t>
            </a: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vertically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(s = 0), there is no work done in this direction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Therefore, you only need the work done horizontally…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>
            <a:off x="5105400" y="2667000"/>
            <a:ext cx="2590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867400" y="2209800"/>
            <a:ext cx="9906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858000" y="1752600"/>
            <a:ext cx="1219200" cy="685800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3"/>
          </p:cNvCxnSpPr>
          <p:nvPr/>
        </p:nvCxnSpPr>
        <p:spPr>
          <a:xfrm>
            <a:off x="6858000" y="2438400"/>
            <a:ext cx="1219200" cy="0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077200" y="1752600"/>
            <a:ext cx="0" cy="685800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15200" y="2133600"/>
            <a:ext cx="4764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25°</a:t>
            </a:r>
          </a:p>
        </p:txBody>
      </p:sp>
      <p:sp>
        <p:nvSpPr>
          <p:cNvPr id="19" name="Arc 18"/>
          <p:cNvSpPr/>
          <p:nvPr/>
        </p:nvSpPr>
        <p:spPr>
          <a:xfrm>
            <a:off x="6324600" y="1981200"/>
            <a:ext cx="914400" cy="914400"/>
          </a:xfrm>
          <a:prstGeom prst="arc">
            <a:avLst>
              <a:gd name="adj1" fmla="val 20170243"/>
              <a:gd name="adj2" fmla="val 364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772400" y="1447800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27N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77200" y="1905000"/>
            <a:ext cx="8899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27Sin25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53532" y="2412520"/>
            <a:ext cx="9108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27Cos25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419600" y="30480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𝑊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𝐹𝑠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048000"/>
                <a:ext cx="102079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419600" y="3581400"/>
                <a:ext cx="23657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𝑊</m:t>
                      </m:r>
                      <m:r>
                        <a:rPr lang="en-GB" b="0" i="1" smtClean="0">
                          <a:latin typeface="Cambria Math"/>
                        </a:rPr>
                        <m:t>=(27</m:t>
                      </m:r>
                      <m:r>
                        <a:rPr lang="en-GB" b="0" i="1" smtClean="0">
                          <a:latin typeface="Cambria Math"/>
                        </a:rPr>
                        <m:t>𝐶𝑜𝑠</m:t>
                      </m:r>
                      <m:r>
                        <a:rPr lang="en-GB" b="0" i="1" smtClean="0">
                          <a:latin typeface="Cambria Math"/>
                        </a:rPr>
                        <m:t>25)×15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581400"/>
                <a:ext cx="2365776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419600" y="4114800"/>
                <a:ext cx="12449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𝑊</m:t>
                      </m:r>
                      <m:r>
                        <a:rPr lang="en-GB" b="0" i="1" smtClean="0">
                          <a:latin typeface="Cambria Math"/>
                        </a:rPr>
                        <m:t>=367</m:t>
                      </m:r>
                      <m:r>
                        <a:rPr lang="en-GB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114800"/>
                <a:ext cx="1244956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Arc 25"/>
          <p:cNvSpPr/>
          <p:nvPr/>
        </p:nvSpPr>
        <p:spPr>
          <a:xfrm>
            <a:off x="6477000" y="32766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6934200" y="3352800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28" name="Arc 27"/>
          <p:cNvSpPr/>
          <p:nvPr/>
        </p:nvSpPr>
        <p:spPr>
          <a:xfrm>
            <a:off x="6477000" y="38100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6858000" y="38862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00600" y="4876800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The total work done is 367J</a:t>
            </a:r>
          </a:p>
        </p:txBody>
      </p:sp>
      <p:sp>
        <p:nvSpPr>
          <p:cNvPr id="31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Work, Energy and Power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2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19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1" grpId="0"/>
      <p:bldP spid="22" grpId="0"/>
      <p:bldP spid="23" grpId="0"/>
      <p:bldP spid="24" grpId="0"/>
      <p:bldP spid="25" grpId="0"/>
      <p:bldP spid="26" grpId="0" animBg="1"/>
      <p:bldP spid="27" grpId="0"/>
      <p:bldP spid="28" grpId="0" animBg="1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34ED17-D63C-4126-B40A-2040C05E6301}"/>
              </a:ext>
            </a:extLst>
          </p:cNvPr>
          <p:cNvSpPr/>
          <p:nvPr/>
        </p:nvSpPr>
        <p:spPr>
          <a:xfrm>
            <a:off x="1493882" y="2319273"/>
            <a:ext cx="6138540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Exercise 2B</a:t>
            </a:r>
            <a:endParaRPr lang="ja-JP" altLang="en-US" sz="66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7030A0"/>
              </a:solidFill>
              <a:latin typeface="Kristen ITC" panose="03050502040202030202" pitchFamily="66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54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200400" cy="48006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kinetic energy of a moving particle, and the potential energy of a particle above ground level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u="sng" dirty="0">
                <a:latin typeface="Comic Sans MS" pitchFamily="66" charset="0"/>
              </a:rPr>
              <a:t>Kinetic Energy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u="sng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u="sng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u="sng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m is the mass of the particle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v is its velocity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u="sng" dirty="0">
                <a:latin typeface="Comic Sans MS" pitchFamily="66" charset="0"/>
              </a:rPr>
              <a:t>Potential Energy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u="sng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u="sng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m is the mass of the particle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 is the gravitational constant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h is the height of the particle above the ground (or a given fixed point)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27511" y="6457890"/>
            <a:ext cx="5036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66800" y="2889069"/>
                <a:ext cx="1320361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𝐾𝐸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889069"/>
                <a:ext cx="1320361" cy="5533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51709" y="4711337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𝑃𝐸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𝑚𝑔h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1709" y="4711337"/>
                <a:ext cx="1219200" cy="338554"/>
              </a:xfrm>
              <a:prstGeom prst="rect">
                <a:avLst/>
              </a:prstGeom>
              <a:blipFill>
                <a:blip r:embed="rId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581400" y="1600200"/>
            <a:ext cx="532045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u="sng" dirty="0">
                <a:latin typeface="Comic Sans MS" pitchFamily="66" charset="0"/>
              </a:rPr>
              <a:t>Kinetic energy</a:t>
            </a:r>
            <a:r>
              <a:rPr lang="en-GB" sz="1600" dirty="0">
                <a:latin typeface="Comic Sans MS" pitchFamily="66" charset="0"/>
              </a:rPr>
              <a:t> is the energy a body possesses due to its motion</a:t>
            </a:r>
          </a:p>
          <a:p>
            <a:pPr algn="ctr"/>
            <a:endParaRPr lang="en-GB" sz="1600" dirty="0">
              <a:latin typeface="Comic Sans MS" pitchFamily="66" charset="0"/>
            </a:endParaRPr>
          </a:p>
          <a:p>
            <a:pPr algn="ctr"/>
            <a:r>
              <a:rPr lang="en-GB" sz="1600" dirty="0">
                <a:latin typeface="Comic Sans MS" pitchFamily="66" charset="0"/>
              </a:rPr>
              <a:t>Faster movement = more Kinetic Energy</a:t>
            </a:r>
          </a:p>
          <a:p>
            <a:pPr algn="ctr"/>
            <a:r>
              <a:rPr lang="en-GB" sz="1600" dirty="0">
                <a:latin typeface="Comic Sans MS" pitchFamily="66" charset="0"/>
              </a:rPr>
              <a:t>Heavier object = more Kinetic Energy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81400" y="3581400"/>
            <a:ext cx="539665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u="sng" dirty="0">
                <a:latin typeface="Comic Sans MS" pitchFamily="66" charset="0"/>
              </a:rPr>
              <a:t>Potential energy</a:t>
            </a:r>
            <a:r>
              <a:rPr lang="en-GB" sz="1600" dirty="0">
                <a:latin typeface="Comic Sans MS" pitchFamily="66" charset="0"/>
              </a:rPr>
              <a:t> is energy which is effectively stored in an object and which could become active</a:t>
            </a:r>
          </a:p>
          <a:p>
            <a:pPr algn="ctr"/>
            <a:endParaRPr lang="en-GB" sz="1600" dirty="0">
              <a:latin typeface="Comic Sans MS" pitchFamily="66" charset="0"/>
            </a:endParaRPr>
          </a:p>
          <a:p>
            <a:pPr algn="ctr"/>
            <a:r>
              <a:rPr lang="en-GB" sz="1600" dirty="0">
                <a:latin typeface="Comic Sans MS" pitchFamily="66" charset="0"/>
              </a:rPr>
              <a:t>A ball held in the air has potential energy, which will become kinetic energy if the ball is dropped</a:t>
            </a:r>
          </a:p>
          <a:p>
            <a:pPr algn="ctr"/>
            <a:endParaRPr lang="en-GB" sz="1600" dirty="0">
              <a:latin typeface="Comic Sans MS" pitchFamily="66" charset="0"/>
            </a:endParaRPr>
          </a:p>
          <a:p>
            <a:pPr algn="ctr"/>
            <a:r>
              <a:rPr lang="en-GB" sz="1600" dirty="0">
                <a:latin typeface="Comic Sans MS" pitchFamily="66" charset="0"/>
              </a:rPr>
              <a:t>Heavier object = more potential energy</a:t>
            </a:r>
          </a:p>
          <a:p>
            <a:pPr algn="ctr"/>
            <a:r>
              <a:rPr lang="en-GB" sz="1600" dirty="0">
                <a:latin typeface="Comic Sans MS" pitchFamily="66" charset="0"/>
              </a:rPr>
              <a:t>Object held higher up = more potential energy</a:t>
            </a:r>
          </a:p>
          <a:p>
            <a:pPr algn="ctr"/>
            <a:endParaRPr lang="en-GB" sz="1600" dirty="0">
              <a:latin typeface="Comic Sans MS" pitchFamily="66" charset="0"/>
            </a:endParaRPr>
          </a:p>
          <a:p>
            <a:pPr algn="ctr"/>
            <a:r>
              <a:rPr lang="en-GB" sz="1600" dirty="0">
                <a:latin typeface="Comic Sans MS" pitchFamily="66" charset="0"/>
              </a:rPr>
              <a:t>(This chapter focuses on </a:t>
            </a:r>
            <a:r>
              <a:rPr lang="en-GB" sz="1600" u="sng" dirty="0">
                <a:latin typeface="Comic Sans MS" pitchFamily="66" charset="0"/>
              </a:rPr>
              <a:t>gravitational</a:t>
            </a:r>
            <a:r>
              <a:rPr lang="en-GB" sz="1600" dirty="0">
                <a:latin typeface="Comic Sans MS" pitchFamily="66" charset="0"/>
              </a:rPr>
              <a:t> potential energy)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42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2004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kinetic energy of a moving particle, and the potential energy of a particle above ground level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work done by a force which accelerates a particle is connected to the kinetic energy of the particle</a:t>
            </a:r>
          </a:p>
          <a:p>
            <a:pPr marL="0" indent="0" algn="ctr">
              <a:buNone/>
            </a:pPr>
            <a:endParaRPr lang="en-GB" sz="9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Work done = Change in kinetic energy</a:t>
            </a:r>
          </a:p>
          <a:p>
            <a:pPr marL="0" indent="0" algn="ctr">
              <a:buNone/>
            </a:pPr>
            <a:endParaRPr lang="en-GB" sz="9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To show this, we will rewrite one of the SUVAT equations to give it in terms of a.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572000" y="1676400"/>
                <a:ext cx="10168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𝐹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𝑚𝑎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676400"/>
                <a:ext cx="101688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38200" y="5105400"/>
                <a:ext cx="1752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+2</m:t>
                      </m:r>
                      <m:r>
                        <a:rPr lang="en-GB" b="0" i="1" smtClean="0">
                          <a:latin typeface="Cambria Math"/>
                        </a:rPr>
                        <m:t>𝑎𝑠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105400"/>
                <a:ext cx="17526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04800" y="5562600"/>
                <a:ext cx="175153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r>
                        <a:rPr lang="en-GB" b="0" i="1" smtClean="0">
                          <a:latin typeface="Cambria Math"/>
                        </a:rPr>
                        <m:t>𝑎𝑠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562600"/>
                <a:ext cx="1751530" cy="38100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52400" y="6019800"/>
                <a:ext cx="1828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𝑠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6019800"/>
                <a:ext cx="1828800" cy="64633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2209800"/>
                <a:ext cx="1958037" cy="720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𝐹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𝑠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209800"/>
                <a:ext cx="1958037" cy="72032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572000" y="3124200"/>
                <a:ext cx="184710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𝐹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124200"/>
                <a:ext cx="1847109" cy="64633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419600" y="3886200"/>
                <a:ext cx="2026414" cy="648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𝐹𝑠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886200"/>
                <a:ext cx="2026414" cy="64819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4648200"/>
                <a:ext cx="2667000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𝐹𝑠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i="1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648200"/>
                <a:ext cx="2667000" cy="610936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rc 18"/>
          <p:cNvSpPr/>
          <p:nvPr/>
        </p:nvSpPr>
        <p:spPr>
          <a:xfrm>
            <a:off x="2362200" y="53340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895600" y="54102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u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1" name="Arc 20"/>
          <p:cNvSpPr/>
          <p:nvPr/>
        </p:nvSpPr>
        <p:spPr>
          <a:xfrm>
            <a:off x="1828800" y="5867400"/>
            <a:ext cx="5334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2362200" y="60198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2s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Arc 22"/>
          <p:cNvSpPr/>
          <p:nvPr/>
        </p:nvSpPr>
        <p:spPr>
          <a:xfrm>
            <a:off x="6400800" y="1905000"/>
            <a:ext cx="6096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c 23"/>
          <p:cNvSpPr/>
          <p:nvPr/>
        </p:nvSpPr>
        <p:spPr>
          <a:xfrm>
            <a:off x="6400800" y="2667000"/>
            <a:ext cx="609600" cy="762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Arc 24"/>
          <p:cNvSpPr/>
          <p:nvPr/>
        </p:nvSpPr>
        <p:spPr>
          <a:xfrm>
            <a:off x="6400800" y="3505200"/>
            <a:ext cx="609600" cy="762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6477000" y="4267200"/>
            <a:ext cx="609600" cy="762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6934200" y="1905000"/>
            <a:ext cx="2057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a with the expression we worked out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10400" y="28956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top by m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10400" y="37338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all by 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10400" y="44196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Rewrite right side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267200" y="5410200"/>
                <a:ext cx="2667000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𝑊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i="1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410200"/>
                <a:ext cx="2667000" cy="61093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Arc 31"/>
          <p:cNvSpPr/>
          <p:nvPr/>
        </p:nvSpPr>
        <p:spPr>
          <a:xfrm>
            <a:off x="6477000" y="5029200"/>
            <a:ext cx="609600" cy="762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7010400" y="52578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Fs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= work done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24400" y="6248400"/>
            <a:ext cx="11576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Final KE  -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91200" y="6248400"/>
            <a:ext cx="1091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Initial 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/>
          <p:cNvSpPr/>
          <p:nvPr/>
        </p:nvSpPr>
        <p:spPr>
          <a:xfrm>
            <a:off x="5410200" y="2209800"/>
            <a:ext cx="990600" cy="685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81000" y="6019800"/>
            <a:ext cx="914400" cy="685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228600" y="0"/>
            <a:ext cx="7620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27511" y="6457890"/>
            <a:ext cx="5036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61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  <p:bldP spid="31" grpId="0"/>
      <p:bldP spid="32" grpId="0" animBg="1"/>
      <p:bldP spid="33" grpId="0"/>
      <p:bldP spid="34" grpId="0"/>
      <p:bldP spid="35" grpId="0"/>
      <p:bldP spid="36" grpId="0"/>
      <p:bldP spid="37" grpId="0" animBg="1"/>
      <p:bldP spid="37" grpId="1" animBg="1"/>
      <p:bldP spid="38" grpId="0" animBg="1"/>
      <p:bldP spid="38" grpId="1" animBg="1"/>
      <p:bldP spid="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2004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kinetic energy of a moving particle, and the potential energy of a particle above ground level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particle of mass 0.3kg is moving at a speed of 9ms</a:t>
            </a:r>
            <a:r>
              <a:rPr lang="en-GB" sz="1400" baseline="30000" dirty="0">
                <a:latin typeface="Comic Sans MS" pitchFamily="66" charset="0"/>
              </a:rPr>
              <a:t>-1</a:t>
            </a:r>
            <a:r>
              <a:rPr lang="en-GB" sz="1400" dirty="0">
                <a:latin typeface="Comic Sans MS" pitchFamily="66" charset="0"/>
              </a:rPr>
              <a:t>. Calculate its kinetic energy.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962400" y="160020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𝐾𝐸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60020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962400" y="2286000"/>
                <a:ext cx="1744004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𝐾𝐸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</a:rPr>
                        <m:t>(0.3)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(9)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286000"/>
                <a:ext cx="1744004" cy="5533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962400" y="3124200"/>
                <a:ext cx="135748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𝐾𝐸</m:t>
                      </m:r>
                      <m:r>
                        <a:rPr lang="en-GB" sz="1600" b="0" i="1" smtClean="0">
                          <a:latin typeface="Cambria Math"/>
                        </a:rPr>
                        <m:t>=12.15</m:t>
                      </m:r>
                      <m:r>
                        <a:rPr lang="en-GB" sz="16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124200"/>
                <a:ext cx="1357488" cy="338554"/>
              </a:xfrm>
              <a:prstGeom prst="rect">
                <a:avLst/>
              </a:prstGeom>
              <a:blipFill rotWithShape="1">
                <a:blip r:embed="rId11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Arc 42"/>
          <p:cNvSpPr/>
          <p:nvPr/>
        </p:nvSpPr>
        <p:spPr>
          <a:xfrm>
            <a:off x="5486400" y="1905000"/>
            <a:ext cx="6096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/>
          <p:cNvSpPr txBox="1"/>
          <p:nvPr/>
        </p:nvSpPr>
        <p:spPr>
          <a:xfrm>
            <a:off x="5943600" y="20574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Arc 44"/>
          <p:cNvSpPr/>
          <p:nvPr/>
        </p:nvSpPr>
        <p:spPr>
          <a:xfrm>
            <a:off x="5486400" y="2590800"/>
            <a:ext cx="6096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5943600" y="2743200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27511" y="6457890"/>
            <a:ext cx="5036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384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 animBg="1"/>
      <p:bldP spid="44" grpId="0"/>
      <p:bldP spid="45" grpId="0" animBg="1"/>
      <p:bldP spid="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2004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kinetic energy of a moving particle, and the potential energy of a particle above ground level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box of mass 1.5kg is pulled across a smooth horizontal surface by a horizontal force. The initial speed of the box is ums</a:t>
            </a:r>
            <a:r>
              <a:rPr lang="en-GB" sz="1400" baseline="30000" dirty="0">
                <a:latin typeface="Comic Sans MS" pitchFamily="66" charset="0"/>
              </a:rPr>
              <a:t>-1</a:t>
            </a:r>
            <a:r>
              <a:rPr lang="en-GB" sz="1400" dirty="0">
                <a:latin typeface="Comic Sans MS" pitchFamily="66" charset="0"/>
              </a:rPr>
              <a:t> and its final speed is 3ms</a:t>
            </a:r>
            <a:r>
              <a:rPr lang="en-GB" sz="1400" baseline="30000" dirty="0">
                <a:latin typeface="Comic Sans MS" pitchFamily="66" charset="0"/>
              </a:rPr>
              <a:t>-1</a:t>
            </a:r>
            <a:r>
              <a:rPr lang="en-GB" sz="1400" dirty="0">
                <a:latin typeface="Comic Sans MS" pitchFamily="66" charset="0"/>
              </a:rPr>
              <a:t> in the same direction. The work done by the force is 1.8J. Calculate the value of u.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We know W, v and m, and need u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Use the formula for the change in kinetic energy!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62400" y="160020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𝑊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600" b="0" i="1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6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600200"/>
                <a:ext cx="2667000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191000" y="2286000"/>
                <a:ext cx="28194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1.8=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600" b="0" i="1" smtClean="0">
                          <a:latin typeface="Cambria Math"/>
                        </a:rPr>
                        <m:t>(1.5)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60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1.5)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286000"/>
                <a:ext cx="2819400" cy="5533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038600" y="3048000"/>
                <a:ext cx="2362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1.8=</m:t>
                      </m:r>
                      <m:r>
                        <a:rPr lang="en-GB" sz="1600" i="1" smtClean="0">
                          <a:latin typeface="Cambria Math"/>
                        </a:rPr>
                        <m:t>6</m:t>
                      </m:r>
                      <m:r>
                        <a:rPr lang="en-GB" sz="1600" b="0" i="1" smtClean="0">
                          <a:latin typeface="Cambria Math"/>
                        </a:rPr>
                        <m:t>.75−0.75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048000"/>
                <a:ext cx="2362200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10000" y="3581400"/>
                <a:ext cx="16764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0.75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=4.95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581400"/>
                <a:ext cx="1676400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91000" y="411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=6.6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114800"/>
                <a:ext cx="1143000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343400" y="4572000"/>
                <a:ext cx="1524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𝑢</m:t>
                      </m:r>
                      <m:r>
                        <a:rPr lang="en-GB" sz="1600" b="0" i="1" smtClean="0">
                          <a:latin typeface="Cambria Math"/>
                        </a:rPr>
                        <m:t>=2.57</m:t>
                      </m:r>
                      <m:r>
                        <a:rPr lang="en-GB" sz="16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𝑠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4572000"/>
                <a:ext cx="1524000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c 16"/>
          <p:cNvSpPr/>
          <p:nvPr/>
        </p:nvSpPr>
        <p:spPr>
          <a:xfrm>
            <a:off x="6705600" y="1905000"/>
            <a:ext cx="6096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086600" y="1981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Arc 20"/>
          <p:cNvSpPr/>
          <p:nvPr/>
        </p:nvSpPr>
        <p:spPr>
          <a:xfrm>
            <a:off x="6705600" y="2590800"/>
            <a:ext cx="6096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c 21"/>
          <p:cNvSpPr/>
          <p:nvPr/>
        </p:nvSpPr>
        <p:spPr>
          <a:xfrm>
            <a:off x="5943600" y="3200400"/>
            <a:ext cx="6096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c 22"/>
          <p:cNvSpPr/>
          <p:nvPr/>
        </p:nvSpPr>
        <p:spPr>
          <a:xfrm>
            <a:off x="5334000" y="3733800"/>
            <a:ext cx="6096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c 23"/>
          <p:cNvSpPr/>
          <p:nvPr/>
        </p:nvSpPr>
        <p:spPr>
          <a:xfrm>
            <a:off x="5791200" y="4267200"/>
            <a:ext cx="6096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7162800" y="2590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Work out parts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77000" y="33528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Rearrange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91200" y="381000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0.75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24600" y="44196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Square root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828800" y="0"/>
            <a:ext cx="1905000" cy="5334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27511" y="6457890"/>
            <a:ext cx="5036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415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13" grpId="0"/>
      <p:bldP spid="14" grpId="0"/>
      <p:bldP spid="15" grpId="0"/>
      <p:bldP spid="16" grpId="0"/>
      <p:bldP spid="17" grpId="0" animBg="1"/>
      <p:bldP spid="20" grpId="0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  <p:bldP spid="28" grpId="0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733800" cy="5181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kinetic energy of a moving particle, and the potential energy of a particle above ground level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bus of mass 2000kg starts from rest at some traffic lights. After travelling 400m the bus’s speed is 12ms</a:t>
            </a:r>
            <a:r>
              <a:rPr lang="en-GB" sz="1400" baseline="30000" dirty="0">
                <a:latin typeface="Comic Sans MS" pitchFamily="66" charset="0"/>
              </a:rPr>
              <a:t>-1</a:t>
            </a:r>
            <a:r>
              <a:rPr lang="en-GB" sz="1400" dirty="0">
                <a:latin typeface="Comic Sans MS" pitchFamily="66" charset="0"/>
              </a:rPr>
              <a:t>. A constant resistance of 500N acts on the bus. Calculate the driving force, P, which can be assumed to be constant.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We know the following pieces of information: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u = 0ms</a:t>
            </a:r>
            <a:r>
              <a:rPr lang="en-GB" sz="1400" baseline="30000" dirty="0">
                <a:latin typeface="Comic Sans MS" pitchFamily="66" charset="0"/>
              </a:rPr>
              <a:t>-1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v = 12ms</a:t>
            </a:r>
            <a:r>
              <a:rPr lang="en-GB" sz="1400" baseline="30000" dirty="0">
                <a:latin typeface="Comic Sans MS" pitchFamily="66" charset="0"/>
              </a:rPr>
              <a:t>-1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 = 400m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m = 2000kg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We also know the overall force will be the driving force subtract the resistances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 = P - 500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800600" y="2514600"/>
                <a:ext cx="18288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2514600"/>
                <a:ext cx="1828800" cy="43800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5029200" y="2286000"/>
            <a:ext cx="2590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05600" y="1981200"/>
            <a:ext cx="685800" cy="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5257800" y="1981200"/>
            <a:ext cx="685800" cy="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User\AppData\Local\Microsoft\Windows\Temporary Internet Files\Content.IE5\84E1XFDP\MC900311224[1].wmf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8" t="1" r="1540" b="-5136"/>
          <a:stretch/>
        </p:blipFill>
        <p:spPr bwMode="auto">
          <a:xfrm>
            <a:off x="5791200" y="1752600"/>
            <a:ext cx="1090496" cy="57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7391400" y="18288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18288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500N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00600" y="3124200"/>
                <a:ext cx="18288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𝐹𝑠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124200"/>
                <a:ext cx="1828800" cy="43800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581400" y="3733800"/>
                <a:ext cx="42672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 −500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×400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(2000)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12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(2000)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(0)</m:t>
                          </m:r>
                        </m:e>
                        <m:sup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733800"/>
                <a:ext cx="4267200" cy="43800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114800" y="4343400"/>
                <a:ext cx="1905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400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 −500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44000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343400"/>
                <a:ext cx="1905000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343400" y="4800600"/>
                <a:ext cx="1447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 −500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i="1" smtClean="0">
                          <a:latin typeface="Cambria Math"/>
                        </a:rPr>
                        <m:t>3</m:t>
                      </m:r>
                      <m:r>
                        <a:rPr lang="en-GB" sz="1200" b="0" i="1" smtClean="0">
                          <a:latin typeface="Cambria Math"/>
                        </a:rPr>
                        <m:t>60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4800600"/>
                <a:ext cx="1447800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800600" y="5257800"/>
                <a:ext cx="1219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</m:t>
                      </m:r>
                      <m:r>
                        <a:rPr lang="en-GB" sz="1200" b="0" i="1" smtClean="0">
                          <a:latin typeface="Cambria Math"/>
                        </a:rPr>
                        <m:t>=860</m:t>
                      </m:r>
                      <m:r>
                        <a:rPr lang="en-GB" sz="1200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5257800"/>
                <a:ext cx="1219200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c 37"/>
          <p:cNvSpPr/>
          <p:nvPr/>
        </p:nvSpPr>
        <p:spPr>
          <a:xfrm>
            <a:off x="6400800" y="2743200"/>
            <a:ext cx="6096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6858000" y="2743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W with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Fs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28600" y="0"/>
            <a:ext cx="8382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Arc 40"/>
          <p:cNvSpPr/>
          <p:nvPr/>
        </p:nvSpPr>
        <p:spPr>
          <a:xfrm>
            <a:off x="7162800" y="3352800"/>
            <a:ext cx="6096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Arc 41"/>
          <p:cNvSpPr/>
          <p:nvPr/>
        </p:nvSpPr>
        <p:spPr>
          <a:xfrm>
            <a:off x="7162800" y="3962400"/>
            <a:ext cx="6096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Arc 42"/>
          <p:cNvSpPr/>
          <p:nvPr/>
        </p:nvSpPr>
        <p:spPr>
          <a:xfrm>
            <a:off x="5715000" y="4495800"/>
            <a:ext cx="6096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>
            <a:off x="5715000" y="4953000"/>
            <a:ext cx="6096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7738281" y="35052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696200" y="39624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parts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72200" y="457200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400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24600" y="50292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Add 500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627511" y="6457890"/>
            <a:ext cx="5036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937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3" grpId="0"/>
      <p:bldP spid="28" grpId="0"/>
      <p:bldP spid="32" grpId="0"/>
      <p:bldP spid="33" grpId="0"/>
      <p:bldP spid="34" grpId="0"/>
      <p:bldP spid="35" grpId="0"/>
      <p:bldP spid="37" grpId="0"/>
      <p:bldP spid="38" grpId="0" animBg="1"/>
      <p:bldP spid="39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/>
      <p:bldP spid="46" grpId="0"/>
      <p:bldP spid="47" grpId="0"/>
      <p:bldP spid="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733800" cy="5181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kinetic energy of a moving particle, and the potential energy of a particle above ground level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load of bricks of mass 30kg is lowered vertically to the ground through a distance of 15m. Find the loss in potential energy.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In this case, you can use ‘h’ as the </a:t>
            </a: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change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in height, rather than the height of the particle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0"/>
                <a:ext cx="93506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0"/>
                <a:ext cx="1143000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09600"/>
                <a:ext cx="1360885" cy="5533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43000"/>
                <a:ext cx="1219200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-2628"/>
                <a:ext cx="2667000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267200" y="16002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𝑃𝐸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𝑚𝑔h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600200"/>
                <a:ext cx="1219200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267200" y="2209800"/>
                <a:ext cx="20574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𝑃𝐸</m:t>
                      </m:r>
                      <m:r>
                        <a:rPr lang="en-GB" sz="1600" b="0" i="1" smtClean="0">
                          <a:latin typeface="Cambria Math"/>
                        </a:rPr>
                        <m:t>=(30)(</m:t>
                      </m:r>
                      <m:r>
                        <a:rPr lang="en-GB" sz="1600" b="0" i="1" smtClean="0">
                          <a:latin typeface="Cambria Math"/>
                        </a:rPr>
                        <m:t>𝑔</m:t>
                      </m:r>
                      <m:r>
                        <a:rPr lang="en-GB" sz="1600" b="0" i="1" smtClean="0">
                          <a:latin typeface="Cambria Math"/>
                        </a:rPr>
                        <m:t>)(−15)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209800"/>
                <a:ext cx="20574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114800" y="2819400"/>
                <a:ext cx="1828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𝑃𝐸</m:t>
                      </m:r>
                      <m:r>
                        <a:rPr lang="en-GB" sz="1600" b="0" i="1" smtClean="0">
                          <a:latin typeface="Cambria Math"/>
                        </a:rPr>
                        <m:t>=−4410</m:t>
                      </m:r>
                      <m:r>
                        <a:rPr lang="en-GB" sz="16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819400"/>
                <a:ext cx="1828800" cy="338554"/>
              </a:xfrm>
              <a:prstGeom prst="rect">
                <a:avLst/>
              </a:prstGeom>
              <a:blipFill rotWithShape="1">
                <a:blip r:embed="rId11"/>
                <a:stretch>
                  <a:fillRect b="-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rc 51"/>
          <p:cNvSpPr/>
          <p:nvPr/>
        </p:nvSpPr>
        <p:spPr>
          <a:xfrm>
            <a:off x="6019800" y="1828800"/>
            <a:ext cx="6096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6477000" y="18288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values. The height has </a:t>
            </a:r>
            <a:r>
              <a:rPr lang="en-GB" sz="1400" u="sng" dirty="0">
                <a:solidFill>
                  <a:srgbClr val="FF0000"/>
                </a:solidFill>
                <a:latin typeface="Comic Sans MS" pitchFamily="66" charset="0"/>
              </a:rPr>
              <a:t>fallen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by 15m…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Arc 53"/>
          <p:cNvSpPr/>
          <p:nvPr/>
        </p:nvSpPr>
        <p:spPr>
          <a:xfrm>
            <a:off x="6019800" y="2438400"/>
            <a:ext cx="6096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6629400" y="25146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91000" y="36576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So the </a:t>
            </a:r>
            <a:r>
              <a:rPr lang="en-GB" u="sng" dirty="0">
                <a:solidFill>
                  <a:srgbClr val="FF0000"/>
                </a:solidFill>
                <a:latin typeface="Comic Sans MS" pitchFamily="66" charset="0"/>
              </a:rPr>
              <a:t>loss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 of potential energy is 4410J</a:t>
            </a:r>
            <a:endParaRPr lang="en-GB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27511" y="6457890"/>
            <a:ext cx="5036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139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 animBg="1"/>
      <p:bldP spid="53" grpId="0"/>
      <p:bldP spid="54" grpId="0" animBg="1"/>
      <p:bldP spid="55" grpId="0"/>
      <p:bldP spid="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34ED17-D63C-4126-B40A-2040C05E6301}"/>
              </a:ext>
            </a:extLst>
          </p:cNvPr>
          <p:cNvSpPr/>
          <p:nvPr/>
        </p:nvSpPr>
        <p:spPr>
          <a:xfrm>
            <a:off x="1493882" y="2319273"/>
            <a:ext cx="6138540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Exercise 2C</a:t>
            </a:r>
            <a:endParaRPr lang="ja-JP" altLang="en-US" sz="66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7030A0"/>
              </a:solidFill>
              <a:latin typeface="Kristen ITC" panose="03050502040202030202" pitchFamily="66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517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046" y="1584960"/>
            <a:ext cx="4171405" cy="4902925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en-US" sz="2000" dirty="0">
                <a:latin typeface="Comic Sans MS" panose="030F0702030302020204" pitchFamily="66" charset="0"/>
              </a:rPr>
              <a:t>A crate of mass 12kg is at rest on a smooth horizontal plane. It is dragged by means of a force of magnitude 40N, which acts at an angle of 15˚ above the horizontal. Find:</a:t>
            </a:r>
          </a:p>
          <a:p>
            <a:pPr marL="457200" indent="-457200">
              <a:buAutoNum type="alphaLcParenR"/>
            </a:pPr>
            <a:r>
              <a:rPr lang="en-US" sz="2000" dirty="0">
                <a:latin typeface="Comic Sans MS" panose="030F0702030302020204" pitchFamily="66" charset="0"/>
              </a:rPr>
              <a:t>The magnitude of the normal reaction of the plane on the box</a:t>
            </a:r>
          </a:p>
          <a:p>
            <a:pPr marL="457200" indent="-457200">
              <a:buAutoNum type="alphaLcParenR"/>
            </a:pPr>
            <a:r>
              <a:rPr lang="en-US" sz="2000" dirty="0">
                <a:latin typeface="Comic Sans MS" panose="030F0702030302020204" pitchFamily="66" charset="0"/>
              </a:rPr>
              <a:t>The acceleration of the box</a:t>
            </a:r>
          </a:p>
          <a:p>
            <a:pPr marL="457200" indent="-457200">
              <a:buAutoNum type="alphaLcParenR"/>
            </a:pPr>
            <a:r>
              <a:rPr lang="en-US" sz="2000" dirty="0">
                <a:latin typeface="Comic Sans MS" panose="030F0702030302020204" pitchFamily="66" charset="0"/>
              </a:rPr>
              <a:t>The total distance travelled by the box in the first 5 seconds of its motion</a:t>
            </a:r>
          </a:p>
          <a:p>
            <a:pPr marL="0" indent="0">
              <a:buNone/>
            </a:pPr>
            <a:endParaRPr lang="en-GB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 txBox="1">
            <a:spLocks/>
          </p:cNvSpPr>
          <p:nvPr/>
        </p:nvSpPr>
        <p:spPr>
          <a:xfrm>
            <a:off x="4637315" y="1554480"/>
            <a:ext cx="4171405" cy="4902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2) A 10kg box rests on a rough plane inclined at an angle of 30˚ to the horizontal. Given that the box is on the point of slipping down the plane, find the coefficient of friction between the box and the plane.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7835" y="3888377"/>
            <a:ext cx="868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107N</a:t>
            </a:r>
            <a:endParaRPr lang="en-GB" sz="20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1035" y="4393474"/>
            <a:ext cx="1269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3.22ms</a:t>
            </a:r>
            <a:r>
              <a:rPr lang="en-GB" sz="2000" baseline="30000" dirty="0">
                <a:solidFill>
                  <a:srgbClr val="FF0000"/>
                </a:solidFill>
                <a:latin typeface="Comic Sans MS" pitchFamily="66" charset="0"/>
              </a:rPr>
              <a:t>-2</a:t>
            </a:r>
            <a:endParaRPr lang="en-GB" sz="2000" u="sng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9514" y="5508171"/>
            <a:ext cx="981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40.2m</a:t>
            </a:r>
            <a:endParaRPr lang="en-GB" sz="20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63641" y="3574869"/>
            <a:ext cx="868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0.58</a:t>
            </a:r>
            <a:endParaRPr lang="en-GB" sz="20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“When no external forces (other than gravity) act on a particle, the sum of its potential and kinetic energies remain constant.”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(This is called the principle of the conservation of mechanical energy)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“The change in total energy of a particle is equal to the work done on the particle.”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(This is called the ‘work-energy’ principle)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114800" y="2133600"/>
            <a:ext cx="47211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If gravity is the only force acting on a particle: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572000" y="2514600"/>
                <a:ext cx="35814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𝒊𝒏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𝒊𝒏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514600"/>
                <a:ext cx="3581400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962400" y="4191000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If another force (usually friction) is acting on the particle: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114800" y="4876800"/>
                <a:ext cx="4572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𝒐𝒇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876800"/>
                <a:ext cx="45720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14800" y="5334000"/>
                <a:ext cx="4572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 </m:t>
                      </m:r>
                      <m:r>
                        <a:rPr lang="en-GB" sz="16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5334000"/>
                <a:ext cx="4572000" cy="338554"/>
              </a:xfrm>
              <a:prstGeom prst="rect">
                <a:avLst/>
              </a:prstGeom>
              <a:blipFill rotWithShape="1">
                <a:blip r:embed="rId11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493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latin typeface="Comic Sans MS" panose="030F0702030302020204" pitchFamily="66" charset="0"/>
              </a:rPr>
              <a:t>A car is accelerating on smooth level ground. What energy is in the system and what happens to it over time?</a:t>
            </a:r>
          </a:p>
          <a:p>
            <a:pPr marL="0" indent="0" algn="ctr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2400" dirty="0">
                <a:latin typeface="Comic Sans MS" panose="030F0702030302020204" pitchFamily="66" charset="0"/>
              </a:rPr>
              <a:t>What if it is accelerating down a rough hill?</a:t>
            </a:r>
          </a:p>
          <a:p>
            <a:pPr marL="0" indent="0" algn="ctr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2400" dirty="0">
                <a:latin typeface="Comic Sans MS" panose="030F0702030302020204" pitchFamily="66" charset="0"/>
              </a:rPr>
              <a:t>What if it is accelerating up a rough hill?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13341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smooth plane is inclined at 30° to the horizontal. A particle of mass 0.5kg slides down the slope. The particle starts from rest at point A and at point B has a speed of 6ms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Find the distance AB.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46017" y="3979817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17" y="3979817"/>
                <a:ext cx="3429000" cy="276999"/>
              </a:xfrm>
              <a:prstGeom prst="rect">
                <a:avLst/>
              </a:prstGeom>
              <a:blipFill>
                <a:blip r:embed="rId5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92034" y="4347754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34" y="4347754"/>
                <a:ext cx="3048000" cy="276999"/>
              </a:xfrm>
              <a:prstGeom prst="rect">
                <a:avLst/>
              </a:prstGeom>
              <a:blipFill>
                <a:blip r:embed="rId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>
          <a:xfrm flipV="1">
            <a:off x="4191000" y="1752600"/>
            <a:ext cx="2133600" cy="1295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>
            <a:off x="4191000" y="30480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>
            <a:off x="3657600" y="2590800"/>
            <a:ext cx="914400" cy="914400"/>
          </a:xfrm>
          <a:prstGeom prst="arc">
            <a:avLst>
              <a:gd name="adj1" fmla="val 20062078"/>
              <a:gd name="adj2" fmla="val 215175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4495800" y="27432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30°</a:t>
            </a: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5965209" y="1524000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4950726" y="2141562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3962400" y="32004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10200" y="32004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6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038600" y="3733800"/>
            <a:ext cx="26741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u="sng" dirty="0">
                <a:latin typeface="Comic Sans MS" pitchFamily="66" charset="0"/>
              </a:rPr>
              <a:t>Find the increase in Kinetic energy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3886200" y="4038600"/>
                <a:ext cx="18288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038600"/>
                <a:ext cx="1828800" cy="43800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962400" y="4648200"/>
                <a:ext cx="22860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(0.5)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(0.5)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(0)</m:t>
                          </m:r>
                        </m:e>
                        <m:sup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648200"/>
                <a:ext cx="2286000" cy="43800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962400" y="5257800"/>
                <a:ext cx="838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=9</m:t>
                      </m:r>
                      <m:r>
                        <a:rPr lang="en-GB" sz="12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257800"/>
                <a:ext cx="838200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Arc 64"/>
          <p:cNvSpPr/>
          <p:nvPr/>
        </p:nvSpPr>
        <p:spPr>
          <a:xfrm>
            <a:off x="6096000" y="4267200"/>
            <a:ext cx="3810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6324600" y="4419600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Arc 66"/>
          <p:cNvSpPr/>
          <p:nvPr/>
        </p:nvSpPr>
        <p:spPr>
          <a:xfrm>
            <a:off x="6096000" y="4876800"/>
            <a:ext cx="3810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6477000" y="50292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1116875" y="6069874"/>
                <a:ext cx="1752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𝐼𝑛𝑐𝑟𝑒𝑎𝑠𝑒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𝑖𝑛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=9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875" y="6069874"/>
                <a:ext cx="1752600" cy="27699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Box 69"/>
          <p:cNvSpPr txBox="1"/>
          <p:nvPr/>
        </p:nvSpPr>
        <p:spPr>
          <a:xfrm>
            <a:off x="6781800" y="1219200"/>
            <a:ext cx="2362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Draw a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The normal reaction is doing no work as there is no movement perpendicular to the plane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The plane is smooth so the particle does not have to do any work against friction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We can therefore use the upper of the formulae shown…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85800" y="3048000"/>
            <a:ext cx="2667000" cy="3048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5867400" y="1295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A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953000" y="1905000"/>
            <a:ext cx="2824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B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861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2" grpId="0" animBg="1"/>
      <p:bldP spid="33" grpId="0" animBg="1"/>
      <p:bldP spid="59" grpId="0"/>
      <p:bldP spid="60" grpId="0"/>
      <p:bldP spid="61" grpId="0"/>
      <p:bldP spid="62" grpId="0"/>
      <p:bldP spid="63" grpId="0"/>
      <p:bldP spid="64" grpId="0"/>
      <p:bldP spid="65" grpId="0" animBg="1"/>
      <p:bldP spid="66" grpId="0"/>
      <p:bldP spid="67" grpId="0" animBg="1"/>
      <p:bldP spid="68" grpId="0"/>
      <p:bldP spid="69" grpId="0"/>
      <p:bldP spid="71" grpId="0" animBg="1"/>
      <p:bldP spid="72" grpId="0"/>
      <p:bldP spid="7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Arc 53"/>
          <p:cNvSpPr/>
          <p:nvPr/>
        </p:nvSpPr>
        <p:spPr>
          <a:xfrm>
            <a:off x="4572000" y="1981200"/>
            <a:ext cx="914400" cy="914400"/>
          </a:xfrm>
          <a:prstGeom prst="arc">
            <a:avLst>
              <a:gd name="adj1" fmla="val 20403334"/>
              <a:gd name="adj2" fmla="val 2159189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Straight Connector 46"/>
          <p:cNvCxnSpPr/>
          <p:nvPr/>
        </p:nvCxnSpPr>
        <p:spPr>
          <a:xfrm>
            <a:off x="5181600" y="2438400"/>
            <a:ext cx="990600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172200" y="1828800"/>
            <a:ext cx="0" cy="609600"/>
          </a:xfrm>
          <a:prstGeom prst="line">
            <a:avLst/>
          </a:prstGeom>
          <a:ln w="31750">
            <a:solidFill>
              <a:srgbClr val="FF00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smooth plane is inclined at 30° to the horizontal. A particle of mass 0.5kg slides down the slope. The particle starts from rest at point A and at point B has a speed of 6ms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Find the distance AB.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>
          <a:xfrm flipV="1">
            <a:off x="4191000" y="1752600"/>
            <a:ext cx="2133600" cy="1295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>
            <a:off x="4191000" y="30480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>
            <a:off x="3657600" y="2590800"/>
            <a:ext cx="914400" cy="914400"/>
          </a:xfrm>
          <a:prstGeom prst="arc">
            <a:avLst>
              <a:gd name="adj1" fmla="val 20062078"/>
              <a:gd name="adj2" fmla="val 215175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4495800" y="27432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30°</a:t>
            </a: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5965209" y="1524000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4950726" y="2141562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5187054" y="1817469"/>
            <a:ext cx="1031319" cy="624331"/>
          </a:xfrm>
          <a:prstGeom prst="line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410200" y="22098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30°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486400" y="1828800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334000" y="2438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xCos30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172200" y="1981200"/>
            <a:ext cx="7777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xSin30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962400" y="32004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10200" y="32004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6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781800" y="1219200"/>
            <a:ext cx="2362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Draw a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The normal reaction is doing no work as there is no movement perpendicular to the plane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The plane is smooth so the particle does not have to do any work against friction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We can therefore use the upper of the formulae shown…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85800" y="3048000"/>
            <a:ext cx="2667000" cy="3048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5867400" y="1295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A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953000" y="1905000"/>
            <a:ext cx="2824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B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38600" y="3733800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u="sng" dirty="0">
                <a:latin typeface="Comic Sans MS" pitchFamily="66" charset="0"/>
              </a:rPr>
              <a:t>Find the decrease in Potential energy (find the change in vertical height first)</a:t>
            </a:r>
          </a:p>
          <a:p>
            <a:endParaRPr lang="en-GB" sz="1200" u="sng" dirty="0">
              <a:latin typeface="Comic Sans MS" pitchFamily="66" charset="0"/>
            </a:endParaRPr>
          </a:p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Call the diagonal distance (the one we need to find) ‘x’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962400" y="4648200"/>
                <a:ext cx="1066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𝑚𝑔h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648200"/>
                <a:ext cx="1066800" cy="276999"/>
              </a:xfrm>
              <a:prstGeom prst="rect">
                <a:avLst/>
              </a:prstGeom>
              <a:blipFill rotWithShape="1">
                <a:blip r:embed="rId13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962400" y="5105400"/>
                <a:ext cx="1981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=(0.5)(9.8)(</m:t>
                      </m:r>
                      <m:r>
                        <a:rPr lang="en-GB" sz="1200" b="0" i="1" smtClean="0">
                          <a:latin typeface="Cambria Math"/>
                        </a:rPr>
                        <m:t>𝑥𝑆𝑖𝑛</m:t>
                      </m:r>
                      <m:r>
                        <a:rPr lang="en-GB" sz="1200" b="0" i="1" smtClean="0">
                          <a:latin typeface="Cambria Math"/>
                        </a:rPr>
                        <m:t>30)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105400"/>
                <a:ext cx="1981200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962400" y="5562600"/>
                <a:ext cx="1143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=2.45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562600"/>
                <a:ext cx="1143000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Arc 47"/>
          <p:cNvSpPr/>
          <p:nvPr/>
        </p:nvSpPr>
        <p:spPr>
          <a:xfrm>
            <a:off x="5715000" y="48006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6019800" y="4876800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Arc 49"/>
          <p:cNvSpPr/>
          <p:nvPr/>
        </p:nvSpPr>
        <p:spPr>
          <a:xfrm>
            <a:off x="5715000" y="52578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5943600" y="5257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 in terms of x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090749" y="6296297"/>
                <a:ext cx="1828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𝐷𝑒𝑐𝑟𝑒𝑎𝑠𝑒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𝑖𝑛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=2.45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749" y="6296297"/>
                <a:ext cx="1828800" cy="27699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46017" y="3979817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17" y="3979817"/>
                <a:ext cx="3429000" cy="276999"/>
              </a:xfrm>
              <a:prstGeom prst="rect">
                <a:avLst/>
              </a:prstGeom>
              <a:blipFill>
                <a:blip r:embed="rId17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92034" y="4347754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34" y="4347754"/>
                <a:ext cx="3048000" cy="276999"/>
              </a:xfrm>
              <a:prstGeom prst="rect">
                <a:avLst/>
              </a:prstGeom>
              <a:blipFill>
                <a:blip r:embed="rId18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116875" y="6069874"/>
                <a:ext cx="1752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𝐼𝑛𝑐𝑟𝑒𝑎𝑠𝑒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𝑖𝑛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=9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875" y="6069874"/>
                <a:ext cx="1752600" cy="27699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6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530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/>
      <p:bldP spid="56" grpId="0"/>
      <p:bldP spid="57" grpId="0"/>
      <p:bldP spid="58" grpId="0"/>
      <p:bldP spid="44" grpId="0"/>
      <p:bldP spid="45" grpId="0"/>
      <p:bldP spid="46" grpId="0"/>
      <p:bldP spid="48" grpId="0" animBg="1"/>
      <p:bldP spid="49" grpId="0"/>
      <p:bldP spid="50" grpId="0" animBg="1"/>
      <p:bldP spid="51" grpId="0"/>
      <p:bldP spid="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Arc 53"/>
          <p:cNvSpPr/>
          <p:nvPr/>
        </p:nvSpPr>
        <p:spPr>
          <a:xfrm>
            <a:off x="4572000" y="1981200"/>
            <a:ext cx="914400" cy="914400"/>
          </a:xfrm>
          <a:prstGeom prst="arc">
            <a:avLst>
              <a:gd name="adj1" fmla="val 20403334"/>
              <a:gd name="adj2" fmla="val 2159189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Straight Connector 46"/>
          <p:cNvCxnSpPr/>
          <p:nvPr/>
        </p:nvCxnSpPr>
        <p:spPr>
          <a:xfrm>
            <a:off x="5181600" y="2438400"/>
            <a:ext cx="990600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172200" y="1828800"/>
            <a:ext cx="0" cy="609600"/>
          </a:xfrm>
          <a:prstGeom prst="line">
            <a:avLst/>
          </a:prstGeom>
          <a:ln w="31750">
            <a:solidFill>
              <a:srgbClr val="FF00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smooth plane is inclined at 30° to the horizontal. A particle of mass 0.5kg slides down the slope. The particle starts from rest at point A and at point B has a speed of 6ms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Find the distance AB.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>
          <a:xfrm flipV="1">
            <a:off x="4191000" y="1752600"/>
            <a:ext cx="2133600" cy="1295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>
            <a:off x="4191000" y="30480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>
            <a:off x="3657600" y="2590800"/>
            <a:ext cx="914400" cy="914400"/>
          </a:xfrm>
          <a:prstGeom prst="arc">
            <a:avLst>
              <a:gd name="adj1" fmla="val 20062078"/>
              <a:gd name="adj2" fmla="val 215175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4495800" y="27432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30°</a:t>
            </a: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5965209" y="1524000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4950726" y="2141562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5187054" y="1817469"/>
            <a:ext cx="1031319" cy="624331"/>
          </a:xfrm>
          <a:prstGeom prst="line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410200" y="22098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30°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486400" y="1828800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334000" y="2438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xCos30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172200" y="1981200"/>
            <a:ext cx="7777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xSin30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962400" y="32004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10200" y="32004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6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781800" y="1219200"/>
            <a:ext cx="2362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Draw a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The normal reaction is doing no work as there is no movement perpendicular to the plane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The plane is smooth so the particle does not have to do any work against friction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We can therefore use the upper of the formulae shown…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85800" y="3048000"/>
            <a:ext cx="2667000" cy="3048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5867400" y="1295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A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953000" y="1905000"/>
            <a:ext cx="2824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3886200" y="3962400"/>
                <a:ext cx="2590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𝐷𝑒𝑐𝑟𝑒𝑎𝑠𝑒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𝑖𝑛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𝐼𝑛𝑐𝑟𝑒𝑎𝑠𝑒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𝑖𝑛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𝐾𝐸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962400"/>
                <a:ext cx="2590800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572000" y="4343400"/>
                <a:ext cx="990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2.45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343400"/>
                <a:ext cx="990600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876800" y="4724400"/>
                <a:ext cx="990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=3.67</m:t>
                      </m:r>
                      <m:r>
                        <a:rPr lang="en-GB" sz="1200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724400"/>
                <a:ext cx="990600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Arc 64"/>
          <p:cNvSpPr/>
          <p:nvPr/>
        </p:nvSpPr>
        <p:spPr>
          <a:xfrm>
            <a:off x="6248400" y="41148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6553200" y="40386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the values we calculated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Arc 66"/>
          <p:cNvSpPr/>
          <p:nvPr/>
        </p:nvSpPr>
        <p:spPr>
          <a:xfrm>
            <a:off x="6248400" y="44958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6629400" y="45720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2.45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191000" y="5334000"/>
            <a:ext cx="426720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This could be calculated using F = ma and the SUVAT equations, however you will sometimes be asked specifically to use these principles…</a:t>
            </a:r>
            <a:endParaRPr lang="en-GB" sz="16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090749" y="6296297"/>
                <a:ext cx="1828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𝐷𝑒𝑐𝑟𝑒𝑎𝑠𝑒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𝑖𝑛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=2.45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749" y="6296297"/>
                <a:ext cx="1828800" cy="2769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46017" y="3979817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17" y="3979817"/>
                <a:ext cx="3429000" cy="276999"/>
              </a:xfrm>
              <a:prstGeom prst="rect">
                <a:avLst/>
              </a:prstGeom>
              <a:blipFill>
                <a:blip r:embed="rId18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92034" y="4347754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34" y="4347754"/>
                <a:ext cx="3048000" cy="276999"/>
              </a:xfrm>
              <a:prstGeom prst="rect">
                <a:avLst/>
              </a:prstGeom>
              <a:blipFill>
                <a:blip r:embed="rId19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116875" y="6069874"/>
                <a:ext cx="1752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𝐼𝑛𝑐𝑟𝑒𝑎𝑠𝑒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𝑖𝑛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=9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875" y="6069874"/>
                <a:ext cx="1752600" cy="27699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307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3" grpId="0"/>
      <p:bldP spid="64" grpId="0"/>
      <p:bldP spid="65" grpId="0" animBg="1"/>
      <p:bldP spid="66" grpId="0"/>
      <p:bldP spid="67" grpId="0" animBg="1"/>
      <p:bldP spid="68" grpId="0"/>
      <p:bldP spid="7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particle of mass 2kg is projected with speed 8ms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 up a rough plane inclined at 45° to the horizontal. The coefficient of friction between the particle and the plane is 0.4. Calculate the distance the particle travels up the plane before it comes to instantaneous rest.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blipFill>
                <a:blip r:embed="rId5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blipFill>
                <a:blip r:embed="rId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 flipV="1">
            <a:off x="4495800" y="1447800"/>
            <a:ext cx="2133600" cy="1600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95800" y="30480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800600" y="27432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45°</a:t>
            </a:r>
          </a:p>
        </p:txBody>
      </p:sp>
      <p:sp>
        <p:nvSpPr>
          <p:cNvPr id="37" name="Arc 36"/>
          <p:cNvSpPr/>
          <p:nvPr/>
        </p:nvSpPr>
        <p:spPr>
          <a:xfrm>
            <a:off x="3962400" y="2590800"/>
            <a:ext cx="914400" cy="914400"/>
          </a:xfrm>
          <a:prstGeom prst="arc">
            <a:avLst>
              <a:gd name="adj1" fmla="val 19694523"/>
              <a:gd name="adj2" fmla="val 215175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38" name="Oval 37"/>
          <p:cNvSpPr>
            <a:spLocks noChangeAspect="1"/>
          </p:cNvSpPr>
          <p:nvPr/>
        </p:nvSpPr>
        <p:spPr>
          <a:xfrm>
            <a:off x="5715000" y="19050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3962400" y="31242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10200" y="31242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81800" y="1219200"/>
            <a:ext cx="2362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Draw a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>
                <a:latin typeface="Comic Sans MS" pitchFamily="66" charset="0"/>
                <a:sym typeface="Wingdings" pitchFamily="2" charset="2"/>
              </a:rPr>
              <a:t>The </a:t>
            </a:r>
            <a:r>
              <a:rPr lang="en-GB" sz="1200" dirty="0">
                <a:latin typeface="Comic Sans MS" pitchFamily="66" charset="0"/>
                <a:sym typeface="Wingdings" pitchFamily="2" charset="2"/>
              </a:rPr>
              <a:t>normal reaction is doing no work as there is no movement perpendicular to the plane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As the plane is rough, the particle will have to do some work against friction. You must take this into account.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You will need to use the second of the formulae to the left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22217" y="3979817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62400" y="3810000"/>
            <a:ext cx="2162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u="sng" dirty="0">
                <a:latin typeface="Comic Sans MS" pitchFamily="66" charset="0"/>
              </a:rPr>
              <a:t>Find the kinetic energy lost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962400" y="4191000"/>
                <a:ext cx="15240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191000"/>
                <a:ext cx="1524000" cy="43800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86200" y="4724400"/>
                <a:ext cx="20574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(2)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(2)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(8)</m:t>
                          </m:r>
                        </m:e>
                        <m:sup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724400"/>
                <a:ext cx="2057400" cy="43800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86200" y="5334000"/>
                <a:ext cx="990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=−64</m:t>
                      </m:r>
                      <m:r>
                        <a:rPr lang="en-GB" sz="12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334000"/>
                <a:ext cx="990600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𝐾𝑖𝑛𝑒𝑡𝑖𝑐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blipFill>
                <a:blip r:embed="rId15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Arc 50"/>
          <p:cNvSpPr/>
          <p:nvPr/>
        </p:nvSpPr>
        <p:spPr>
          <a:xfrm>
            <a:off x="5715000" y="44196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5943600" y="44958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Arc 52"/>
          <p:cNvSpPr/>
          <p:nvPr/>
        </p:nvSpPr>
        <p:spPr>
          <a:xfrm>
            <a:off x="5715000" y="49530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5943600" y="5105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34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101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7" grpId="0" animBg="1"/>
      <p:bldP spid="38" grpId="0" animBg="1"/>
      <p:bldP spid="39" grpId="0"/>
      <p:bldP spid="40" grpId="0"/>
      <p:bldP spid="42" grpId="0" animBg="1"/>
      <p:bldP spid="6" grpId="0"/>
      <p:bldP spid="46" grpId="0"/>
      <p:bldP spid="48" grpId="0"/>
      <p:bldP spid="49" grpId="0"/>
      <p:bldP spid="50" grpId="0"/>
      <p:bldP spid="51" grpId="0" animBg="1"/>
      <p:bldP spid="52" grpId="0"/>
      <p:bldP spid="53" grpId="0" animBg="1"/>
      <p:bldP spid="5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particle of mass 2kg is projected with speed 8ms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 up a rough plane inclined at 45° to the horizontal. The coefficient of friction between the particle and the plane is 0.4. Calculate the distance the particle travels up the plane before it comes to instantaneous rest.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 flipV="1">
            <a:off x="4495800" y="1447800"/>
            <a:ext cx="2133600" cy="1600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95800" y="30480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800600" y="27432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45°</a:t>
            </a:r>
          </a:p>
        </p:txBody>
      </p:sp>
      <p:sp>
        <p:nvSpPr>
          <p:cNvPr id="37" name="Arc 36"/>
          <p:cNvSpPr/>
          <p:nvPr/>
        </p:nvSpPr>
        <p:spPr>
          <a:xfrm>
            <a:off x="3962400" y="2590800"/>
            <a:ext cx="914400" cy="914400"/>
          </a:xfrm>
          <a:prstGeom prst="arc">
            <a:avLst>
              <a:gd name="adj1" fmla="val 19694523"/>
              <a:gd name="adj2" fmla="val 215175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38" name="Oval 37"/>
          <p:cNvSpPr>
            <a:spLocks noChangeAspect="1"/>
          </p:cNvSpPr>
          <p:nvPr/>
        </p:nvSpPr>
        <p:spPr>
          <a:xfrm>
            <a:off x="5715000" y="19050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3962400" y="31242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10200" y="31242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81800" y="1219200"/>
            <a:ext cx="2362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Draw a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The normal reaction is doing no work as there is no movement perpendicular to the plane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As the plane is rough, the particle will have to do some work against friction. You must take this into account.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You will need to use the second of the formulae to the left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37338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u="sng" dirty="0">
                <a:latin typeface="Comic Sans MS" pitchFamily="66" charset="0"/>
              </a:rPr>
              <a:t>Find the potential energy gained</a:t>
            </a:r>
          </a:p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 in the last example, call the distance moved up the plane ‘x’, and work out the vertical change, based on this…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6503581" y="1550583"/>
            <a:ext cx="3545" cy="469603"/>
          </a:xfrm>
          <a:prstGeom prst="line">
            <a:avLst/>
          </a:prstGeom>
          <a:ln w="31750">
            <a:solidFill>
              <a:srgbClr val="FF00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986130" y="1772094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45°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94202" y="1469452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856717" y="2021958"/>
            <a:ext cx="713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xCos45</a:t>
            </a:r>
          </a:p>
        </p:txBody>
      </p:sp>
      <p:sp>
        <p:nvSpPr>
          <p:cNvPr id="44" name="TextBox 43"/>
          <p:cNvSpPr txBox="1"/>
          <p:nvPr/>
        </p:nvSpPr>
        <p:spPr>
          <a:xfrm rot="5400000">
            <a:off x="6310542" y="1649819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xSin45</a:t>
            </a:r>
          </a:p>
        </p:txBody>
      </p:sp>
      <p:sp>
        <p:nvSpPr>
          <p:cNvPr id="55" name="Arc 54"/>
          <p:cNvSpPr/>
          <p:nvPr/>
        </p:nvSpPr>
        <p:spPr>
          <a:xfrm>
            <a:off x="5203251" y="1675359"/>
            <a:ext cx="914400" cy="914400"/>
          </a:xfrm>
          <a:prstGeom prst="arc">
            <a:avLst>
              <a:gd name="adj1" fmla="val 19694523"/>
              <a:gd name="adj2" fmla="val 2057628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5874488" y="1998921"/>
            <a:ext cx="632638" cy="1772"/>
          </a:xfrm>
          <a:prstGeom prst="line">
            <a:avLst/>
          </a:prstGeom>
          <a:ln w="31750">
            <a:solidFill>
              <a:srgbClr val="FF00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829993" y="1499191"/>
            <a:ext cx="728330" cy="542818"/>
          </a:xfrm>
          <a:prstGeom prst="line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886200" y="4495800"/>
                <a:ext cx="96393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𝑚𝑔h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495800"/>
                <a:ext cx="963936" cy="276999"/>
              </a:xfrm>
              <a:prstGeom prst="rect">
                <a:avLst/>
              </a:prstGeom>
              <a:blipFill rotWithShape="1">
                <a:blip r:embed="rId13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3810000" y="4953000"/>
                <a:ext cx="1905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=(2)(9.8)(</m:t>
                      </m:r>
                      <m:r>
                        <a:rPr lang="en-GB" sz="1200" b="0" i="1" smtClean="0">
                          <a:latin typeface="Cambria Math"/>
                        </a:rPr>
                        <m:t>𝑥𝑆𝑖𝑛</m:t>
                      </m:r>
                      <m:r>
                        <a:rPr lang="en-GB" sz="1200" b="0" i="1" smtClean="0">
                          <a:latin typeface="Cambria Math"/>
                        </a:rPr>
                        <m:t>45)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953000"/>
                <a:ext cx="1905000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810000" y="5410200"/>
                <a:ext cx="12192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5410200"/>
                <a:ext cx="1219200" cy="298736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𝑃𝑜𝑡𝑒𝑛𝑡𝑖𝑎𝑙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𝑔𝑎𝑖𝑛𝑒𝑑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blipFill>
                <a:blip r:embed="rId16"/>
                <a:stretch>
                  <a:fillRect b="-61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Arc 59"/>
          <p:cNvSpPr/>
          <p:nvPr/>
        </p:nvSpPr>
        <p:spPr>
          <a:xfrm>
            <a:off x="5486400" y="46482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5791200" y="4724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2" name="Arc 61"/>
          <p:cNvSpPr/>
          <p:nvPr/>
        </p:nvSpPr>
        <p:spPr>
          <a:xfrm>
            <a:off x="5486400" y="51054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5791200" y="51054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 in terms of x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blipFill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blipFill>
                <a:blip r:embed="rId18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 45"/>
          <p:cNvSpPr/>
          <p:nvPr/>
        </p:nvSpPr>
        <p:spPr>
          <a:xfrm>
            <a:off x="322217" y="3979817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𝐾𝑖𝑛𝑒𝑡𝑖𝑐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blipFill>
                <a:blip r:embed="rId19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005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3" grpId="0"/>
      <p:bldP spid="44" grpId="0"/>
      <p:bldP spid="55" grpId="0" animBg="1"/>
      <p:bldP spid="56" grpId="0"/>
      <p:bldP spid="57" grpId="0"/>
      <p:bldP spid="58" grpId="0"/>
      <p:bldP spid="59" grpId="0"/>
      <p:bldP spid="60" grpId="0" animBg="1"/>
      <p:bldP spid="61" grpId="0"/>
      <p:bldP spid="62" grpId="0" animBg="1"/>
      <p:bldP spid="6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particle of mass 2kg is projected with speed 8ms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 up a rough plane inclined at 45° to the horizontal. The coefficient of friction between the particle and the plane is 0.4. Calculate the distance the particle travels up the plane before it comes to instantaneous rest.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 flipV="1">
            <a:off x="4495800" y="1447800"/>
            <a:ext cx="2133600" cy="1600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95800" y="30480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800600" y="27432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45°</a:t>
            </a:r>
          </a:p>
        </p:txBody>
      </p:sp>
      <p:sp>
        <p:nvSpPr>
          <p:cNvPr id="37" name="Arc 36"/>
          <p:cNvSpPr/>
          <p:nvPr/>
        </p:nvSpPr>
        <p:spPr>
          <a:xfrm>
            <a:off x="3962400" y="2590800"/>
            <a:ext cx="914400" cy="914400"/>
          </a:xfrm>
          <a:prstGeom prst="arc">
            <a:avLst>
              <a:gd name="adj1" fmla="val 19694523"/>
              <a:gd name="adj2" fmla="val 215175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38" name="Oval 37"/>
          <p:cNvSpPr>
            <a:spLocks noChangeAspect="1"/>
          </p:cNvSpPr>
          <p:nvPr/>
        </p:nvSpPr>
        <p:spPr>
          <a:xfrm>
            <a:off x="5715000" y="19050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3962400" y="31242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10200" y="31242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81800" y="1219200"/>
            <a:ext cx="2362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Draw a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The normal reaction is doing no work as there is no movement perpendicular to the plane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As the plane is rough, the particle will have to do some work against friction. You must take this into account.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You will need to use the second of the formulae to the left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886200" y="4648200"/>
                <a:ext cx="3352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𝑇𝑜𝑡𝑎𝑙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𝑙𝑜𝑠𝑠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𝑜𝑓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𝑒𝑛𝑒𝑟𝑔𝑦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𝐾𝐸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𝑙𝑜𝑠𝑡</m:t>
                      </m:r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𝑔𝑎𝑖𝑛𝑒𝑑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648200"/>
                <a:ext cx="3352800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3810000" y="3810000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</a:rPr>
              <a:t>This time, we cannot just set these values equal to each other, as some energy will be lost to friction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</a:rPr>
              <a:t>Find an expression for the loss of energy by using the highlighted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10000" y="5105400"/>
                <a:ext cx="2971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𝑇𝑜𝑡𝑎𝑙</m:t>
                      </m:r>
                      <m:r>
                        <a:rPr lang="en-GB" sz="1200" i="1">
                          <a:latin typeface="Cambria Math"/>
                        </a:rPr>
                        <m:t> </m:t>
                      </m:r>
                      <m:r>
                        <a:rPr lang="en-GB" sz="1200" i="1">
                          <a:latin typeface="Cambria Math"/>
                        </a:rPr>
                        <m:t>𝑙𝑜𝑠𝑠</m:t>
                      </m:r>
                      <m:r>
                        <a:rPr lang="en-GB" sz="1200" i="1">
                          <a:latin typeface="Cambria Math"/>
                        </a:rPr>
                        <m:t> </m:t>
                      </m:r>
                      <m:r>
                        <a:rPr lang="en-GB" sz="1200" i="1">
                          <a:latin typeface="Cambria Math"/>
                        </a:rPr>
                        <m:t>𝑜𝑓</m:t>
                      </m:r>
                      <m:r>
                        <a:rPr lang="en-GB" sz="1200" i="1">
                          <a:latin typeface="Cambria Math"/>
                        </a:rPr>
                        <m:t> </m:t>
                      </m:r>
                      <m:r>
                        <a:rPr lang="en-GB" sz="1200" i="1">
                          <a:latin typeface="Cambria Math"/>
                        </a:rPr>
                        <m:t>𝑒𝑛𝑒𝑟𝑔𝑦</m:t>
                      </m:r>
                      <m:r>
                        <a:rPr lang="en-GB" sz="1200" i="1">
                          <a:latin typeface="Cambria Math"/>
                        </a:rPr>
                        <m:t>=64−9.8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5105400"/>
                <a:ext cx="2971800" cy="298736"/>
              </a:xfrm>
              <a:prstGeom prst="rect">
                <a:avLst/>
              </a:prstGeom>
              <a:blipFill rotWithShape="1">
                <a:blip r:embed="rId15"/>
                <a:stretch>
                  <a:fillRect b="-20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rc 48"/>
          <p:cNvSpPr/>
          <p:nvPr/>
        </p:nvSpPr>
        <p:spPr>
          <a:xfrm>
            <a:off x="6934200" y="48006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7239000" y="47244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 to find an expression for the loss of energy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35577" y="6400800"/>
                <a:ext cx="2971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𝑇𝑜𝑡𝑎𝑙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𝑜𝑓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𝑒𝑛𝑒𝑟𝑔𝑦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=64−9.8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77" y="6400800"/>
                <a:ext cx="2971800" cy="298736"/>
              </a:xfrm>
              <a:prstGeom prst="rect">
                <a:avLst/>
              </a:prstGeom>
              <a:blipFill>
                <a:blip r:embed="rId16"/>
                <a:stretch>
                  <a:fillRect b="-40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5994202" y="1469452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cxnSp>
        <p:nvCxnSpPr>
          <p:cNvPr id="64" name="Straight Connector 63"/>
          <p:cNvCxnSpPr/>
          <p:nvPr/>
        </p:nvCxnSpPr>
        <p:spPr>
          <a:xfrm flipV="1">
            <a:off x="5829993" y="1499191"/>
            <a:ext cx="728330" cy="542818"/>
          </a:xfrm>
          <a:prstGeom prst="line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𝑃𝑜𝑡𝑒𝑛𝑡𝑖𝑎𝑙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𝑔𝑎𝑖𝑛𝑒𝑑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blipFill>
                <a:blip r:embed="rId17"/>
                <a:stretch>
                  <a:fillRect b="-61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blipFill>
                <a:blip r:embed="rId18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blipFill>
                <a:blip r:embed="rId19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55"/>
          <p:cNvSpPr/>
          <p:nvPr/>
        </p:nvSpPr>
        <p:spPr>
          <a:xfrm>
            <a:off x="322217" y="3979817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𝐾𝑖𝑛𝑒𝑡𝑖𝑐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blipFill>
                <a:blip r:embed="rId20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6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215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8" grpId="0"/>
      <p:bldP spid="49" grpId="0" animBg="1"/>
      <p:bldP spid="51" grpId="0"/>
      <p:bldP spid="5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Connector 44"/>
          <p:cNvCxnSpPr/>
          <p:nvPr/>
        </p:nvCxnSpPr>
        <p:spPr>
          <a:xfrm>
            <a:off x="5829225" y="2024511"/>
            <a:ext cx="423579" cy="53898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5396546" y="1469383"/>
            <a:ext cx="373510" cy="480103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particle of mass 2kg is projected with speed 8ms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 up a rough plane inclined at 45° to the horizontal. The coefficient of friction between the particle and the plane is 0.4. Calculate the distance the particle travels up the plane before it comes to instantaneous rest.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 flipV="1">
            <a:off x="4495800" y="1447800"/>
            <a:ext cx="2133600" cy="1600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95800" y="30480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800600" y="27432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45°</a:t>
            </a:r>
          </a:p>
        </p:txBody>
      </p:sp>
      <p:sp>
        <p:nvSpPr>
          <p:cNvPr id="37" name="Arc 36"/>
          <p:cNvSpPr/>
          <p:nvPr/>
        </p:nvSpPr>
        <p:spPr>
          <a:xfrm>
            <a:off x="3962400" y="2590800"/>
            <a:ext cx="914400" cy="914400"/>
          </a:xfrm>
          <a:prstGeom prst="arc">
            <a:avLst>
              <a:gd name="adj1" fmla="val 19694523"/>
              <a:gd name="adj2" fmla="val 215175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38" name="Oval 37"/>
          <p:cNvSpPr>
            <a:spLocks noChangeAspect="1"/>
          </p:cNvSpPr>
          <p:nvPr/>
        </p:nvSpPr>
        <p:spPr>
          <a:xfrm>
            <a:off x="5715000" y="19050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3962400" y="31242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10200" y="31242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81800" y="1219200"/>
            <a:ext cx="2362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Draw a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The normal reaction is doing no work as there is no movement perpendicular to the plane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As the plane is rough, the particle will have to do some work against friction. You must take this into account.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You will need to use the second of the formulae to the left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5791200" y="2057400"/>
            <a:ext cx="0" cy="83820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796488" y="2558206"/>
            <a:ext cx="461602" cy="337394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Arc 59"/>
          <p:cNvSpPr/>
          <p:nvPr/>
        </p:nvSpPr>
        <p:spPr>
          <a:xfrm>
            <a:off x="5267050" y="1331959"/>
            <a:ext cx="914400" cy="914400"/>
          </a:xfrm>
          <a:prstGeom prst="arc">
            <a:avLst>
              <a:gd name="adj1" fmla="val 3536828"/>
              <a:gd name="adj2" fmla="val 48652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5715000" y="2209800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45°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455127" y="2324761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2g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961658" y="1980319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2gCos45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08347" y="2671845"/>
            <a:ext cx="875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2gSin45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172349" y="1233294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R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953000" y="1219200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2gCos45</a:t>
            </a:r>
          </a:p>
        </p:txBody>
      </p:sp>
      <p:cxnSp>
        <p:nvCxnSpPr>
          <p:cNvPr id="71" name="Straight Connector 70"/>
          <p:cNvCxnSpPr/>
          <p:nvPr/>
        </p:nvCxnSpPr>
        <p:spPr>
          <a:xfrm rot="16200000" flipH="1" flipV="1">
            <a:off x="5301497" y="1965670"/>
            <a:ext cx="373510" cy="480103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740323" y="2230732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F</a:t>
            </a:r>
            <a:r>
              <a:rPr lang="en-GB" sz="1400" baseline="-25000" dirty="0">
                <a:latin typeface="Comic Sans MS" pitchFamily="66" charset="0"/>
              </a:rPr>
              <a:t>MAX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038600" y="3733800"/>
            <a:ext cx="480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The energy lost will all have been used against friction</a:t>
            </a:r>
          </a:p>
          <a:p>
            <a:endParaRPr lang="en-GB" sz="1200" dirty="0">
              <a:latin typeface="Comic Sans MS" pitchFamily="66" charset="0"/>
            </a:endParaRP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</a:rPr>
              <a:t>We need to find an expression for the work done by friction, and set it equal to the loss of energy</a:t>
            </a:r>
          </a:p>
          <a:p>
            <a:pPr marL="171450" indent="-171450">
              <a:buFont typeface="Wingdings"/>
              <a:buChar char="à"/>
            </a:pPr>
            <a:endParaRPr lang="en-GB" sz="1200" dirty="0">
              <a:latin typeface="Comic Sans MS" pitchFamily="66" charset="0"/>
            </a:endParaRPr>
          </a:p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We will first need to find the normal reaction, then find the maximum frictional force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4038600" y="5181600"/>
                <a:ext cx="9448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𝑀𝐴𝑋</m:t>
                          </m:r>
                        </m:sub>
                      </m:sSub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𝑅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181600"/>
                <a:ext cx="944810" cy="276999"/>
              </a:xfrm>
              <a:prstGeom prst="rect">
                <a:avLst/>
              </a:prstGeom>
              <a:blipFill rotWithShape="1">
                <a:blip r:embed="rId15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4038600" y="5562600"/>
                <a:ext cx="180914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𝑀𝐴𝑋</m:t>
                          </m:r>
                        </m:sub>
                      </m:sSub>
                      <m:r>
                        <a:rPr lang="en-GB" sz="1200" b="0" i="1" smtClean="0">
                          <a:latin typeface="Cambria Math"/>
                        </a:rPr>
                        <m:t>=(0.4)(2</m:t>
                      </m:r>
                      <m:r>
                        <a:rPr lang="en-GB" sz="1200" b="0" i="1" smtClean="0">
                          <a:latin typeface="Cambria Math"/>
                        </a:rPr>
                        <m:t>𝑔𝐶𝑜𝑠</m:t>
                      </m:r>
                      <m:r>
                        <a:rPr lang="en-GB" sz="1200" b="0" i="1" smtClean="0">
                          <a:latin typeface="Cambria Math"/>
                        </a:rPr>
                        <m:t>45)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562600"/>
                <a:ext cx="1809149" cy="276999"/>
              </a:xfrm>
              <a:prstGeom prst="rect">
                <a:avLst/>
              </a:prstGeom>
              <a:blipFill rotWithShape="1">
                <a:blip r:embed="rId1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4038600" y="5943600"/>
                <a:ext cx="14580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𝑀𝐴𝑋</m:t>
                          </m:r>
                        </m:sub>
                      </m:sSub>
                      <m:r>
                        <a:rPr lang="en-GB" sz="1200" b="0" i="1" smtClean="0">
                          <a:latin typeface="Cambria Math"/>
                        </a:rPr>
                        <m:t>=7.84</m:t>
                      </m:r>
                      <m:r>
                        <a:rPr lang="en-GB" sz="1200" b="0" i="1" smtClean="0">
                          <a:latin typeface="Cambria Math"/>
                        </a:rPr>
                        <m:t>𝐶𝑜𝑠</m:t>
                      </m:r>
                      <m:r>
                        <a:rPr lang="en-GB" sz="1200" b="0" i="1" smtClean="0">
                          <a:latin typeface="Cambria Math"/>
                        </a:rPr>
                        <m:t>45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943600"/>
                <a:ext cx="1458091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Arc 81"/>
          <p:cNvSpPr/>
          <p:nvPr/>
        </p:nvSpPr>
        <p:spPr>
          <a:xfrm>
            <a:off x="5638800" y="53340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TextBox 82"/>
          <p:cNvSpPr txBox="1"/>
          <p:nvPr/>
        </p:nvSpPr>
        <p:spPr>
          <a:xfrm>
            <a:off x="5943600" y="54102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4" name="Arc 83"/>
          <p:cNvSpPr/>
          <p:nvPr/>
        </p:nvSpPr>
        <p:spPr>
          <a:xfrm>
            <a:off x="5638800" y="57150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TextBox 84"/>
          <p:cNvSpPr txBox="1"/>
          <p:nvPr/>
        </p:nvSpPr>
        <p:spPr>
          <a:xfrm>
            <a:off x="5943600" y="57912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Rewrite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994202" y="1469452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V="1">
            <a:off x="5829993" y="1499191"/>
            <a:ext cx="728330" cy="542818"/>
          </a:xfrm>
          <a:prstGeom prst="line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191000" y="2286000"/>
            <a:ext cx="10647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7.84Cos45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35577" y="6400800"/>
                <a:ext cx="2971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𝑇𝑜𝑡𝑎𝑙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𝑜𝑓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𝑒𝑛𝑒𝑟𝑔𝑦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=64−9.8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77" y="6400800"/>
                <a:ext cx="2971800" cy="298736"/>
              </a:xfrm>
              <a:prstGeom prst="rect">
                <a:avLst/>
              </a:prstGeom>
              <a:blipFill>
                <a:blip r:embed="rId18"/>
                <a:stretch>
                  <a:fillRect b="-40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𝑃𝑜𝑡𝑒𝑛𝑡𝑖𝑎𝑙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𝑔𝑎𝑖𝑛𝑒𝑑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blipFill>
                <a:blip r:embed="rId19"/>
                <a:stretch>
                  <a:fillRect b="-61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blipFill>
                <a:blip r:embed="rId20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blipFill>
                <a:blip r:embed="rId21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54"/>
          <p:cNvSpPr/>
          <p:nvPr/>
        </p:nvSpPr>
        <p:spPr>
          <a:xfrm>
            <a:off x="322217" y="3979817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𝐾𝑖𝑛𝑒𝑡𝑖𝑐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blipFill>
                <a:blip r:embed="rId22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751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/>
      <p:bldP spid="63" grpId="0"/>
      <p:bldP spid="64" grpId="0"/>
      <p:bldP spid="64" grpId="1"/>
      <p:bldP spid="65" grpId="0"/>
      <p:bldP spid="66" grpId="0"/>
      <p:bldP spid="66" grpId="1"/>
      <p:bldP spid="66" grpId="2"/>
      <p:bldP spid="70" grpId="0"/>
      <p:bldP spid="72" grpId="0"/>
      <p:bldP spid="72" grpId="1"/>
      <p:bldP spid="79" grpId="0"/>
      <p:bldP spid="80" grpId="0"/>
      <p:bldP spid="81" grpId="0"/>
      <p:bldP spid="82" grpId="0" animBg="1"/>
      <p:bldP spid="83" grpId="0"/>
      <p:bldP spid="84" grpId="0" animBg="1"/>
      <p:bldP spid="85" grpId="0"/>
      <p:bldP spid="8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Connector 44"/>
          <p:cNvCxnSpPr/>
          <p:nvPr/>
        </p:nvCxnSpPr>
        <p:spPr>
          <a:xfrm>
            <a:off x="5829225" y="2024511"/>
            <a:ext cx="423579" cy="538980"/>
          </a:xfrm>
          <a:prstGeom prst="line">
            <a:avLst/>
          </a:prstGeom>
          <a:ln w="25400">
            <a:solidFill>
              <a:srgbClr val="0000FF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5396546" y="1469383"/>
            <a:ext cx="373510" cy="480103"/>
          </a:xfrm>
          <a:prstGeom prst="line">
            <a:avLst/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particle of mass 2kg is projected with speed 8ms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 up a rough plane inclined at 45° to the horizontal. The coefficient of friction between the particle and the plane is 0.4. Calculate the distance the particle travels up the plane before it comes to instantaneous rest.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 flipV="1">
            <a:off x="4495800" y="1447800"/>
            <a:ext cx="2133600" cy="1600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95800" y="30480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800600" y="27432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45°</a:t>
            </a:r>
          </a:p>
        </p:txBody>
      </p:sp>
      <p:sp>
        <p:nvSpPr>
          <p:cNvPr id="37" name="Arc 36"/>
          <p:cNvSpPr/>
          <p:nvPr/>
        </p:nvSpPr>
        <p:spPr>
          <a:xfrm>
            <a:off x="3962400" y="2590800"/>
            <a:ext cx="914400" cy="914400"/>
          </a:xfrm>
          <a:prstGeom prst="arc">
            <a:avLst>
              <a:gd name="adj1" fmla="val 19694523"/>
              <a:gd name="adj2" fmla="val 215175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38" name="Oval 37"/>
          <p:cNvSpPr>
            <a:spLocks noChangeAspect="1"/>
          </p:cNvSpPr>
          <p:nvPr/>
        </p:nvSpPr>
        <p:spPr>
          <a:xfrm>
            <a:off x="5715000" y="19050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3962400" y="31242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10200" y="31242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81800" y="1219200"/>
            <a:ext cx="2362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Draw a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The normal reaction is doing no work as there is no movement perpendicular to the plane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As the plane is rough, the particle will have to do some work against friction. You must take this into account.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You will need to use the second of the formulae to the left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5791200" y="2057400"/>
            <a:ext cx="0" cy="83820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796488" y="2558206"/>
            <a:ext cx="461602" cy="337394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Arc 59"/>
          <p:cNvSpPr/>
          <p:nvPr/>
        </p:nvSpPr>
        <p:spPr>
          <a:xfrm>
            <a:off x="5267050" y="1331959"/>
            <a:ext cx="914400" cy="914400"/>
          </a:xfrm>
          <a:prstGeom prst="arc">
            <a:avLst>
              <a:gd name="adj1" fmla="val 3536828"/>
              <a:gd name="adj2" fmla="val 48652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5715000" y="2209800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45°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455127" y="2324761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2g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961658" y="1980319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2gCos45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08347" y="2671845"/>
            <a:ext cx="875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2gSin45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953000" y="1219200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2gCos45</a:t>
            </a:r>
          </a:p>
        </p:txBody>
      </p:sp>
      <p:cxnSp>
        <p:nvCxnSpPr>
          <p:cNvPr id="71" name="Straight Connector 70"/>
          <p:cNvCxnSpPr/>
          <p:nvPr/>
        </p:nvCxnSpPr>
        <p:spPr>
          <a:xfrm rot="16200000" flipH="1" flipV="1">
            <a:off x="5301497" y="1965670"/>
            <a:ext cx="373510" cy="480103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5994202" y="1469452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V="1">
            <a:off x="5829993" y="1499191"/>
            <a:ext cx="728330" cy="542818"/>
          </a:xfrm>
          <a:prstGeom prst="line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191000" y="2286000"/>
            <a:ext cx="10647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7.84Cos45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038600" y="4495800"/>
                <a:ext cx="74103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𝐹𝑠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495800"/>
                <a:ext cx="741037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4049233" y="3680637"/>
            <a:ext cx="48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Now we can calculate the work done against friction, by using one of the formulae from earlier in the chapter</a:t>
            </a:r>
          </a:p>
          <a:p>
            <a:endParaRPr lang="en-GB" sz="1200" dirty="0">
              <a:latin typeface="Comic Sans MS" pitchFamily="66" charset="0"/>
            </a:endParaRPr>
          </a:p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The frictional force acts over a distance ‘x’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038600" y="4876800"/>
                <a:ext cx="161621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=(7.84</m:t>
                      </m:r>
                      <m:r>
                        <a:rPr lang="en-GB" sz="1200" b="0" i="1" smtClean="0">
                          <a:latin typeface="Cambria Math"/>
                        </a:rPr>
                        <m:t>𝐶𝑜𝑠</m:t>
                      </m:r>
                      <m:r>
                        <a:rPr lang="en-GB" sz="1200" b="0" i="1" smtClean="0">
                          <a:latin typeface="Cambria Math"/>
                        </a:rPr>
                        <m:t>45)(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876800"/>
                <a:ext cx="1616212" cy="276999"/>
              </a:xfrm>
              <a:prstGeom prst="rect">
                <a:avLst/>
              </a:prstGeom>
              <a:blipFill rotWithShape="1">
                <a:blip r:embed="rId16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038600" y="5257800"/>
                <a:ext cx="135505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=7.84</m:t>
                      </m:r>
                      <m:r>
                        <a:rPr lang="en-GB" sz="1200" b="0" i="1" smtClean="0">
                          <a:latin typeface="Cambria Math"/>
                        </a:rPr>
                        <m:t>𝑥𝐶𝑜𝑠</m:t>
                      </m:r>
                      <m:r>
                        <a:rPr lang="en-GB" sz="1200" b="0" i="1" smtClean="0">
                          <a:latin typeface="Cambria Math"/>
                        </a:rPr>
                        <m:t>45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257800"/>
                <a:ext cx="1355050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Arc 53"/>
          <p:cNvSpPr/>
          <p:nvPr/>
        </p:nvSpPr>
        <p:spPr>
          <a:xfrm>
            <a:off x="5486400" y="46482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5715000" y="472440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F and 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Arc 55"/>
          <p:cNvSpPr/>
          <p:nvPr/>
        </p:nvSpPr>
        <p:spPr>
          <a:xfrm>
            <a:off x="5486400" y="50292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5867400" y="51054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Rewrite in terms of x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36475" y="5749834"/>
            <a:ext cx="1828800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is the work done against friction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357154" y="5933023"/>
            <a:ext cx="1828800" cy="27699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is the energy lost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495800" y="6312195"/>
            <a:ext cx="3701902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These expressions will be equal as all the energy lost has been working against friction!</a:t>
            </a:r>
          </a:p>
        </p:txBody>
      </p:sp>
      <p:cxnSp>
        <p:nvCxnSpPr>
          <p:cNvPr id="67" name="Straight Connector 66"/>
          <p:cNvCxnSpPr>
            <a:stCxn id="6" idx="0"/>
          </p:cNvCxnSpPr>
          <p:nvPr/>
        </p:nvCxnSpPr>
        <p:spPr>
          <a:xfrm flipH="1" flipV="1">
            <a:off x="5320937" y="5521234"/>
            <a:ext cx="1129938" cy="22860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3317966" y="6235337"/>
            <a:ext cx="435428" cy="278674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35577" y="6400800"/>
                <a:ext cx="2971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𝑇𝑜𝑡𝑎𝑙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𝑜𝑓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𝑒𝑛𝑒𝑟𝑔𝑦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=64−9.8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77" y="6400800"/>
                <a:ext cx="2971800" cy="298736"/>
              </a:xfrm>
              <a:prstGeom prst="rect">
                <a:avLst/>
              </a:prstGeom>
              <a:blipFill>
                <a:blip r:embed="rId18"/>
                <a:stretch>
                  <a:fillRect b="-40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𝑃𝑜𝑡𝑒𝑛𝑡𝑖𝑎𝑙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𝑔𝑎𝑖𝑛𝑒𝑑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blipFill>
                <a:blip r:embed="rId19"/>
                <a:stretch>
                  <a:fillRect b="-61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blipFill>
                <a:blip r:embed="rId20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blipFill>
                <a:blip r:embed="rId21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Rectangle 72"/>
          <p:cNvSpPr/>
          <p:nvPr/>
        </p:nvSpPr>
        <p:spPr>
          <a:xfrm>
            <a:off x="322217" y="3979817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𝐾𝑖𝑛𝑒𝑡𝑖𝑐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blipFill>
                <a:blip r:embed="rId22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8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297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  <p:bldP spid="54" grpId="0" animBg="1"/>
      <p:bldP spid="55" grpId="0"/>
      <p:bldP spid="56" grpId="0" animBg="1"/>
      <p:bldP spid="57" grpId="0"/>
      <p:bldP spid="6" grpId="0" animBg="1"/>
      <p:bldP spid="59" grpId="0" animBg="1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34ED17-D63C-4126-B40A-2040C05E6301}"/>
              </a:ext>
            </a:extLst>
          </p:cNvPr>
          <p:cNvSpPr/>
          <p:nvPr/>
        </p:nvSpPr>
        <p:spPr>
          <a:xfrm>
            <a:off x="1493882" y="2319273"/>
            <a:ext cx="6138540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Exercise 2A</a:t>
            </a:r>
            <a:endParaRPr lang="ja-JP" altLang="en-US" sz="66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7030A0"/>
              </a:solidFill>
              <a:latin typeface="Kristen ITC" panose="03050502040202030202" pitchFamily="66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Connector 44"/>
          <p:cNvCxnSpPr/>
          <p:nvPr/>
        </p:nvCxnSpPr>
        <p:spPr>
          <a:xfrm>
            <a:off x="5829225" y="2024511"/>
            <a:ext cx="423579" cy="538980"/>
          </a:xfrm>
          <a:prstGeom prst="line">
            <a:avLst/>
          </a:prstGeom>
          <a:ln w="25400">
            <a:solidFill>
              <a:srgbClr val="0000FF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5396546" y="1469383"/>
            <a:ext cx="373510" cy="480103"/>
          </a:xfrm>
          <a:prstGeom prst="line">
            <a:avLst/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particle of mass 2kg is projected with speed 8ms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 up a rough plane inclined at 45° to the horizontal. The coefficient of friction between the particle and the plane is 0.4. Calculate the distance the particle travels up the plane before it comes to instantaneous rest.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 flipV="1">
            <a:off x="4495800" y="1447800"/>
            <a:ext cx="2133600" cy="1600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95800" y="30480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800600" y="2743200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45°</a:t>
            </a:r>
          </a:p>
        </p:txBody>
      </p:sp>
      <p:sp>
        <p:nvSpPr>
          <p:cNvPr id="37" name="Arc 36"/>
          <p:cNvSpPr/>
          <p:nvPr/>
        </p:nvSpPr>
        <p:spPr>
          <a:xfrm>
            <a:off x="3962400" y="2590800"/>
            <a:ext cx="914400" cy="914400"/>
          </a:xfrm>
          <a:prstGeom prst="arc">
            <a:avLst>
              <a:gd name="adj1" fmla="val 19694523"/>
              <a:gd name="adj2" fmla="val 215175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38" name="Oval 37"/>
          <p:cNvSpPr>
            <a:spLocks noChangeAspect="1"/>
          </p:cNvSpPr>
          <p:nvPr/>
        </p:nvSpPr>
        <p:spPr>
          <a:xfrm>
            <a:off x="5715000" y="19050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3962400" y="31242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10200" y="31242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81800" y="1219200"/>
            <a:ext cx="2362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Draw a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The normal reaction is doing no work as there is no movement perpendicular to the plane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As the plane is rough, the particle will have to do some work against friction. You must take this into account.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 You will need to use the second of the formulae to the left</a:t>
            </a:r>
            <a:endParaRPr lang="en-GB" sz="1200" dirty="0">
              <a:latin typeface="Comic Sans MS" pitchFamily="66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5791200" y="2057400"/>
            <a:ext cx="0" cy="83820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796488" y="2558206"/>
            <a:ext cx="461602" cy="337394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Arc 59"/>
          <p:cNvSpPr/>
          <p:nvPr/>
        </p:nvSpPr>
        <p:spPr>
          <a:xfrm>
            <a:off x="5267050" y="1331959"/>
            <a:ext cx="914400" cy="914400"/>
          </a:xfrm>
          <a:prstGeom prst="arc">
            <a:avLst>
              <a:gd name="adj1" fmla="val 3536828"/>
              <a:gd name="adj2" fmla="val 48652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5715000" y="2209800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45°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455127" y="2324761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2g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961658" y="1980319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2gCos45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08347" y="2671845"/>
            <a:ext cx="875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2gSin45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953000" y="1219200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2gCos45</a:t>
            </a:r>
          </a:p>
        </p:txBody>
      </p:sp>
      <p:cxnSp>
        <p:nvCxnSpPr>
          <p:cNvPr id="71" name="Straight Connector 70"/>
          <p:cNvCxnSpPr/>
          <p:nvPr/>
        </p:nvCxnSpPr>
        <p:spPr>
          <a:xfrm rot="16200000" flipH="1" flipV="1">
            <a:off x="5301497" y="1965670"/>
            <a:ext cx="373510" cy="480103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5994202" y="1469452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V="1">
            <a:off x="5829993" y="1499191"/>
            <a:ext cx="728330" cy="542818"/>
          </a:xfrm>
          <a:prstGeom prst="line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191000" y="2286000"/>
            <a:ext cx="10647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7.84Cos45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343400" y="4267200"/>
                <a:ext cx="2293088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64</m:t>
                      </m:r>
                      <m:r>
                        <a:rPr lang="en-GB" sz="1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=7.84</m:t>
                      </m:r>
                      <m:r>
                        <a:rPr lang="en-GB" sz="1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𝑥𝐶𝑜𝑠</m:t>
                      </m:r>
                      <m:r>
                        <a:rPr lang="en-GB" sz="1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45</m:t>
                      </m:r>
                    </m:oMath>
                  </m:oMathPara>
                </a14:m>
                <a:endParaRPr lang="en-GB" sz="1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4267200"/>
                <a:ext cx="2293088" cy="29873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963633" y="4690731"/>
                <a:ext cx="2369288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64</m:t>
                      </m:r>
                      <m:r>
                        <a:rPr lang="en-GB" sz="1200" i="1">
                          <a:latin typeface="Cambria Math"/>
                        </a:rPr>
                        <m:t>=7.84</m:t>
                      </m:r>
                      <m:r>
                        <a:rPr lang="en-GB" sz="1200" i="1">
                          <a:latin typeface="Cambria Math"/>
                        </a:rPr>
                        <m:t>𝑥𝐶𝑜𝑠</m:t>
                      </m:r>
                      <m:r>
                        <a:rPr lang="en-GB" sz="1200" i="1">
                          <a:latin typeface="Cambria Math"/>
                        </a:rPr>
                        <m:t>45+9.8</m:t>
                      </m:r>
                      <m:rad>
                        <m:radPr>
                          <m:degHide m:val="on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3633" y="4690731"/>
                <a:ext cx="2369288" cy="29873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007935" y="5103629"/>
                <a:ext cx="2293088" cy="313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64</m:t>
                      </m:r>
                      <m:r>
                        <a:rPr lang="en-GB" sz="12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7.84</m:t>
                          </m:r>
                          <m:r>
                            <a:rPr lang="en-GB" sz="1200" i="1">
                              <a:latin typeface="Cambria Math"/>
                            </a:rPr>
                            <m:t>𝐶𝑜𝑠</m:t>
                          </m:r>
                          <m:r>
                            <a:rPr lang="en-GB" sz="1200" i="1">
                              <a:latin typeface="Cambria Math"/>
                            </a:rPr>
                            <m:t>45+9.8</m:t>
                          </m:r>
                          <m:rad>
                            <m:radPr>
                              <m:degHide m:val="on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7935" y="5103629"/>
                <a:ext cx="2293088" cy="31354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006702" y="5440325"/>
                <a:ext cx="1828800" cy="473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64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7.84</m:t>
                          </m:r>
                          <m:r>
                            <a:rPr lang="en-GB" sz="1200" i="1">
                              <a:latin typeface="Cambria Math"/>
                            </a:rPr>
                            <m:t>𝐶𝑜𝑠</m:t>
                          </m:r>
                          <m:r>
                            <a:rPr lang="en-GB" sz="1200" i="1">
                              <a:latin typeface="Cambria Math"/>
                            </a:rPr>
                            <m:t>45+9.8</m:t>
                          </m:r>
                          <m:rad>
                            <m:radPr>
                              <m:degHide m:val="on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GB" sz="1200" i="1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6702" y="5440325"/>
                <a:ext cx="1828800" cy="473784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Box 77"/>
          <p:cNvSpPr txBox="1"/>
          <p:nvPr/>
        </p:nvSpPr>
        <p:spPr>
          <a:xfrm>
            <a:off x="7315200" y="44958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Add 9.8</a:t>
            </a:r>
            <a:r>
              <a:rPr lang="en-GB" sz="1200" dirty="0">
                <a:solidFill>
                  <a:srgbClr val="FF0000"/>
                </a:solidFill>
                <a:latin typeface="Comic Sans MS"/>
              </a:rPr>
              <a:t>√2x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9" name="Arc 78"/>
          <p:cNvSpPr/>
          <p:nvPr/>
        </p:nvSpPr>
        <p:spPr>
          <a:xfrm>
            <a:off x="7086600" y="48768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TextBox 79"/>
          <p:cNvSpPr txBox="1"/>
          <p:nvPr/>
        </p:nvSpPr>
        <p:spPr>
          <a:xfrm>
            <a:off x="7391400" y="4800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Factorise right side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1" name="Arc 80"/>
          <p:cNvSpPr/>
          <p:nvPr/>
        </p:nvSpPr>
        <p:spPr>
          <a:xfrm>
            <a:off x="7086600" y="44196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Arc 81"/>
          <p:cNvSpPr/>
          <p:nvPr/>
        </p:nvSpPr>
        <p:spPr>
          <a:xfrm>
            <a:off x="7086600" y="52578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TextBox 82"/>
          <p:cNvSpPr txBox="1"/>
          <p:nvPr/>
        </p:nvSpPr>
        <p:spPr>
          <a:xfrm>
            <a:off x="7391400" y="52578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the bracket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4876800" y="6096000"/>
                <a:ext cx="990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3.3</m:t>
                      </m:r>
                      <m:r>
                        <a:rPr lang="en-GB" sz="1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𝑚</m:t>
                      </m:r>
                      <m:r>
                        <a:rPr lang="en-GB" sz="1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6096000"/>
                <a:ext cx="990600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Arc 84"/>
          <p:cNvSpPr/>
          <p:nvPr/>
        </p:nvSpPr>
        <p:spPr>
          <a:xfrm>
            <a:off x="5715000" y="57150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TextBox 88"/>
          <p:cNvSpPr txBox="1"/>
          <p:nvPr/>
        </p:nvSpPr>
        <p:spPr>
          <a:xfrm>
            <a:off x="6096000" y="58674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038600" y="38100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Set the two expressions equal to each other and solve for the distance, ‘x’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35577" y="6400800"/>
                <a:ext cx="2971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𝑇𝑜𝑡𝑎𝑙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𝑜𝑓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𝑒𝑛𝑒𝑟𝑔𝑦</m:t>
                      </m:r>
                      <m:r>
                        <a:rPr lang="en-GB" sz="12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=64−9.8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77" y="6400800"/>
                <a:ext cx="2971800" cy="298736"/>
              </a:xfrm>
              <a:prstGeom prst="rect">
                <a:avLst/>
              </a:prstGeom>
              <a:blipFill>
                <a:blip r:embed="rId21"/>
                <a:stretch>
                  <a:fillRect b="-40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𝑃𝑜𝑡𝑒𝑛𝑡𝑖𝑎𝑙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𝑔𝑎𝑖𝑛𝑒𝑑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=9.8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51" y="6146074"/>
                <a:ext cx="2590800" cy="298736"/>
              </a:xfrm>
              <a:prstGeom prst="rect">
                <a:avLst/>
              </a:prstGeom>
              <a:blipFill>
                <a:blip r:embed="rId22"/>
                <a:stretch>
                  <a:fillRect b="-61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26" y="3971108"/>
                <a:ext cx="3429000" cy="276999"/>
              </a:xfrm>
              <a:prstGeom prst="rect">
                <a:avLst/>
              </a:prstGeom>
              <a:blipFill>
                <a:blip r:embed="rId2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26" y="4286793"/>
                <a:ext cx="3048000" cy="276999"/>
              </a:xfrm>
              <a:prstGeom prst="rect">
                <a:avLst/>
              </a:prstGeom>
              <a:blipFill>
                <a:blip r:embed="rId24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Rectangle 72"/>
          <p:cNvSpPr/>
          <p:nvPr/>
        </p:nvSpPr>
        <p:spPr>
          <a:xfrm>
            <a:off x="322217" y="3979817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𝐾𝑖𝑛𝑒𝑡𝑖𝑐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=64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966" y="5891348"/>
                <a:ext cx="1981200" cy="276999"/>
              </a:xfrm>
              <a:prstGeom prst="rect">
                <a:avLst/>
              </a:prstGeom>
              <a:blipFill>
                <a:blip r:embed="rId25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3263537" y="6267994"/>
                <a:ext cx="135505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=7.84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𝑥𝐶𝑜𝑠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45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537" y="6267994"/>
                <a:ext cx="1355050" cy="276999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TextBox 94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9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189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6" grpId="0"/>
      <p:bldP spid="69" grpId="0"/>
      <p:bldP spid="72" grpId="0"/>
      <p:bldP spid="78" grpId="0"/>
      <p:bldP spid="79" grpId="0" animBg="1"/>
      <p:bldP spid="80" grpId="0"/>
      <p:bldP spid="81" grpId="0" animBg="1"/>
      <p:bldP spid="82" grpId="0" animBg="1"/>
      <p:bldP spid="83" grpId="0"/>
      <p:bldP spid="84" grpId="0"/>
      <p:bldP spid="85" grpId="0" animBg="1"/>
      <p:bldP spid="8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skier passes a point A on a ski-run, moving downhill at 6ms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After descending 50m vertically, the run starts to ascend. When the skier has ascended 25m to point B her speed is 4ms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The skier and skis have a combined mass of 55kg. The total distance travelled from A to B is 1400m. The resistances to motion are constant and have a magnitude of 12N.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Calculate the work done by the skier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98269" y="3770811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69" y="3770811"/>
                <a:ext cx="3429000" cy="276999"/>
              </a:xfrm>
              <a:prstGeom prst="rect">
                <a:avLst/>
              </a:prstGeom>
              <a:blipFill>
                <a:blip r:embed="rId5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92035" y="4069080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35" y="4069080"/>
                <a:ext cx="3048000" cy="276999"/>
              </a:xfrm>
              <a:prstGeom prst="rect">
                <a:avLst/>
              </a:prstGeom>
              <a:blipFill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 useBgFill="1">
        <p:nvSpPr>
          <p:cNvPr id="16" name="Oval 15"/>
          <p:cNvSpPr>
            <a:spLocks noChangeAspect="1"/>
          </p:cNvSpPr>
          <p:nvPr/>
        </p:nvSpPr>
        <p:spPr>
          <a:xfrm>
            <a:off x="4648200" y="14478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17" name="Oval 16"/>
          <p:cNvSpPr>
            <a:spLocks noChangeAspect="1"/>
          </p:cNvSpPr>
          <p:nvPr/>
        </p:nvSpPr>
        <p:spPr>
          <a:xfrm>
            <a:off x="8132136" y="2046768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685212" y="1227908"/>
            <a:ext cx="330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  <a:cs typeface="Angsana New" pitchFamily="18" charset="-34"/>
              </a:rPr>
              <a:t>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8846" y="1793358"/>
            <a:ext cx="282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  <a:cs typeface="Angsana New" pitchFamily="18" charset="-34"/>
              </a:rPr>
              <a:t>B</a:t>
            </a:r>
          </a:p>
        </p:txBody>
      </p:sp>
      <p:sp>
        <p:nvSpPr>
          <p:cNvPr id="6" name="Freeform 5"/>
          <p:cNvSpPr/>
          <p:nvPr/>
        </p:nvSpPr>
        <p:spPr>
          <a:xfrm>
            <a:off x="4419600" y="1524000"/>
            <a:ext cx="3955312" cy="1308605"/>
          </a:xfrm>
          <a:custGeom>
            <a:avLst/>
            <a:gdLst>
              <a:gd name="connsiteX0" fmla="*/ 0 w 3955312"/>
              <a:gd name="connsiteY0" fmla="*/ 0 h 1308605"/>
              <a:gd name="connsiteX1" fmla="*/ 1052623 w 3955312"/>
              <a:gd name="connsiteY1" fmla="*/ 425302 h 1308605"/>
              <a:gd name="connsiteX2" fmla="*/ 1935126 w 3955312"/>
              <a:gd name="connsiteY2" fmla="*/ 1148316 h 1308605"/>
              <a:gd name="connsiteX3" fmla="*/ 2785730 w 3955312"/>
              <a:gd name="connsiteY3" fmla="*/ 1307805 h 1308605"/>
              <a:gd name="connsiteX4" fmla="*/ 3381154 w 3955312"/>
              <a:gd name="connsiteY4" fmla="*/ 1116419 h 1308605"/>
              <a:gd name="connsiteX5" fmla="*/ 3955312 w 3955312"/>
              <a:gd name="connsiteY5" fmla="*/ 531628 h 1308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55312" h="1308605">
                <a:moveTo>
                  <a:pt x="0" y="0"/>
                </a:moveTo>
                <a:cubicBezTo>
                  <a:pt x="365051" y="116958"/>
                  <a:pt x="730102" y="233916"/>
                  <a:pt x="1052623" y="425302"/>
                </a:cubicBezTo>
                <a:cubicBezTo>
                  <a:pt x="1375144" y="616688"/>
                  <a:pt x="1646275" y="1001232"/>
                  <a:pt x="1935126" y="1148316"/>
                </a:cubicBezTo>
                <a:cubicBezTo>
                  <a:pt x="2223977" y="1295400"/>
                  <a:pt x="2544725" y="1313121"/>
                  <a:pt x="2785730" y="1307805"/>
                </a:cubicBezTo>
                <a:cubicBezTo>
                  <a:pt x="3026735" y="1302489"/>
                  <a:pt x="3186224" y="1245782"/>
                  <a:pt x="3381154" y="1116419"/>
                </a:cubicBezTo>
                <a:cubicBezTo>
                  <a:pt x="3576084" y="987056"/>
                  <a:pt x="3765698" y="759342"/>
                  <a:pt x="3955312" y="53162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/>
          <p:nvPr/>
        </p:nvCxnSpPr>
        <p:spPr>
          <a:xfrm>
            <a:off x="4724400" y="1600200"/>
            <a:ext cx="0" cy="1219200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229600" y="2209800"/>
            <a:ext cx="0" cy="629093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67200" y="2840665"/>
            <a:ext cx="43434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42390" y="2115878"/>
            <a:ext cx="49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50m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01246" y="2385235"/>
            <a:ext cx="49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25m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962400" y="28956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67600" y="28956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62400" y="3276600"/>
            <a:ext cx="502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The work done by the skier will be equal to the </a:t>
            </a:r>
            <a:r>
              <a:rPr lang="en-GB" sz="1200" u="sng" dirty="0">
                <a:latin typeface="Comic Sans MS" pitchFamily="66" charset="0"/>
              </a:rPr>
              <a:t>work done against resistances</a:t>
            </a:r>
            <a:r>
              <a:rPr lang="en-GB" sz="1200" dirty="0">
                <a:latin typeface="Comic Sans MS" pitchFamily="66" charset="0"/>
              </a:rPr>
              <a:t>, subtract the </a:t>
            </a:r>
            <a:r>
              <a:rPr lang="en-GB" sz="1200" u="sng" dirty="0">
                <a:latin typeface="Comic Sans MS" pitchFamily="66" charset="0"/>
              </a:rPr>
              <a:t>total loss of energy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62400" y="3810000"/>
            <a:ext cx="50291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u="sng" dirty="0">
                <a:latin typeface="Comic Sans MS" pitchFamily="66" charset="0"/>
              </a:rPr>
              <a:t>Calculate the loss of kinetic energy (it is a loss as speed has fallen)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962400" y="4114800"/>
                <a:ext cx="16002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114800"/>
                <a:ext cx="1600200" cy="43800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886200" y="4648200"/>
                <a:ext cx="2286000" cy="43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(55)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(55)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(6)</m:t>
                          </m:r>
                        </m:e>
                        <m:sup>
                          <m:r>
                            <a:rPr lang="en-GB" sz="1200" b="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648200"/>
                <a:ext cx="2286000" cy="43800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886200" y="5257800"/>
                <a:ext cx="1143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=−550</m:t>
                      </m:r>
                      <m:r>
                        <a:rPr lang="en-GB" sz="12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257800"/>
                <a:ext cx="1143000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41811" y="5882640"/>
                <a:ext cx="1295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𝐿𝑜𝑠𝑡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=550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11" y="5882640"/>
                <a:ext cx="1295400" cy="276999"/>
              </a:xfrm>
              <a:prstGeom prst="rect">
                <a:avLst/>
              </a:prstGeom>
              <a:blipFill>
                <a:blip r:embed="rId15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Arc 39"/>
          <p:cNvSpPr/>
          <p:nvPr/>
        </p:nvSpPr>
        <p:spPr>
          <a:xfrm>
            <a:off x="5943600" y="43434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6248400" y="44196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Arc 41"/>
          <p:cNvSpPr/>
          <p:nvPr/>
        </p:nvSpPr>
        <p:spPr>
          <a:xfrm>
            <a:off x="5943600" y="48768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6248400" y="50292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4469" y="3770811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4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373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7" grpId="0"/>
      <p:bldP spid="23" grpId="0"/>
      <p:bldP spid="6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 animBg="1"/>
      <p:bldP spid="41" grpId="0"/>
      <p:bldP spid="42" grpId="0" animBg="1"/>
      <p:bldP spid="43" grpId="0"/>
      <p:bldP spid="4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skier passes a point A on a ski-run, moving downhill at 6ms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After descending 50m vertically, the run starts to ascend. When the skier has ascended 25m to point B her speed is 4ms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The skier and skis have a combined mass of 55kg. The total distance travelled from A to B is 1400m. The resistances to motion are constant and have a magnitude of 12N.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Calculate the work done by the skier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 useBgFill="1">
        <p:nvSpPr>
          <p:cNvPr id="16" name="Oval 15"/>
          <p:cNvSpPr>
            <a:spLocks noChangeAspect="1"/>
          </p:cNvSpPr>
          <p:nvPr/>
        </p:nvSpPr>
        <p:spPr>
          <a:xfrm>
            <a:off x="4648200" y="14478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17" name="Oval 16"/>
          <p:cNvSpPr>
            <a:spLocks noChangeAspect="1"/>
          </p:cNvSpPr>
          <p:nvPr/>
        </p:nvSpPr>
        <p:spPr>
          <a:xfrm>
            <a:off x="8132136" y="2046768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8048846" y="1793358"/>
            <a:ext cx="282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  <a:cs typeface="Angsana New" pitchFamily="18" charset="-34"/>
              </a:rPr>
              <a:t>B</a:t>
            </a:r>
          </a:p>
        </p:txBody>
      </p:sp>
      <p:sp>
        <p:nvSpPr>
          <p:cNvPr id="6" name="Freeform 5"/>
          <p:cNvSpPr/>
          <p:nvPr/>
        </p:nvSpPr>
        <p:spPr>
          <a:xfrm>
            <a:off x="4419600" y="1524000"/>
            <a:ext cx="3955312" cy="1308605"/>
          </a:xfrm>
          <a:custGeom>
            <a:avLst/>
            <a:gdLst>
              <a:gd name="connsiteX0" fmla="*/ 0 w 3955312"/>
              <a:gd name="connsiteY0" fmla="*/ 0 h 1308605"/>
              <a:gd name="connsiteX1" fmla="*/ 1052623 w 3955312"/>
              <a:gd name="connsiteY1" fmla="*/ 425302 h 1308605"/>
              <a:gd name="connsiteX2" fmla="*/ 1935126 w 3955312"/>
              <a:gd name="connsiteY2" fmla="*/ 1148316 h 1308605"/>
              <a:gd name="connsiteX3" fmla="*/ 2785730 w 3955312"/>
              <a:gd name="connsiteY3" fmla="*/ 1307805 h 1308605"/>
              <a:gd name="connsiteX4" fmla="*/ 3381154 w 3955312"/>
              <a:gd name="connsiteY4" fmla="*/ 1116419 h 1308605"/>
              <a:gd name="connsiteX5" fmla="*/ 3955312 w 3955312"/>
              <a:gd name="connsiteY5" fmla="*/ 531628 h 1308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55312" h="1308605">
                <a:moveTo>
                  <a:pt x="0" y="0"/>
                </a:moveTo>
                <a:cubicBezTo>
                  <a:pt x="365051" y="116958"/>
                  <a:pt x="730102" y="233916"/>
                  <a:pt x="1052623" y="425302"/>
                </a:cubicBezTo>
                <a:cubicBezTo>
                  <a:pt x="1375144" y="616688"/>
                  <a:pt x="1646275" y="1001232"/>
                  <a:pt x="1935126" y="1148316"/>
                </a:cubicBezTo>
                <a:cubicBezTo>
                  <a:pt x="2223977" y="1295400"/>
                  <a:pt x="2544725" y="1313121"/>
                  <a:pt x="2785730" y="1307805"/>
                </a:cubicBezTo>
                <a:cubicBezTo>
                  <a:pt x="3026735" y="1302489"/>
                  <a:pt x="3186224" y="1245782"/>
                  <a:pt x="3381154" y="1116419"/>
                </a:cubicBezTo>
                <a:cubicBezTo>
                  <a:pt x="3576084" y="987056"/>
                  <a:pt x="3765698" y="759342"/>
                  <a:pt x="3955312" y="53162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/>
          <p:nvPr/>
        </p:nvCxnSpPr>
        <p:spPr>
          <a:xfrm>
            <a:off x="4724400" y="1600200"/>
            <a:ext cx="0" cy="1219200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229600" y="2209800"/>
            <a:ext cx="0" cy="629093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67200" y="2840665"/>
            <a:ext cx="43434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42390" y="2115878"/>
            <a:ext cx="49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50m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01246" y="2385235"/>
            <a:ext cx="49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25m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962400" y="28956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67600" y="28956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62400" y="3276600"/>
            <a:ext cx="502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The work done by the skier will be equal to the work done against resistances, subtract the total loss of energy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62400" y="3810000"/>
            <a:ext cx="502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u="sng" dirty="0">
                <a:latin typeface="Comic Sans MS" pitchFamily="66" charset="0"/>
              </a:rPr>
              <a:t>Calculate the gain of potential energy (it is actually a loss as the height has fallen!)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962400" y="4343400"/>
                <a:ext cx="914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𝑚𝑔h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343400"/>
                <a:ext cx="914400" cy="276999"/>
              </a:xfrm>
              <a:prstGeom prst="rect">
                <a:avLst/>
              </a:prstGeom>
              <a:blipFill rotWithShape="1">
                <a:blip r:embed="rId13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864935" y="4766930"/>
                <a:ext cx="1828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=(55)(9.8)(−25)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935" y="4766930"/>
                <a:ext cx="1828800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879112" y="5185144"/>
                <a:ext cx="13733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=−13475</m:t>
                      </m:r>
                      <m:r>
                        <a:rPr lang="en-GB" sz="12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9112" y="5185144"/>
                <a:ext cx="1373372" cy="276999"/>
              </a:xfrm>
              <a:prstGeom prst="rect">
                <a:avLst/>
              </a:prstGeom>
              <a:blipFill rotWithShape="1">
                <a:blip r:embed="rId15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Arc 47"/>
          <p:cNvSpPr/>
          <p:nvPr/>
        </p:nvSpPr>
        <p:spPr>
          <a:xfrm>
            <a:off x="5410200" y="44958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5715000" y="44958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Arc 49"/>
          <p:cNvSpPr/>
          <p:nvPr/>
        </p:nvSpPr>
        <p:spPr>
          <a:xfrm>
            <a:off x="5410200" y="49530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5638800" y="50292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695994" y="5900058"/>
                <a:ext cx="1828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𝐺𝑎𝑖𝑛𝑒𝑑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=−13475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994" y="5900058"/>
                <a:ext cx="1828800" cy="276999"/>
              </a:xfrm>
              <a:prstGeom prst="rect">
                <a:avLst/>
              </a:prstGeom>
              <a:blipFill>
                <a:blip r:embed="rId16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98269" y="3770811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69" y="3770811"/>
                <a:ext cx="3429000" cy="276999"/>
              </a:xfrm>
              <a:prstGeom prst="rect">
                <a:avLst/>
              </a:prstGeom>
              <a:blipFill>
                <a:blip r:embed="rId17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92035" y="4069080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35" y="4069080"/>
                <a:ext cx="3048000" cy="276999"/>
              </a:xfrm>
              <a:prstGeom prst="rect">
                <a:avLst/>
              </a:prstGeom>
              <a:blipFill>
                <a:blip r:embed="rId18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41811" y="5882640"/>
                <a:ext cx="1295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𝐿𝑜𝑠𝑡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=550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11" y="5882640"/>
                <a:ext cx="1295400" cy="276999"/>
              </a:xfrm>
              <a:prstGeom prst="rect">
                <a:avLst/>
              </a:prstGeom>
              <a:blipFill>
                <a:blip r:embed="rId19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42"/>
          <p:cNvSpPr/>
          <p:nvPr/>
        </p:nvSpPr>
        <p:spPr>
          <a:xfrm>
            <a:off x="374469" y="3770811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685212" y="1227908"/>
            <a:ext cx="330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  <a:cs typeface="Angsana New" pitchFamily="18" charset="-34"/>
              </a:rPr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276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7" grpId="0"/>
      <p:bldP spid="48" grpId="0" animBg="1"/>
      <p:bldP spid="49" grpId="0"/>
      <p:bldP spid="50" grpId="0" animBg="1"/>
      <p:bldP spid="51" grpId="0"/>
      <p:bldP spid="5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skier passes a point A on a ski-run, moving downhill at 6ms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After descending 50m vertically, the run starts to ascend. When the skier has ascended 25m to point B her speed is 4ms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The skier and skis have a combined mass of 55kg. The total distance travelled from A to B is 1400m. The resistances to motion are constant and have a magnitude of 12N.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Calculate the work done by the skier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 useBgFill="1">
        <p:nvSpPr>
          <p:cNvPr id="16" name="Oval 15"/>
          <p:cNvSpPr>
            <a:spLocks noChangeAspect="1"/>
          </p:cNvSpPr>
          <p:nvPr/>
        </p:nvSpPr>
        <p:spPr>
          <a:xfrm>
            <a:off x="4648200" y="14478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17" name="Oval 16"/>
          <p:cNvSpPr>
            <a:spLocks noChangeAspect="1"/>
          </p:cNvSpPr>
          <p:nvPr/>
        </p:nvSpPr>
        <p:spPr>
          <a:xfrm>
            <a:off x="8132136" y="2046768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8048846" y="1793358"/>
            <a:ext cx="282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  <a:cs typeface="Angsana New" pitchFamily="18" charset="-34"/>
              </a:rPr>
              <a:t>B</a:t>
            </a:r>
          </a:p>
        </p:txBody>
      </p:sp>
      <p:sp>
        <p:nvSpPr>
          <p:cNvPr id="6" name="Freeform 5"/>
          <p:cNvSpPr/>
          <p:nvPr/>
        </p:nvSpPr>
        <p:spPr>
          <a:xfrm>
            <a:off x="4419600" y="1524000"/>
            <a:ext cx="3955312" cy="1308605"/>
          </a:xfrm>
          <a:custGeom>
            <a:avLst/>
            <a:gdLst>
              <a:gd name="connsiteX0" fmla="*/ 0 w 3955312"/>
              <a:gd name="connsiteY0" fmla="*/ 0 h 1308605"/>
              <a:gd name="connsiteX1" fmla="*/ 1052623 w 3955312"/>
              <a:gd name="connsiteY1" fmla="*/ 425302 h 1308605"/>
              <a:gd name="connsiteX2" fmla="*/ 1935126 w 3955312"/>
              <a:gd name="connsiteY2" fmla="*/ 1148316 h 1308605"/>
              <a:gd name="connsiteX3" fmla="*/ 2785730 w 3955312"/>
              <a:gd name="connsiteY3" fmla="*/ 1307805 h 1308605"/>
              <a:gd name="connsiteX4" fmla="*/ 3381154 w 3955312"/>
              <a:gd name="connsiteY4" fmla="*/ 1116419 h 1308605"/>
              <a:gd name="connsiteX5" fmla="*/ 3955312 w 3955312"/>
              <a:gd name="connsiteY5" fmla="*/ 531628 h 1308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55312" h="1308605">
                <a:moveTo>
                  <a:pt x="0" y="0"/>
                </a:moveTo>
                <a:cubicBezTo>
                  <a:pt x="365051" y="116958"/>
                  <a:pt x="730102" y="233916"/>
                  <a:pt x="1052623" y="425302"/>
                </a:cubicBezTo>
                <a:cubicBezTo>
                  <a:pt x="1375144" y="616688"/>
                  <a:pt x="1646275" y="1001232"/>
                  <a:pt x="1935126" y="1148316"/>
                </a:cubicBezTo>
                <a:cubicBezTo>
                  <a:pt x="2223977" y="1295400"/>
                  <a:pt x="2544725" y="1313121"/>
                  <a:pt x="2785730" y="1307805"/>
                </a:cubicBezTo>
                <a:cubicBezTo>
                  <a:pt x="3026735" y="1302489"/>
                  <a:pt x="3186224" y="1245782"/>
                  <a:pt x="3381154" y="1116419"/>
                </a:cubicBezTo>
                <a:cubicBezTo>
                  <a:pt x="3576084" y="987056"/>
                  <a:pt x="3765698" y="759342"/>
                  <a:pt x="3955312" y="53162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/>
          <p:nvPr/>
        </p:nvCxnSpPr>
        <p:spPr>
          <a:xfrm>
            <a:off x="4724400" y="1600200"/>
            <a:ext cx="0" cy="1219200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229600" y="2209800"/>
            <a:ext cx="0" cy="629093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67200" y="2840665"/>
            <a:ext cx="43434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42390" y="2115878"/>
            <a:ext cx="49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50m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01246" y="2385235"/>
            <a:ext cx="49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25m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962400" y="28956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67600" y="28956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62400" y="3276600"/>
            <a:ext cx="502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The work done by the skier will be equal to the work done against resistances, subtract the total loss of energy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62401" y="3810000"/>
            <a:ext cx="266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u="sng" dirty="0">
                <a:latin typeface="Comic Sans MS" pitchFamily="66" charset="0"/>
              </a:rPr>
              <a:t>Calculate the total loss of energy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962400" y="4267200"/>
                <a:ext cx="3276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𝑇𝑜𝑡𝑎𝑙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𝑙𝑜𝑠𝑠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𝑜𝑓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𝑒𝑛𝑒𝑟𝑔𝑦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𝐾𝐸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𝑙𝑜𝑠𝑡</m:t>
                      </m:r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r>
                        <a:rPr lang="en-GB" sz="1200" b="0" i="1" smtClean="0"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𝑔𝑎𝑖𝑛𝑒𝑑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267200"/>
                <a:ext cx="3276600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962400" y="4648200"/>
                <a:ext cx="2971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𝑇𝑜𝑡𝑎𝑙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𝑙𝑜𝑠𝑠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𝑜𝑓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𝑒𝑛𝑒𝑟𝑔𝑦</m:t>
                      </m:r>
                      <m:r>
                        <a:rPr lang="en-GB" sz="1200" b="0" i="1" smtClean="0">
                          <a:latin typeface="Cambria Math"/>
                        </a:rPr>
                        <m:t>=550−(−13475)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648200"/>
                <a:ext cx="2971800" cy="276999"/>
              </a:xfrm>
              <a:prstGeom prst="rect">
                <a:avLst/>
              </a:prstGeom>
              <a:blipFill rotWithShape="1">
                <a:blip r:embed="rId1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962400" y="5029200"/>
                <a:ext cx="2362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𝑇𝑜𝑡𝑎𝑙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𝑙𝑜𝑠𝑠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𝑜𝑓</m:t>
                      </m:r>
                      <m:r>
                        <a:rPr lang="en-GB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𝑒𝑛𝑒𝑟𝑔𝑦</m:t>
                      </m:r>
                      <m:r>
                        <a:rPr lang="en-GB" sz="1200" b="0" i="1" smtClean="0">
                          <a:latin typeface="Cambria Math"/>
                        </a:rPr>
                        <m:t>=14025</m:t>
                      </m:r>
                      <m:r>
                        <a:rPr lang="en-GB" sz="12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029200"/>
                <a:ext cx="2362200" cy="276999"/>
              </a:xfrm>
              <a:prstGeom prst="rect">
                <a:avLst/>
              </a:prstGeom>
              <a:blipFill rotWithShape="1">
                <a:blip r:embed="rId1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Arc 41"/>
          <p:cNvSpPr/>
          <p:nvPr/>
        </p:nvSpPr>
        <p:spPr>
          <a:xfrm>
            <a:off x="7010400" y="44196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7315200" y="44958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Arc 52"/>
          <p:cNvSpPr/>
          <p:nvPr/>
        </p:nvSpPr>
        <p:spPr>
          <a:xfrm>
            <a:off x="7010400" y="48006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7315200" y="48768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95800" y="5562600"/>
            <a:ext cx="3581400" cy="73866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It makes sense that these are added together, as we have lost both Kinetic and Potential energies!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781595" y="6328954"/>
                <a:ext cx="2362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𝑇𝑜𝑡𝑎𝑙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𝑜𝑓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𝑒𝑛𝑒𝑟𝑔𝑦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=14025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95" y="6328954"/>
                <a:ext cx="2362200" cy="276999"/>
              </a:xfrm>
              <a:prstGeom prst="rect">
                <a:avLst/>
              </a:prstGeom>
              <a:blipFill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695994" y="5900058"/>
                <a:ext cx="1828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𝐺𝑎𝑖𝑛𝑒𝑑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=−13475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994" y="5900058"/>
                <a:ext cx="1828800" cy="276999"/>
              </a:xfrm>
              <a:prstGeom prst="rect">
                <a:avLst/>
              </a:prstGeom>
              <a:blipFill>
                <a:blip r:embed="rId18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98269" y="3770811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69" y="3770811"/>
                <a:ext cx="3429000" cy="276999"/>
              </a:xfrm>
              <a:prstGeom prst="rect">
                <a:avLst/>
              </a:prstGeom>
              <a:blipFill>
                <a:blip r:embed="rId19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92035" y="4069080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35" y="4069080"/>
                <a:ext cx="3048000" cy="276999"/>
              </a:xfrm>
              <a:prstGeom prst="rect">
                <a:avLst/>
              </a:prstGeom>
              <a:blipFill>
                <a:blip r:embed="rId20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41811" y="5882640"/>
                <a:ext cx="1295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𝐿𝑜𝑠𝑡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=550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11" y="5882640"/>
                <a:ext cx="1295400" cy="276999"/>
              </a:xfrm>
              <a:prstGeom prst="rect">
                <a:avLst/>
              </a:prstGeom>
              <a:blipFill>
                <a:blip r:embed="rId21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374469" y="3770811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685212" y="1227908"/>
            <a:ext cx="330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  <a:cs typeface="Angsana New" pitchFamily="18" charset="-34"/>
              </a:rPr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552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8" grpId="0"/>
      <p:bldP spid="40" grpId="0"/>
      <p:bldP spid="41" grpId="0"/>
      <p:bldP spid="42" grpId="0" animBg="1"/>
      <p:bldP spid="43" grpId="0"/>
      <p:bldP spid="53" grpId="0" animBg="1"/>
      <p:bldP spid="54" grpId="0"/>
      <p:bldP spid="55" grpId="0" animBg="1"/>
      <p:bldP spid="5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953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the principle of the conservation of mechanical energy and the work-energy principle to solve problems involving a moving particle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gravity is the only force acting on a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If another force is acting on the particle: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A skier passes a point A on a ski-run, moving downhill at 6ms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After descending 50m vertically, the run starts to ascend. When the skier has ascended 25m to point B her speed is 4ms</a:t>
            </a:r>
            <a:r>
              <a:rPr lang="en-GB" sz="1200" baseline="30000" dirty="0">
                <a:latin typeface="Comic Sans MS" pitchFamily="66" charset="0"/>
              </a:rPr>
              <a:t>-1</a:t>
            </a:r>
            <a:r>
              <a:rPr lang="en-GB" sz="1200" dirty="0">
                <a:latin typeface="Comic Sans MS" pitchFamily="66" charset="0"/>
              </a:rPr>
              <a:t>. The skier and skis have a combined mass of 55kg. The total distance travelled from A to B is 1400m. The resistances to motion are constant and have a magnitude of 12N.</a:t>
            </a:r>
          </a:p>
          <a:p>
            <a:pPr marL="0" indent="0" algn="ctr">
              <a:buNone/>
            </a:pPr>
            <a:endParaRPr lang="en-GB" sz="12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200" dirty="0">
                <a:latin typeface="Comic Sans MS" pitchFamily="66" charset="0"/>
              </a:rPr>
              <a:t>Calculate the work done by the skier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𝑫𝒆𝒄𝒓𝒆𝒂𝒔𝒆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𝑰𝒏𝒄𝒓𝒆𝒂𝒔𝒆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𝒊𝒏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048000"/>
                <a:ext cx="2667000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 useBgFill="1">
        <p:nvSpPr>
          <p:cNvPr id="16" name="Oval 15"/>
          <p:cNvSpPr>
            <a:spLocks noChangeAspect="1"/>
          </p:cNvSpPr>
          <p:nvPr/>
        </p:nvSpPr>
        <p:spPr>
          <a:xfrm>
            <a:off x="4648200" y="1447800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 useBgFill="1">
        <p:nvSpPr>
          <p:cNvPr id="17" name="Oval 16"/>
          <p:cNvSpPr>
            <a:spLocks noChangeAspect="1"/>
          </p:cNvSpPr>
          <p:nvPr/>
        </p:nvSpPr>
        <p:spPr>
          <a:xfrm>
            <a:off x="8132136" y="2046768"/>
            <a:ext cx="152400" cy="152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8048846" y="1793358"/>
            <a:ext cx="282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  <a:cs typeface="Angsana New" pitchFamily="18" charset="-34"/>
              </a:rPr>
              <a:t>B</a:t>
            </a:r>
          </a:p>
        </p:txBody>
      </p:sp>
      <p:sp>
        <p:nvSpPr>
          <p:cNvPr id="6" name="Freeform 5"/>
          <p:cNvSpPr/>
          <p:nvPr/>
        </p:nvSpPr>
        <p:spPr>
          <a:xfrm>
            <a:off x="4419600" y="1524000"/>
            <a:ext cx="3955312" cy="1308605"/>
          </a:xfrm>
          <a:custGeom>
            <a:avLst/>
            <a:gdLst>
              <a:gd name="connsiteX0" fmla="*/ 0 w 3955312"/>
              <a:gd name="connsiteY0" fmla="*/ 0 h 1308605"/>
              <a:gd name="connsiteX1" fmla="*/ 1052623 w 3955312"/>
              <a:gd name="connsiteY1" fmla="*/ 425302 h 1308605"/>
              <a:gd name="connsiteX2" fmla="*/ 1935126 w 3955312"/>
              <a:gd name="connsiteY2" fmla="*/ 1148316 h 1308605"/>
              <a:gd name="connsiteX3" fmla="*/ 2785730 w 3955312"/>
              <a:gd name="connsiteY3" fmla="*/ 1307805 h 1308605"/>
              <a:gd name="connsiteX4" fmla="*/ 3381154 w 3955312"/>
              <a:gd name="connsiteY4" fmla="*/ 1116419 h 1308605"/>
              <a:gd name="connsiteX5" fmla="*/ 3955312 w 3955312"/>
              <a:gd name="connsiteY5" fmla="*/ 531628 h 1308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55312" h="1308605">
                <a:moveTo>
                  <a:pt x="0" y="0"/>
                </a:moveTo>
                <a:cubicBezTo>
                  <a:pt x="365051" y="116958"/>
                  <a:pt x="730102" y="233916"/>
                  <a:pt x="1052623" y="425302"/>
                </a:cubicBezTo>
                <a:cubicBezTo>
                  <a:pt x="1375144" y="616688"/>
                  <a:pt x="1646275" y="1001232"/>
                  <a:pt x="1935126" y="1148316"/>
                </a:cubicBezTo>
                <a:cubicBezTo>
                  <a:pt x="2223977" y="1295400"/>
                  <a:pt x="2544725" y="1313121"/>
                  <a:pt x="2785730" y="1307805"/>
                </a:cubicBezTo>
                <a:cubicBezTo>
                  <a:pt x="3026735" y="1302489"/>
                  <a:pt x="3186224" y="1245782"/>
                  <a:pt x="3381154" y="1116419"/>
                </a:cubicBezTo>
                <a:cubicBezTo>
                  <a:pt x="3576084" y="987056"/>
                  <a:pt x="3765698" y="759342"/>
                  <a:pt x="3955312" y="53162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/>
          <p:nvPr/>
        </p:nvCxnSpPr>
        <p:spPr>
          <a:xfrm>
            <a:off x="4724400" y="1600200"/>
            <a:ext cx="0" cy="1219200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229600" y="2209800"/>
            <a:ext cx="0" cy="629093"/>
          </a:xfrm>
          <a:prstGeom prst="line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67200" y="2840665"/>
            <a:ext cx="43434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42390" y="2115878"/>
            <a:ext cx="49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50m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01246" y="2385235"/>
            <a:ext cx="49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25m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962400" y="2895600"/>
            <a:ext cx="13564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Initial speed = 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67600" y="2895600"/>
            <a:ext cx="12506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Final speed = 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62400" y="3276600"/>
            <a:ext cx="502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The work done by the skier will be equal to the work done against resistances, subtract the total loss of energy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62400" y="3733800"/>
            <a:ext cx="37887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u="sng" dirty="0">
                <a:latin typeface="Comic Sans MS" pitchFamily="66" charset="0"/>
              </a:rPr>
              <a:t>Calculate the total work done against resistances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962399" y="4114800"/>
                <a:ext cx="74629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𝐹𝑠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399" y="4114800"/>
                <a:ext cx="746295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962399" y="4572000"/>
                <a:ext cx="133902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=(12)(1400)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399" y="4572000"/>
                <a:ext cx="1339021" cy="276999"/>
              </a:xfrm>
              <a:prstGeom prst="rect">
                <a:avLst/>
              </a:prstGeom>
              <a:blipFill rotWithShape="1">
                <a:blip r:embed="rId16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962399" y="5029200"/>
                <a:ext cx="10599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𝑊</m:t>
                      </m:r>
                      <m:r>
                        <a:rPr lang="en-GB" sz="1200" b="0" i="1" smtClean="0">
                          <a:latin typeface="Cambria Math"/>
                        </a:rPr>
                        <m:t>=16800</m:t>
                      </m:r>
                      <m:r>
                        <a:rPr lang="en-GB" sz="12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399" y="5029200"/>
                <a:ext cx="1059906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rc 48"/>
          <p:cNvSpPr/>
          <p:nvPr/>
        </p:nvSpPr>
        <p:spPr>
          <a:xfrm>
            <a:off x="5105399" y="42672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5410199" y="4267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 – the resistances of 12N act over 1400m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1" name="Arc 50"/>
          <p:cNvSpPr/>
          <p:nvPr/>
        </p:nvSpPr>
        <p:spPr>
          <a:xfrm>
            <a:off x="5105399" y="47244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5410199" y="48006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62400" y="5410200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16800J of energy has been used against the resistances.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The loss of kinetic and potential energy of 14025J has contributed to this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The rest will be work done by the skier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962400" y="6324600"/>
                <a:ext cx="12532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16800−14025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6324600"/>
                <a:ext cx="1253292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105400" y="6324600"/>
                <a:ext cx="78027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=2775</m:t>
                      </m:r>
                      <m:r>
                        <a:rPr lang="en-GB" sz="12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6324600"/>
                <a:ext cx="780278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Rectangle 61"/>
          <p:cNvSpPr/>
          <p:nvPr/>
        </p:nvSpPr>
        <p:spPr>
          <a:xfrm>
            <a:off x="5181600" y="6248400"/>
            <a:ext cx="685800" cy="3810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81595" y="6328954"/>
                <a:ext cx="2362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𝑇𝑜𝑡𝑎𝑙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𝑙𝑜𝑠𝑠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𝑜𝑓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𝑒𝑛𝑒𝑟𝑔𝑦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=14025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95" y="6328954"/>
                <a:ext cx="2362200" cy="276999"/>
              </a:xfrm>
              <a:prstGeom prst="rect">
                <a:avLst/>
              </a:prstGeom>
              <a:blipFill>
                <a:blip r:embed="rId20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695994" y="5900058"/>
                <a:ext cx="1828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𝑃𝐸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𝐺𝑎𝑖𝑛𝑒𝑑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=−13475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994" y="5900058"/>
                <a:ext cx="1828800" cy="276999"/>
              </a:xfrm>
              <a:prstGeom prst="rect">
                <a:avLst/>
              </a:prstGeom>
              <a:blipFill>
                <a:blip r:embed="rId21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298269" y="3770811"/>
                <a:ext cx="3429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𝑻𝒐𝒕𝒂𝒍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𝒍𝒐𝒔𝒔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𝒐𝒇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𝒆𝒏𝒆𝒓𝒈𝒚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69" y="3770811"/>
                <a:ext cx="3429000" cy="276999"/>
              </a:xfrm>
              <a:prstGeom prst="rect">
                <a:avLst/>
              </a:prstGeom>
              <a:blipFill>
                <a:blip r:embed="rId22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92035" y="4069080"/>
                <a:ext cx="3048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200" b="1" i="1" smtClean="0">
                          <a:latin typeface="Cambria Math"/>
                        </a:rPr>
                        <m:t>𝑾𝒐𝒓𝒌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𝒅𝒐𝒏𝒆</m:t>
                      </m:r>
                      <m:r>
                        <a:rPr lang="en-GB" sz="1200" b="1" i="1" smtClean="0">
                          <a:latin typeface="Cambria Math"/>
                        </a:rPr>
                        <m:t>=</m:t>
                      </m:r>
                      <m:r>
                        <a:rPr lang="en-GB" sz="1200" b="1" i="1" smtClean="0">
                          <a:latin typeface="Cambria Math"/>
                        </a:rPr>
                        <m:t>𝑲𝑬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𝒍𝒐𝒔𝒕</m:t>
                      </m:r>
                      <m:r>
                        <a:rPr lang="en-GB" sz="1200" b="1" i="1" smtClean="0">
                          <a:latin typeface="Cambria Math"/>
                        </a:rPr>
                        <m:t>−</m:t>
                      </m:r>
                      <m:r>
                        <a:rPr lang="en-GB" sz="1200" b="1" i="1" smtClean="0">
                          <a:latin typeface="Cambria Math"/>
                        </a:rPr>
                        <m:t>𝑷𝑬</m:t>
                      </m:r>
                      <m:r>
                        <a:rPr lang="en-GB" sz="1200" b="1" i="1" smtClean="0">
                          <a:latin typeface="Cambria Math"/>
                        </a:rPr>
                        <m:t> </m:t>
                      </m:r>
                      <m:r>
                        <a:rPr lang="en-GB" sz="1200" b="1" i="1" smtClean="0">
                          <a:latin typeface="Cambria Math"/>
                        </a:rPr>
                        <m:t>𝒈𝒂𝒊𝒏𝒆𝒅</m:t>
                      </m:r>
                    </m:oMath>
                  </m:oMathPara>
                </a14:m>
                <a:endParaRPr lang="en-GB" sz="1200" b="1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35" y="4069080"/>
                <a:ext cx="3048000" cy="276999"/>
              </a:xfrm>
              <a:prstGeom prst="rect">
                <a:avLst/>
              </a:prstGeom>
              <a:blipFill>
                <a:blip r:embed="rId23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41811" y="5882640"/>
                <a:ext cx="1295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𝐾𝐸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𝐿𝑜𝑠𝑡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=550</m:t>
                      </m:r>
                      <m:r>
                        <a:rPr lang="en-GB" sz="12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11" y="5882640"/>
                <a:ext cx="1295400" cy="276999"/>
              </a:xfrm>
              <a:prstGeom prst="rect">
                <a:avLst/>
              </a:prstGeom>
              <a:blipFill>
                <a:blip r:embed="rId24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Rectangle 63"/>
          <p:cNvSpPr/>
          <p:nvPr/>
        </p:nvSpPr>
        <p:spPr>
          <a:xfrm>
            <a:off x="374469" y="3770811"/>
            <a:ext cx="3276600" cy="2286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8631518" y="6457890"/>
            <a:ext cx="495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2C</a:t>
            </a:r>
          </a:p>
        </p:txBody>
      </p:sp>
      <p:sp>
        <p:nvSpPr>
          <p:cNvPr id="6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685212" y="1227908"/>
            <a:ext cx="330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  <a:cs typeface="Angsana New" pitchFamily="18" charset="-34"/>
              </a:rPr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381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7" grpId="0"/>
      <p:bldP spid="48" grpId="0"/>
      <p:bldP spid="49" grpId="0" animBg="1"/>
      <p:bldP spid="50" grpId="0"/>
      <p:bldP spid="51" grpId="0" animBg="1"/>
      <p:bldP spid="57" grpId="0"/>
      <p:bldP spid="60" grpId="0"/>
      <p:bldP spid="61" grpId="0"/>
      <p:bldP spid="6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34ED17-D63C-4126-B40A-2040C05E6301}"/>
              </a:ext>
            </a:extLst>
          </p:cNvPr>
          <p:cNvSpPr/>
          <p:nvPr/>
        </p:nvSpPr>
        <p:spPr>
          <a:xfrm>
            <a:off x="1493882" y="2319273"/>
            <a:ext cx="6138540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Kristen ITC" panose="03050502040202030202" pitchFamily="66" charset="0"/>
                <a:ea typeface="Segoe UI Black" panose="020B0A02040204020203" pitchFamily="34" charset="0"/>
                <a:cs typeface="Segoe UI Black" panose="020B0A02040204020203" pitchFamily="34" charset="0"/>
              </a:rPr>
              <a:t>Exercise 2D</a:t>
            </a:r>
            <a:endParaRPr lang="ja-JP" altLang="en-US" sz="66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7030A0"/>
              </a:solidFill>
              <a:latin typeface="Kristen ITC" panose="03050502040202030202" pitchFamily="66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9170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657600" cy="5029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power developed by an engine and solve problems about moving vehicles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Power is the </a:t>
            </a:r>
            <a:r>
              <a:rPr lang="en-GB" sz="1400" u="sng" dirty="0">
                <a:latin typeface="Comic Sans MS" pitchFamily="66" charset="0"/>
              </a:rPr>
              <a:t>rate</a:t>
            </a:r>
            <a:r>
              <a:rPr lang="en-GB" sz="1400" dirty="0">
                <a:latin typeface="Comic Sans MS" pitchFamily="66" charset="0"/>
              </a:rPr>
              <a:t> of doing work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It is measured in Watts (W), where 1 watt = 1 joule per second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Often an engine’s power will be given in kilowatts (kW) where 1kW = 1000W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power developed by an engine is given by the following formula: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P = power (W)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F = the driving force of the </a:t>
            </a: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engine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(N)</a:t>
            </a: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v = velocity (ms</a:t>
            </a:r>
            <a:r>
              <a:rPr lang="en-GB" sz="1400" baseline="30000" dirty="0">
                <a:latin typeface="Comic Sans MS" pitchFamily="66" charset="0"/>
                <a:sym typeface="Wingdings" pitchFamily="2" charset="2"/>
              </a:rPr>
              <a:t>-1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)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524000" y="525780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𝑷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5257800"/>
                <a:ext cx="982961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>
                <a:blip r:embed="rId11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>
                <a:blip r:embed="rId13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8616290" y="6457890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2D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𝑷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29770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657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power developed by an engine and solve problems about moving vehicles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truck is being pulled up a slope at a constant speed of 8ms</a:t>
            </a:r>
            <a:r>
              <a:rPr lang="en-GB" sz="1400" baseline="30000" dirty="0">
                <a:latin typeface="Comic Sans MS" pitchFamily="66" charset="0"/>
              </a:rPr>
              <a:t>-1</a:t>
            </a:r>
            <a:r>
              <a:rPr lang="en-GB" sz="1400" dirty="0">
                <a:latin typeface="Comic Sans MS" pitchFamily="66" charset="0"/>
              </a:rPr>
              <a:t> by a force of magnitude 2000N acting parallel to the direction of motion of the truck. Calculate the power developed in kilowatts.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343400" y="152400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𝐹𝑣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1524000"/>
                <a:ext cx="982961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43400" y="2057400"/>
                <a:ext cx="17131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  <m:r>
                        <a:rPr lang="en-GB" b="0" i="1" smtClean="0">
                          <a:latin typeface="Cambria Math"/>
                        </a:rPr>
                        <m:t>=(2000)(8)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057400"/>
                <a:ext cx="1713161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343400" y="2590800"/>
                <a:ext cx="15570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  <m:r>
                        <a:rPr lang="en-GB" b="0" i="1" smtClean="0">
                          <a:latin typeface="Cambria Math"/>
                        </a:rPr>
                        <m:t>=16000</m:t>
                      </m:r>
                      <m:r>
                        <a:rPr lang="en-GB" b="0" i="1" smtClean="0">
                          <a:latin typeface="Cambria Math"/>
                        </a:rPr>
                        <m:t>𝑊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590800"/>
                <a:ext cx="155709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343400" y="3124200"/>
                <a:ext cx="12990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  <m:r>
                        <a:rPr lang="en-GB" b="0" i="1" smtClean="0">
                          <a:latin typeface="Cambria Math"/>
                        </a:rPr>
                        <m:t>=16</m:t>
                      </m:r>
                      <m:r>
                        <a:rPr lang="en-GB" b="0" i="1" smtClean="0">
                          <a:latin typeface="Cambria Math"/>
                        </a:rPr>
                        <m:t>𝑘𝑊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124200"/>
                <a:ext cx="129901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c 16"/>
          <p:cNvSpPr/>
          <p:nvPr/>
        </p:nvSpPr>
        <p:spPr>
          <a:xfrm>
            <a:off x="5943600" y="17526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172200" y="1828800"/>
            <a:ext cx="1676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6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Arc 18"/>
          <p:cNvSpPr/>
          <p:nvPr/>
        </p:nvSpPr>
        <p:spPr>
          <a:xfrm>
            <a:off x="5943600" y="22860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c 19"/>
          <p:cNvSpPr/>
          <p:nvPr/>
        </p:nvSpPr>
        <p:spPr>
          <a:xfrm>
            <a:off x="5943600" y="28194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172200" y="23622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6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48400" y="28956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Change to kilowatts</a:t>
            </a:r>
            <a:endParaRPr lang="en-GB" sz="16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>
                <a:blip r:embed="rId1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>
                <a:blip r:embed="rId1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8616290" y="6457890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2D</a:t>
            </a:r>
          </a:p>
        </p:txBody>
      </p: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𝑷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04530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 animBg="1"/>
      <p:bldP spid="18" grpId="0"/>
      <p:bldP spid="19" grpId="0" animBg="1"/>
      <p:bldP spid="20" grpId="0" animBg="1"/>
      <p:bldP spid="21" grpId="0"/>
      <p:bldP spid="2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657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power developed by an engine and solve problems about moving vehicles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car of mass 1250kg is travelling along a horizontal road. The car’s engine is working at 24kW. The resistance to motion is constant and has magnitude 600N. Calculate: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acceleration of the car when it is travelling at 6ms</a:t>
            </a:r>
            <a:r>
              <a:rPr lang="en-GB" sz="1400" baseline="30000" dirty="0">
                <a:latin typeface="Comic Sans MS" pitchFamily="66" charset="0"/>
              </a:rPr>
              <a:t>-1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maximum speed of the car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1447800"/>
            <a:ext cx="28841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Draw a diagram and show forces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477000" y="2362200"/>
            <a:ext cx="17526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724400" y="2362200"/>
            <a:ext cx="1447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Documents and Settings\mpye\Local Settings\Temporary Internet Files\Content.IE5\JWSAG22J\MC9003887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86400" y="2057400"/>
            <a:ext cx="1981200" cy="600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8229600" y="2209800"/>
            <a:ext cx="3241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38600" y="2209800"/>
            <a:ext cx="7232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600N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800" y="2895600"/>
            <a:ext cx="635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v = 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53000" y="2895600"/>
            <a:ext cx="1356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P = 24000W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2400" y="5105400"/>
            <a:ext cx="3657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To calculate the acceleration we can use the formula F = ma. However, we do not know the driving force from the engine yet.</a:t>
            </a: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r>
              <a:rPr lang="en-GB" sz="1400" dirty="0">
                <a:latin typeface="Comic Sans MS" pitchFamily="66" charset="0"/>
                <a:sym typeface="Wingdings" pitchFamily="2" charset="2"/>
              </a:rPr>
              <a:t> We can calculate the driving force from the information given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495800" y="3352800"/>
                <a:ext cx="990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𝑃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𝐹𝑣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352800"/>
                <a:ext cx="990600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114800" y="3886200"/>
                <a:ext cx="14848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24000=</m:t>
                      </m:r>
                      <m:r>
                        <a:rPr lang="en-GB" sz="1600" b="0" i="1" smtClean="0">
                          <a:latin typeface="Cambria Math"/>
                        </a:rPr>
                        <m:t>𝐹</m:t>
                      </m:r>
                      <m:r>
                        <a:rPr lang="en-GB" sz="1600" b="0" i="1" smtClean="0">
                          <a:latin typeface="Cambria Math"/>
                        </a:rPr>
                        <m:t>(6)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886200"/>
                <a:ext cx="1484894" cy="338554"/>
              </a:xfrm>
              <a:prstGeom prst="rect">
                <a:avLst/>
              </a:prstGeom>
              <a:blipFill rotWithShape="1">
                <a:blip r:embed="rId12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038600" y="4419600"/>
                <a:ext cx="12954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4000</m:t>
                      </m:r>
                      <m:r>
                        <a:rPr lang="en-GB" sz="1600" b="0" i="1" smtClean="0">
                          <a:latin typeface="Cambria Math"/>
                        </a:rPr>
                        <m:t>𝑁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419600"/>
                <a:ext cx="1295400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Arc 25"/>
          <p:cNvSpPr/>
          <p:nvPr/>
        </p:nvSpPr>
        <p:spPr>
          <a:xfrm>
            <a:off x="5486400" y="35052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5867400" y="35814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Arc 27"/>
          <p:cNvSpPr/>
          <p:nvPr/>
        </p:nvSpPr>
        <p:spPr>
          <a:xfrm>
            <a:off x="5486400" y="40386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5791200" y="41148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6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81801" y="2819400"/>
            <a:ext cx="23621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 is often used as the ‘tractive’ force of the engine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74669" y="2209800"/>
            <a:ext cx="8483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4000N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3962400" y="4876800"/>
            <a:ext cx="5029200" cy="0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724400" y="5029200"/>
                <a:ext cx="1066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𝐹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𝑚𝑎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029200"/>
                <a:ext cx="1066800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886200" y="5562600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4000−600=(1250)</m:t>
                      </m:r>
                      <m:r>
                        <a:rPr lang="en-GB" sz="16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562600"/>
                <a:ext cx="2286000" cy="338554"/>
              </a:xfrm>
              <a:prstGeom prst="rect">
                <a:avLst/>
              </a:prstGeom>
              <a:blipFill rotWithShape="1">
                <a:blip r:embed="rId1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419600" y="60960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2.72=</m:t>
                      </m:r>
                      <m:r>
                        <a:rPr lang="en-GB" sz="16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6096000"/>
                <a:ext cx="1219200" cy="33855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Arc 39"/>
          <p:cNvSpPr/>
          <p:nvPr/>
        </p:nvSpPr>
        <p:spPr>
          <a:xfrm>
            <a:off x="6019800" y="51816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6400800" y="5181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Resolve horizontally and sub in values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Arc 41"/>
          <p:cNvSpPr/>
          <p:nvPr/>
        </p:nvSpPr>
        <p:spPr>
          <a:xfrm>
            <a:off x="6019800" y="57150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6324600" y="58674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a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81400" y="6537085"/>
            <a:ext cx="495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At a velocity of 6ms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, the acceleration is 2.72ms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-2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345475" y="4465320"/>
                <a:ext cx="1447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=2.72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5475" y="4465320"/>
                <a:ext cx="1447800" cy="33855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>
                <a:blip r:embed="rId19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>
                <a:blip r:embed="rId21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8616290" y="6457890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2D</a:t>
            </a:r>
          </a:p>
        </p:txBody>
      </p:sp>
      <p:sp>
        <p:nvSpPr>
          <p:cNvPr id="5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𝑷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08438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6" grpId="1"/>
      <p:bldP spid="19" grpId="0"/>
      <p:bldP spid="19" grpId="1"/>
      <p:bldP spid="18" grpId="0"/>
      <p:bldP spid="21" grpId="0"/>
      <p:bldP spid="23" grpId="0"/>
      <p:bldP spid="24" grpId="0"/>
      <p:bldP spid="25" grpId="0"/>
      <p:bldP spid="26" grpId="0" animBg="1"/>
      <p:bldP spid="27" grpId="0"/>
      <p:bldP spid="28" grpId="0" animBg="1"/>
      <p:bldP spid="29" grpId="0"/>
      <p:bldP spid="30" grpId="0"/>
      <p:bldP spid="31" grpId="0"/>
      <p:bldP spid="31" grpId="1"/>
      <p:bldP spid="37" grpId="0"/>
      <p:bldP spid="38" grpId="0"/>
      <p:bldP spid="39" grpId="0"/>
      <p:bldP spid="40" grpId="0" animBg="1"/>
      <p:bldP spid="41" grpId="0"/>
      <p:bldP spid="42" grpId="0" animBg="1"/>
      <p:bldP spid="43" grpId="0"/>
      <p:bldP spid="44" grpId="0"/>
      <p:bldP spid="4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657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power developed by an engine and solve problems about moving vehicles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car of mass 1250kg is travelling along a horizontal road. The car’s engine is working at 24kW. The resistance to motion is constant and has magnitude 600N. Calculate: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acceleration of the car when it is travelling at 6ms</a:t>
            </a:r>
            <a:r>
              <a:rPr lang="en-GB" sz="1400" baseline="30000" dirty="0">
                <a:latin typeface="Comic Sans MS" pitchFamily="66" charset="0"/>
              </a:rPr>
              <a:t>-1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maximum speed of the car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1447800"/>
            <a:ext cx="28841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Draw a diagram and show forces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477000" y="2362200"/>
            <a:ext cx="1752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724400" y="2362200"/>
            <a:ext cx="1447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Documents and Settings\mpye\Local Settings\Temporary Internet Files\Content.IE5\JWSAG22J\MC9003887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86400" y="2057400"/>
            <a:ext cx="1981200" cy="600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038600" y="2209800"/>
            <a:ext cx="7232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600N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2400" y="5105400"/>
            <a:ext cx="3657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When the car is at its maximum speed, the resultant force will be 0</a:t>
            </a: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driving force  must be 600N!</a:t>
            </a:r>
          </a:p>
          <a:p>
            <a:pPr marL="285750" indent="-285750"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/>
            <a:r>
              <a:rPr lang="en-GB" sz="1400" dirty="0">
                <a:latin typeface="Comic Sans MS" pitchFamily="66" charset="0"/>
                <a:sym typeface="Wingdings" pitchFamily="2" charset="2"/>
              </a:rPr>
              <a:t>We can use this to calculate the velocity at this point…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74669" y="2209800"/>
            <a:ext cx="8483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4000N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95800" y="2819400"/>
                <a:ext cx="8739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𝑃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𝐹𝑣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819400"/>
                <a:ext cx="873957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8229600" y="2209800"/>
            <a:ext cx="7232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600N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038600" y="3352800"/>
                <a:ext cx="175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24000=(600)</m:t>
                      </m:r>
                      <m:r>
                        <a:rPr lang="en-GB" sz="1600" b="0" i="1" smtClean="0">
                          <a:latin typeface="Cambria Math"/>
                        </a:rPr>
                        <m:t>𝑣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352800"/>
                <a:ext cx="1752600" cy="338554"/>
              </a:xfrm>
              <a:prstGeom prst="rect">
                <a:avLst/>
              </a:prstGeom>
              <a:blipFill rotWithShape="1">
                <a:blip r:embed="rId13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267200" y="38862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40=</m:t>
                      </m:r>
                      <m:r>
                        <a:rPr lang="en-GB" sz="1600" b="0" i="1" smtClean="0">
                          <a:latin typeface="Cambria Math"/>
                        </a:rPr>
                        <m:t>𝑣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886200"/>
                <a:ext cx="1143000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Arc 49"/>
          <p:cNvSpPr/>
          <p:nvPr/>
        </p:nvSpPr>
        <p:spPr>
          <a:xfrm>
            <a:off x="5562600" y="29718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5943600" y="30480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" name="Arc 51"/>
          <p:cNvSpPr/>
          <p:nvPr/>
        </p:nvSpPr>
        <p:spPr>
          <a:xfrm>
            <a:off x="5562600" y="3505200"/>
            <a:ext cx="3810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5867400" y="35814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v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419600" y="4267200"/>
            <a:ext cx="3886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So the maximum speed of the car is 40ms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-1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657600" y="4572000"/>
            <a:ext cx="5486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u="sng" dirty="0">
                <a:solidFill>
                  <a:srgbClr val="FF0000"/>
                </a:solidFill>
                <a:latin typeface="Comic Sans MS" pitchFamily="66" charset="0"/>
              </a:rPr>
              <a:t>Important points to note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: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As the velocity of the car increases, the driving force falls (it is harder for a car to accelerate more if it is already at a high speed)</a:t>
            </a:r>
          </a:p>
          <a:p>
            <a:pPr marL="285750" indent="-285750" algn="ctr">
              <a:buFont typeface="Wingdings"/>
              <a:buChar char="à"/>
            </a:pPr>
            <a:endParaRPr lang="en-GB" sz="14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is the maximum speed for the </a:t>
            </a:r>
            <a:r>
              <a:rPr lang="en-GB" sz="1400" u="sng" dirty="0">
                <a:solidFill>
                  <a:srgbClr val="FF0000"/>
                </a:solidFill>
                <a:latin typeface="Comic Sans MS" pitchFamily="66" charset="0"/>
              </a:rPr>
              <a:t>given power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level. It is possible to increase the power in an engine (for example by changing gear), and hence the top speed will increase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>
                <a:blip r:embed="rId1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>
                <a:blip r:embed="rId18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8616290" y="6457890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2D</a:t>
            </a: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𝑷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345475" y="4465320"/>
                <a:ext cx="1447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=2.72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p>
                          <m:r>
                            <a:rPr lang="en-GB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5475" y="4465320"/>
                <a:ext cx="1447800" cy="33855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7192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6" grpId="0"/>
      <p:bldP spid="47" grpId="0"/>
      <p:bldP spid="48" grpId="0"/>
      <p:bldP spid="49" grpId="0"/>
      <p:bldP spid="50" grpId="0" animBg="1"/>
      <p:bldP spid="51" grpId="0"/>
      <p:bldP spid="52" grpId="0" animBg="1"/>
      <p:bldP spid="53" grpId="0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308" y="1217023"/>
            <a:ext cx="3505200" cy="4876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1300" b="1" dirty="0">
                <a:latin typeface="Comic Sans MS" pitchFamily="66" charset="0"/>
              </a:rPr>
              <a:t>You can calculate the work done by a force when its point of application moves by using the following formula</a:t>
            </a:r>
          </a:p>
          <a:p>
            <a:pPr marL="0" indent="0" algn="ctr">
              <a:buNone/>
            </a:pPr>
            <a:endParaRPr lang="en-US" sz="13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3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300" dirty="0">
                <a:latin typeface="Comic Sans MS" pitchFamily="66" charset="0"/>
              </a:rPr>
              <a:t>W = work done</a:t>
            </a:r>
          </a:p>
          <a:p>
            <a:pPr marL="0" indent="0" algn="ctr">
              <a:buNone/>
            </a:pPr>
            <a:r>
              <a:rPr lang="en-GB" sz="1300" dirty="0">
                <a:latin typeface="Comic Sans MS" pitchFamily="66" charset="0"/>
              </a:rPr>
              <a:t>F = magnitude of the force</a:t>
            </a:r>
          </a:p>
          <a:p>
            <a:pPr marL="0" indent="0" algn="ctr">
              <a:buNone/>
            </a:pPr>
            <a:r>
              <a:rPr lang="en-GB" sz="1300" dirty="0">
                <a:latin typeface="Comic Sans MS" pitchFamily="66" charset="0"/>
              </a:rPr>
              <a:t>s = the distance moved in the direction of the force</a:t>
            </a:r>
          </a:p>
          <a:p>
            <a:pPr marL="0" indent="0" algn="ctr">
              <a:buNone/>
            </a:pPr>
            <a:r>
              <a:rPr lang="en-GB" sz="1300" dirty="0">
                <a:latin typeface="Comic Sans MS" pitchFamily="66" charset="0"/>
              </a:rPr>
              <a:t>For work done against gravity:</a:t>
            </a:r>
          </a:p>
          <a:p>
            <a:pPr marL="0" indent="0" algn="ctr">
              <a:buNone/>
            </a:pPr>
            <a:endParaRPr lang="en-GB" sz="13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3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3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300" dirty="0">
                <a:latin typeface="Comic Sans MS" pitchFamily="66" charset="0"/>
              </a:rPr>
              <a:t>W = work done</a:t>
            </a:r>
          </a:p>
          <a:p>
            <a:pPr marL="0" indent="0" algn="ctr">
              <a:buNone/>
            </a:pPr>
            <a:r>
              <a:rPr lang="en-GB" sz="1300" dirty="0">
                <a:latin typeface="Comic Sans MS" pitchFamily="66" charset="0"/>
              </a:rPr>
              <a:t>m = mass of the object</a:t>
            </a:r>
          </a:p>
          <a:p>
            <a:pPr marL="0" indent="0" algn="ctr">
              <a:buNone/>
            </a:pPr>
            <a:r>
              <a:rPr lang="en-GB" sz="1300" dirty="0">
                <a:latin typeface="Comic Sans MS" pitchFamily="66" charset="0"/>
              </a:rPr>
              <a:t>g = gravitational constant</a:t>
            </a:r>
          </a:p>
          <a:p>
            <a:pPr marL="0" indent="0" algn="ctr">
              <a:buNone/>
            </a:pPr>
            <a:r>
              <a:rPr lang="en-GB" sz="1300" dirty="0">
                <a:latin typeface="Comic Sans MS" pitchFamily="66" charset="0"/>
              </a:rPr>
              <a:t>h = the height raised</a:t>
            </a:r>
          </a:p>
          <a:p>
            <a:pPr marL="0" indent="0" algn="ctr">
              <a:buNone/>
            </a:pPr>
            <a:endParaRPr lang="en-GB" sz="13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300" dirty="0">
                <a:latin typeface="Comic Sans MS" pitchFamily="66" charset="0"/>
              </a:rPr>
              <a:t>These two formulae are effectively the same!</a:t>
            </a:r>
          </a:p>
          <a:p>
            <a:pPr marL="0" indent="0" algn="ctr">
              <a:buNone/>
            </a:pPr>
            <a:endParaRPr lang="en-GB" sz="13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47800" y="2111829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111829"/>
                <a:ext cx="102079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191000"/>
                <a:ext cx="1358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191000"/>
                <a:ext cx="135892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5334000" y="3048000"/>
            <a:ext cx="2438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172200" y="2590800"/>
            <a:ext cx="762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934200" y="2819400"/>
            <a:ext cx="685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20000" y="2667000"/>
            <a:ext cx="5164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15N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91000" y="1524000"/>
            <a:ext cx="457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A box is pulled 7m across a horizontal floor by a horizontal force of magnitude 15N. Calculate the work done by the force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19600" y="33528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𝑊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𝐹𝑠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352800"/>
                <a:ext cx="102079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419600" y="3810000"/>
                <a:ext cx="14200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𝑊</m:t>
                      </m:r>
                      <m:r>
                        <a:rPr lang="en-GB" b="0" i="1" smtClean="0">
                          <a:latin typeface="Cambria Math"/>
                        </a:rPr>
                        <m:t>=15×7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810000"/>
                <a:ext cx="142000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419600" y="4267200"/>
                <a:ext cx="12449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𝑊</m:t>
                      </m:r>
                      <m:r>
                        <a:rPr lang="en-GB" b="0" i="1" smtClean="0">
                          <a:latin typeface="Cambria Math"/>
                        </a:rPr>
                        <m:t>=105</m:t>
                      </m:r>
                      <m:r>
                        <a:rPr lang="en-GB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267200"/>
                <a:ext cx="1244956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rc 18"/>
          <p:cNvSpPr/>
          <p:nvPr/>
        </p:nvSpPr>
        <p:spPr>
          <a:xfrm>
            <a:off x="5638800" y="35052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c 19"/>
          <p:cNvSpPr/>
          <p:nvPr/>
        </p:nvSpPr>
        <p:spPr>
          <a:xfrm>
            <a:off x="5638800" y="40386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096000" y="358140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 from the question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96000" y="4114800"/>
            <a:ext cx="1066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00600" y="5029200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Work done is measured in </a:t>
            </a:r>
            <a:r>
              <a:rPr lang="en-GB" sz="1600" u="sng" dirty="0">
                <a:solidFill>
                  <a:srgbClr val="FF0000"/>
                </a:solidFill>
                <a:latin typeface="Comic Sans MS" pitchFamily="66" charset="0"/>
              </a:rPr>
              <a:t>Joules!</a:t>
            </a: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Work, Energy and Power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5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274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  <p:bldP spid="14" grpId="0"/>
      <p:bldP spid="15" grpId="0"/>
      <p:bldP spid="16" grpId="0"/>
      <p:bldP spid="17" grpId="0"/>
      <p:bldP spid="18" grpId="0"/>
      <p:bldP spid="19" grpId="0" animBg="1"/>
      <p:bldP spid="20" grpId="0" animBg="1"/>
      <p:bldP spid="21" grpId="0"/>
      <p:bldP spid="22" grpId="0"/>
      <p:bldP spid="2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657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power developed by an engine and solve problems about moving vehicles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car of mass 1100kg is travelling at a constant speed of 15ms</a:t>
            </a:r>
            <a:r>
              <a:rPr lang="en-GB" sz="1400" baseline="30000" dirty="0">
                <a:latin typeface="Comic Sans MS" pitchFamily="66" charset="0"/>
              </a:rPr>
              <a:t>-1</a:t>
            </a:r>
            <a:r>
              <a:rPr lang="en-GB" sz="1400" dirty="0">
                <a:latin typeface="Comic Sans MS" pitchFamily="66" charset="0"/>
              </a:rPr>
              <a:t> along a straight road which is inclined at 7˚ to the horizontal. The engine is working at a rate of 24kW.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Calculate the magnitude of the non-gravitational resistances to motion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rate of working of the engine is now increased to 28kW. Assuming the resistances to motion are unchanged: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b) Calculate the initial acceleration of the car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5181600" y="3032234"/>
            <a:ext cx="2667000" cy="0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5181600" y="1676400"/>
            <a:ext cx="2674883" cy="1355834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>
            <a:off x="4724400" y="2514600"/>
            <a:ext cx="914400" cy="914400"/>
          </a:xfrm>
          <a:prstGeom prst="arc">
            <a:avLst>
              <a:gd name="adj1" fmla="val 20341958"/>
              <a:gd name="adj2" fmla="val 4306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7162800" y="1277007"/>
            <a:ext cx="1035269" cy="55179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5565228" y="2057400"/>
            <a:ext cx="1064172" cy="55967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781800" y="2057400"/>
            <a:ext cx="38100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6705600" y="2819400"/>
            <a:ext cx="457200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781800" y="2057400"/>
            <a:ext cx="0" cy="990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6400800" y="1295400"/>
            <a:ext cx="38100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 descr="C:\Documents and Settings\mpye\Local Settings\Temporary Internet Files\Content.IE5\JWSAG22J\MC9003887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4136" flipH="1">
            <a:off x="6042728" y="1759576"/>
            <a:ext cx="1508230" cy="45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5638800" y="2743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7˚</a:t>
            </a:r>
          </a:p>
        </p:txBody>
      </p:sp>
      <p:sp>
        <p:nvSpPr>
          <p:cNvPr id="59" name="Arc 58"/>
          <p:cNvSpPr/>
          <p:nvPr/>
        </p:nvSpPr>
        <p:spPr>
          <a:xfrm rot="15396979">
            <a:off x="6265612" y="1541211"/>
            <a:ext cx="914400" cy="914400"/>
          </a:xfrm>
          <a:prstGeom prst="arc">
            <a:avLst>
              <a:gd name="adj1" fmla="val 9772988"/>
              <a:gd name="adj2" fmla="val 1105272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6705600" y="2438400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7˚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72200" y="2514600"/>
            <a:ext cx="6575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010400" y="2286000"/>
            <a:ext cx="10567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1100gCos7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086600" y="2743200"/>
            <a:ext cx="10358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1100gSin7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57800" y="2514600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153400" y="1066800"/>
            <a:ext cx="306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019800" y="12192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38599" y="3200400"/>
            <a:ext cx="51054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As the speed is constant, the driving force must be equal to the forces opposing motion (gravity and anything else)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u="sng" dirty="0">
                <a:latin typeface="Comic Sans MS" pitchFamily="66" charset="0"/>
              </a:rPr>
              <a:t>Find the driving force first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419600" y="4267200"/>
                <a:ext cx="78617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𝑃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𝐹𝑣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267200"/>
                <a:ext cx="786177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038600" y="4724400"/>
                <a:ext cx="141833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24000=</m:t>
                      </m:r>
                      <m:r>
                        <a:rPr lang="en-GB" sz="1400" b="0" i="1" smtClean="0">
                          <a:latin typeface="Cambria Math"/>
                        </a:rPr>
                        <m:t>𝐹</m:t>
                      </m:r>
                      <m:r>
                        <a:rPr lang="en-GB" sz="1400" b="0" i="1" smtClean="0">
                          <a:latin typeface="Cambria Math"/>
                        </a:rPr>
                        <m:t>(15)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724400"/>
                <a:ext cx="1418337" cy="307777"/>
              </a:xfrm>
              <a:prstGeom prst="rect">
                <a:avLst/>
              </a:prstGeom>
              <a:blipFill rotWithShape="1">
                <a:blip r:embed="rId12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419600" y="5181600"/>
                <a:ext cx="110850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𝐹</m:t>
                      </m:r>
                      <m:r>
                        <a:rPr lang="en-GB" sz="1400" b="0" i="1" smtClean="0">
                          <a:latin typeface="Cambria Math"/>
                        </a:rPr>
                        <m:t>=1600</m:t>
                      </m:r>
                      <m:r>
                        <a:rPr lang="en-GB" sz="1400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5181600"/>
                <a:ext cx="1108509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Arc 67"/>
          <p:cNvSpPr/>
          <p:nvPr/>
        </p:nvSpPr>
        <p:spPr>
          <a:xfrm>
            <a:off x="5334000" y="44196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/>
          <p:cNvSpPr txBox="1"/>
          <p:nvPr/>
        </p:nvSpPr>
        <p:spPr>
          <a:xfrm>
            <a:off x="5715000" y="44958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1" name="Arc 70"/>
          <p:cNvSpPr/>
          <p:nvPr/>
        </p:nvSpPr>
        <p:spPr>
          <a:xfrm>
            <a:off x="5334000" y="48768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5715000" y="49530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F</a:t>
            </a:r>
            <a:endParaRPr lang="en-GB" sz="14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153400" y="1066800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1600N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>
                <a:blip r:embed="rId15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>
                <a:blip r:embed="rId1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8616290" y="6457890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2D</a:t>
            </a:r>
          </a:p>
        </p:txBody>
      </p:sp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𝑷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5242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4" grpId="0"/>
      <p:bldP spid="59" grpId="0" animBg="1"/>
      <p:bldP spid="60" grpId="0"/>
      <p:bldP spid="35" grpId="0"/>
      <p:bldP spid="61" grpId="0"/>
      <p:bldP spid="62" grpId="0"/>
      <p:bldP spid="39" grpId="0"/>
      <p:bldP spid="63" grpId="0"/>
      <p:bldP spid="63" grpId="1"/>
      <p:bldP spid="64" grpId="0"/>
      <p:bldP spid="65" grpId="0"/>
      <p:bldP spid="66" grpId="0"/>
      <p:bldP spid="67" grpId="0"/>
      <p:bldP spid="68" grpId="0" animBg="1"/>
      <p:bldP spid="69" grpId="0"/>
      <p:bldP spid="71" grpId="0" animBg="1"/>
      <p:bldP spid="72" grpId="0"/>
      <p:bldP spid="7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657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power developed by an engine and solve problems about moving vehicles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car of mass 1100kg is travelling at a constant speed of 15ms</a:t>
            </a:r>
            <a:r>
              <a:rPr lang="en-GB" sz="1400" baseline="30000" dirty="0">
                <a:latin typeface="Comic Sans MS" pitchFamily="66" charset="0"/>
              </a:rPr>
              <a:t>-1</a:t>
            </a:r>
            <a:r>
              <a:rPr lang="en-GB" sz="1400" dirty="0">
                <a:latin typeface="Comic Sans MS" pitchFamily="66" charset="0"/>
              </a:rPr>
              <a:t> along a straight road which is inclined at 7˚ to the horizontal. The engine is working at a rate of 24kW.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Calculate the magnitude of the non-gravitational resistances to motion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rate of working of the engine is now increased to 28kW. Assuming the resistances to motion are unchanged: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b) Calculate the initial acceleration of the car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5181600" y="3032234"/>
            <a:ext cx="2667000" cy="0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5181600" y="1676400"/>
            <a:ext cx="2674883" cy="1355834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>
            <a:off x="4724400" y="2514600"/>
            <a:ext cx="914400" cy="914400"/>
          </a:xfrm>
          <a:prstGeom prst="arc">
            <a:avLst>
              <a:gd name="adj1" fmla="val 20341958"/>
              <a:gd name="adj2" fmla="val 4306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7162800" y="1277007"/>
            <a:ext cx="1035269" cy="55179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5565228" y="2057400"/>
            <a:ext cx="1064172" cy="55967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781800" y="2057400"/>
            <a:ext cx="38100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781800" y="2057400"/>
            <a:ext cx="0" cy="990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6400800" y="1295400"/>
            <a:ext cx="38100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 descr="C:\Documents and Settings\mpye\Local Settings\Temporary Internet Files\Content.IE5\JWSAG22J\MC9003887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4136" flipH="1">
            <a:off x="6042728" y="1759576"/>
            <a:ext cx="1508230" cy="45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5638800" y="2743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7˚</a:t>
            </a:r>
          </a:p>
        </p:txBody>
      </p:sp>
      <p:sp>
        <p:nvSpPr>
          <p:cNvPr id="59" name="Arc 58"/>
          <p:cNvSpPr/>
          <p:nvPr/>
        </p:nvSpPr>
        <p:spPr>
          <a:xfrm rot="15396979">
            <a:off x="6265612" y="1541211"/>
            <a:ext cx="914400" cy="914400"/>
          </a:xfrm>
          <a:prstGeom prst="arc">
            <a:avLst>
              <a:gd name="adj1" fmla="val 9772988"/>
              <a:gd name="adj2" fmla="val 1105272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6705600" y="2438400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7˚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72200" y="2514600"/>
            <a:ext cx="6575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010400" y="2286000"/>
            <a:ext cx="10567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1100gCos7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086600" y="2743200"/>
            <a:ext cx="10358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1100gSin7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57800" y="2514600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019800" y="12192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38599" y="3200400"/>
            <a:ext cx="51054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As the speed is constant, the driving force must be equal to the forces opposing motion (gravity and anything else)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u="sng" dirty="0">
                <a:latin typeface="Comic Sans MS" pitchFamily="66" charset="0"/>
              </a:rPr>
              <a:t>Now you have the driving force, resolve parallel to the plane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153400" y="1066800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1600N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715000" y="4495800"/>
                <a:ext cx="914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𝐹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𝑚𝑎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495800"/>
                <a:ext cx="91440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038600" y="4953000"/>
                <a:ext cx="236481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1600−</m:t>
                      </m:r>
                      <m:r>
                        <a:rPr lang="en-GB" sz="1400" b="0" i="1" smtClean="0">
                          <a:latin typeface="Cambria Math"/>
                        </a:rPr>
                        <m:t>𝑅</m:t>
                      </m:r>
                      <m:r>
                        <a:rPr lang="en-GB" sz="1400" b="0" i="1" smtClean="0">
                          <a:latin typeface="Cambria Math"/>
                        </a:rPr>
                        <m:t>−1100</m:t>
                      </m:r>
                      <m:r>
                        <a:rPr lang="en-GB" sz="1400" b="0" i="1" smtClean="0">
                          <a:latin typeface="Cambria Math"/>
                        </a:rPr>
                        <m:t>𝑔𝑆𝑖𝑛</m:t>
                      </m:r>
                      <m:r>
                        <a:rPr lang="en-GB" sz="1400" b="0" i="1" smtClean="0">
                          <a:latin typeface="Cambria Math"/>
                        </a:rPr>
                        <m:t>7=0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953000"/>
                <a:ext cx="2364815" cy="307777"/>
              </a:xfrm>
              <a:prstGeom prst="rect">
                <a:avLst/>
              </a:prstGeom>
              <a:blipFill rotWithShape="1">
                <a:blip r:embed="rId12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343400" y="5410200"/>
                <a:ext cx="2057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1600−1100</m:t>
                      </m:r>
                      <m:r>
                        <a:rPr lang="en-GB" sz="1400" b="0" i="1" smtClean="0">
                          <a:latin typeface="Cambria Math"/>
                        </a:rPr>
                        <m:t>𝑔𝑆𝑖𝑛</m:t>
                      </m:r>
                      <m:r>
                        <a:rPr lang="en-GB" sz="1400" b="0" i="1" smtClean="0">
                          <a:latin typeface="Cambria Math"/>
                        </a:rPr>
                        <m:t>7=</m:t>
                      </m:r>
                      <m:r>
                        <a:rPr lang="en-GB" sz="14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5410200"/>
                <a:ext cx="2057400" cy="307777"/>
              </a:xfrm>
              <a:prstGeom prst="rect">
                <a:avLst/>
              </a:prstGeom>
              <a:blipFill rotWithShape="1">
                <a:blip r:embed="rId13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715000" y="5867400"/>
                <a:ext cx="11484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𝑅</m:t>
                      </m:r>
                      <m:r>
                        <a:rPr lang="en-GB" sz="1400" b="0" i="1" smtClean="0">
                          <a:latin typeface="Cambria Math"/>
                        </a:rPr>
                        <m:t>=286.2</m:t>
                      </m:r>
                      <m:r>
                        <a:rPr lang="en-GB" sz="1400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5867400"/>
                <a:ext cx="1148456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Arc 46"/>
          <p:cNvSpPr/>
          <p:nvPr/>
        </p:nvSpPr>
        <p:spPr>
          <a:xfrm>
            <a:off x="6629400" y="46482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6930788" y="46482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values. Remember acceleration is 0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Arc 48"/>
          <p:cNvSpPr/>
          <p:nvPr/>
        </p:nvSpPr>
        <p:spPr>
          <a:xfrm>
            <a:off x="6629400" y="51054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c 49"/>
          <p:cNvSpPr/>
          <p:nvPr/>
        </p:nvSpPr>
        <p:spPr>
          <a:xfrm>
            <a:off x="6629400" y="55626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6934200" y="51816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Rearrange to find R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010400" y="56388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00600" y="2514600"/>
            <a:ext cx="8082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268.2N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406434" y="4526280"/>
                <a:ext cx="11484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𝑅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=286.2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434" y="4526280"/>
                <a:ext cx="1148456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Straight Arrow Connector 56"/>
          <p:cNvCxnSpPr/>
          <p:nvPr/>
        </p:nvCxnSpPr>
        <p:spPr>
          <a:xfrm flipH="1">
            <a:off x="6705600" y="2819400"/>
            <a:ext cx="457200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>
                <a:blip r:embed="rId1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>
                <a:blip r:embed="rId19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TextBox 67"/>
          <p:cNvSpPr txBox="1"/>
          <p:nvPr/>
        </p:nvSpPr>
        <p:spPr>
          <a:xfrm>
            <a:off x="8616290" y="6457890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2D</a:t>
            </a:r>
          </a:p>
        </p:txBody>
      </p:sp>
      <p:sp>
        <p:nvSpPr>
          <p:cNvPr id="69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𝑷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6388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39" grpId="0"/>
      <p:bldP spid="39" grpId="1"/>
      <p:bldP spid="73" grpId="0"/>
      <p:bldP spid="11" grpId="0"/>
      <p:bldP spid="42" grpId="0"/>
      <p:bldP spid="45" grpId="0"/>
      <p:bldP spid="46" grpId="0"/>
      <p:bldP spid="47" grpId="0" animBg="1"/>
      <p:bldP spid="48" grpId="0"/>
      <p:bldP spid="49" grpId="0" animBg="1"/>
      <p:bldP spid="50" grpId="0" animBg="1"/>
      <p:bldP spid="51" grpId="0"/>
      <p:bldP spid="52" grpId="0"/>
      <p:bldP spid="53" grpId="0"/>
      <p:bldP spid="5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657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power developed by an engine and solve problems about moving vehicles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car of mass 1100kg is travelling at a constant speed of 15ms</a:t>
            </a:r>
            <a:r>
              <a:rPr lang="en-GB" sz="1400" baseline="30000" dirty="0">
                <a:latin typeface="Comic Sans MS" pitchFamily="66" charset="0"/>
              </a:rPr>
              <a:t>-1</a:t>
            </a:r>
            <a:r>
              <a:rPr lang="en-GB" sz="1400" dirty="0">
                <a:latin typeface="Comic Sans MS" pitchFamily="66" charset="0"/>
              </a:rPr>
              <a:t> along a straight road which is inclined at 7˚ to the horizontal. The engine is working at a rate of 24kW.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Calculate the magnitude of the non-gravitational resistances to motion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rate of working of the engine is now increased to 28kW. Assuming the resistances to motion are unchanged: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b) Calculate the initial acceleration of the car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5181600" y="3032234"/>
            <a:ext cx="2667000" cy="0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5181600" y="1676400"/>
            <a:ext cx="2674883" cy="1355834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>
            <a:off x="4724400" y="2514600"/>
            <a:ext cx="914400" cy="914400"/>
          </a:xfrm>
          <a:prstGeom prst="arc">
            <a:avLst>
              <a:gd name="adj1" fmla="val 20341958"/>
              <a:gd name="adj2" fmla="val 4306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7162800" y="1277007"/>
            <a:ext cx="1035269" cy="55179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5565228" y="2057400"/>
            <a:ext cx="1064172" cy="5596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781800" y="2057400"/>
            <a:ext cx="38100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781800" y="2057400"/>
            <a:ext cx="0" cy="990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6400800" y="1295400"/>
            <a:ext cx="38100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 descr="C:\Documents and Settings\mpye\Local Settings\Temporary Internet Files\Content.IE5\JWSAG22J\MC9003887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4136" flipH="1">
            <a:off x="6042728" y="1759576"/>
            <a:ext cx="1508230" cy="45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5638800" y="2743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7˚</a:t>
            </a:r>
          </a:p>
        </p:txBody>
      </p:sp>
      <p:sp>
        <p:nvSpPr>
          <p:cNvPr id="59" name="Arc 58"/>
          <p:cNvSpPr/>
          <p:nvPr/>
        </p:nvSpPr>
        <p:spPr>
          <a:xfrm rot="15396979">
            <a:off x="6265612" y="1541211"/>
            <a:ext cx="914400" cy="914400"/>
          </a:xfrm>
          <a:prstGeom prst="arc">
            <a:avLst>
              <a:gd name="adj1" fmla="val 9772988"/>
              <a:gd name="adj2" fmla="val 1105272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6705600" y="2438400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7˚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72200" y="2514600"/>
            <a:ext cx="6575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010400" y="2286000"/>
            <a:ext cx="10567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1100gCos7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086600" y="2743200"/>
            <a:ext cx="10358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1100gSin7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019800" y="12192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38599" y="3200400"/>
            <a:ext cx="51054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As the speed is constant, the driving force must be equal to the forces opposing motion (gravity and anything else)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u="sng" dirty="0">
                <a:latin typeface="Comic Sans MS" pitchFamily="66" charset="0"/>
              </a:rPr>
              <a:t>For part b), we need to start again by calculating the tractive force of the vehicle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153400" y="1066800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1600N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00600" y="2514600"/>
            <a:ext cx="8082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268.2N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6705600" y="28194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419600" y="4495800"/>
                <a:ext cx="7861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𝑃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𝐹𝑣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495800"/>
                <a:ext cx="786176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038600" y="4876800"/>
                <a:ext cx="141833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28000=</m:t>
                      </m:r>
                      <m:r>
                        <a:rPr lang="en-GB" sz="1400" b="0" i="1" smtClean="0">
                          <a:latin typeface="Cambria Math"/>
                        </a:rPr>
                        <m:t>𝐹</m:t>
                      </m:r>
                      <m:r>
                        <a:rPr lang="en-GB" sz="1400" b="0" i="1" smtClean="0">
                          <a:latin typeface="Cambria Math"/>
                        </a:rPr>
                        <m:t>(15)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876800"/>
                <a:ext cx="1418337" cy="307777"/>
              </a:xfrm>
              <a:prstGeom prst="rect">
                <a:avLst/>
              </a:prstGeom>
              <a:blipFill rotWithShape="1">
                <a:blip r:embed="rId13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419600" y="5257800"/>
                <a:ext cx="110850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𝐹</m:t>
                      </m:r>
                      <m:r>
                        <a:rPr lang="en-GB" sz="1400" b="0" i="1" smtClean="0">
                          <a:latin typeface="Cambria Math"/>
                        </a:rPr>
                        <m:t>=1867</m:t>
                      </m:r>
                      <m:r>
                        <a:rPr lang="en-GB" sz="1400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5257800"/>
                <a:ext cx="1108509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Arc 65"/>
          <p:cNvSpPr/>
          <p:nvPr/>
        </p:nvSpPr>
        <p:spPr>
          <a:xfrm>
            <a:off x="5334000" y="46482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/>
          <p:cNvSpPr txBox="1"/>
          <p:nvPr/>
        </p:nvSpPr>
        <p:spPr>
          <a:xfrm>
            <a:off x="5715000" y="46482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8" name="Arc 67"/>
          <p:cNvSpPr/>
          <p:nvPr/>
        </p:nvSpPr>
        <p:spPr>
          <a:xfrm>
            <a:off x="5334000" y="5029200"/>
            <a:ext cx="3810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/>
          <p:cNvSpPr txBox="1"/>
          <p:nvPr/>
        </p:nvSpPr>
        <p:spPr>
          <a:xfrm>
            <a:off x="5715000" y="4953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 (remember to use the exact value later on)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153400" y="1066800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1867N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>
                <a:blip r:embed="rId1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>
                <a:blip r:embed="rId18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8616290" y="6457890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2D</a:t>
            </a:r>
          </a:p>
        </p:txBody>
      </p:sp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𝑷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406434" y="4526280"/>
                <a:ext cx="11484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𝑅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=286.2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434" y="4526280"/>
                <a:ext cx="1148456" cy="30777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08769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54" grpId="0"/>
      <p:bldP spid="63" grpId="0"/>
      <p:bldP spid="65" grpId="0"/>
      <p:bldP spid="66" grpId="0" animBg="1"/>
      <p:bldP spid="67" grpId="0"/>
      <p:bldP spid="68" grpId="0" animBg="1"/>
      <p:bldP spid="69" grpId="0"/>
      <p:bldP spid="7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657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power developed by an engine and solve problems about moving vehicles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car of mass 1100kg is travelling at a constant speed of 15ms</a:t>
            </a:r>
            <a:r>
              <a:rPr lang="en-GB" sz="1400" baseline="30000" dirty="0">
                <a:latin typeface="Comic Sans MS" pitchFamily="66" charset="0"/>
              </a:rPr>
              <a:t>-1</a:t>
            </a:r>
            <a:r>
              <a:rPr lang="en-GB" sz="1400" dirty="0">
                <a:latin typeface="Comic Sans MS" pitchFamily="66" charset="0"/>
              </a:rPr>
              <a:t> along a straight road which is inclined at 7˚ to the horizontal. The engine is working at a rate of 24kW.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Calculate the magnitude of the non-gravitational resistances to motion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rate of working of the engine is now increased to 28kW. Assuming the resistances to motion are unchanged: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b) Calculate the initial acceleration of the car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5181600" y="3032234"/>
            <a:ext cx="2667000" cy="0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5181600" y="1676400"/>
            <a:ext cx="2674883" cy="1355834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>
            <a:off x="4724400" y="2514600"/>
            <a:ext cx="914400" cy="914400"/>
          </a:xfrm>
          <a:prstGeom prst="arc">
            <a:avLst>
              <a:gd name="adj1" fmla="val 20341958"/>
              <a:gd name="adj2" fmla="val 4306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7162800" y="1277007"/>
            <a:ext cx="1035269" cy="55179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5565228" y="2057400"/>
            <a:ext cx="1064172" cy="5596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781800" y="2057400"/>
            <a:ext cx="38100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781800" y="2057400"/>
            <a:ext cx="0" cy="990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6400800" y="1295400"/>
            <a:ext cx="38100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 descr="C:\Documents and Settings\mpye\Local Settings\Temporary Internet Files\Content.IE5\JWSAG22J\MC9003887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4136" flipH="1">
            <a:off x="6042728" y="1759576"/>
            <a:ext cx="1508230" cy="45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5638800" y="2743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7˚</a:t>
            </a:r>
          </a:p>
        </p:txBody>
      </p:sp>
      <p:sp>
        <p:nvSpPr>
          <p:cNvPr id="59" name="Arc 58"/>
          <p:cNvSpPr/>
          <p:nvPr/>
        </p:nvSpPr>
        <p:spPr>
          <a:xfrm rot="15396979">
            <a:off x="6265612" y="1541211"/>
            <a:ext cx="914400" cy="914400"/>
          </a:xfrm>
          <a:prstGeom prst="arc">
            <a:avLst>
              <a:gd name="adj1" fmla="val 9772988"/>
              <a:gd name="adj2" fmla="val 1105272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6705600" y="2438400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7˚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72200" y="2514600"/>
            <a:ext cx="6575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010400" y="2286000"/>
            <a:ext cx="10567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1100gCos7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086600" y="2743200"/>
            <a:ext cx="10358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1100gSin7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019800" y="1219200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38599" y="3200400"/>
            <a:ext cx="51054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As the speed is constant, the driving force must be equal to the forces opposing motion (gravity and anything else)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u="sng" dirty="0">
                <a:latin typeface="Comic Sans MS" pitchFamily="66" charset="0"/>
              </a:rPr>
              <a:t>Now use the F = ma formula again with the updated information…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00600" y="2514600"/>
            <a:ext cx="8082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268.2N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6705600" y="28194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8153400" y="1066800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1867N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019800" y="4495800"/>
                <a:ext cx="914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𝐹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𝑚𝑎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4495800"/>
                <a:ext cx="91440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038600" y="4953000"/>
                <a:ext cx="323107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1867−268.2−1100</m:t>
                      </m:r>
                      <m:r>
                        <a:rPr lang="en-GB" sz="1400" b="0" i="1" smtClean="0">
                          <a:latin typeface="Cambria Math"/>
                        </a:rPr>
                        <m:t>𝑔𝑆𝑖𝑛</m:t>
                      </m:r>
                      <m:r>
                        <a:rPr lang="en-GB" sz="1400" b="0" i="1" smtClean="0">
                          <a:latin typeface="Cambria Math"/>
                        </a:rPr>
                        <m:t>7=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1100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953000"/>
                <a:ext cx="3231077" cy="307777"/>
              </a:xfrm>
              <a:prstGeom prst="rect">
                <a:avLst/>
              </a:prstGeom>
              <a:blipFill rotWithShape="1">
                <a:blip r:embed="rId13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638800" y="5410200"/>
                <a:ext cx="1219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0.242=</m:t>
                      </m:r>
                      <m:r>
                        <a:rPr lang="en-GB" sz="1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410200"/>
                <a:ext cx="121920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Arc 47"/>
          <p:cNvSpPr/>
          <p:nvPr/>
        </p:nvSpPr>
        <p:spPr>
          <a:xfrm>
            <a:off x="7010400" y="46482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7301278" y="4724400"/>
            <a:ext cx="13750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Arc 49"/>
          <p:cNvSpPr/>
          <p:nvPr/>
        </p:nvSpPr>
        <p:spPr>
          <a:xfrm>
            <a:off x="7010400" y="5105400"/>
            <a:ext cx="3810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7162800" y="51816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1100</a:t>
            </a:r>
            <a:endParaRPr lang="en-GB" sz="12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343400" y="6019800"/>
            <a:ext cx="426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The initial acceleration will be 0.242ms</a:t>
            </a:r>
            <a:r>
              <a:rPr lang="en-GB" sz="1600" baseline="30000" dirty="0">
                <a:solidFill>
                  <a:srgbClr val="FF0000"/>
                </a:solidFill>
                <a:latin typeface="Comic Sans MS" pitchFamily="66" charset="0"/>
              </a:rPr>
              <a:t>-2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0"/>
                <a:ext cx="935064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04800"/>
                <a:ext cx="1143000" cy="338554"/>
              </a:xfrm>
              <a:prstGeom prst="rect">
                <a:avLst/>
              </a:prstGeom>
              <a:blipFill>
                <a:blip r:embed="rId1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𝑲𝑬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0"/>
                <a:ext cx="1360885" cy="55335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𝑷𝑬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r>
                        <a:rPr lang="en-GB" sz="1600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15" y="533400"/>
                <a:ext cx="1219200" cy="338554"/>
              </a:xfrm>
              <a:prstGeom prst="rect">
                <a:avLst/>
              </a:prstGeom>
              <a:blipFill>
                <a:blip r:embed="rId18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/>
                        </a:rPr>
                        <m:t>𝑾</m:t>
                      </m:r>
                      <m:r>
                        <a:rPr lang="en-GB" sz="16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GB" sz="1600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GB" sz="1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0"/>
                <a:ext cx="2667000" cy="55335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/>
          <p:cNvSpPr txBox="1"/>
          <p:nvPr/>
        </p:nvSpPr>
        <p:spPr>
          <a:xfrm>
            <a:off x="8616290" y="6457890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2D</a:t>
            </a: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Work, energy and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𝑷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462" y="0"/>
                <a:ext cx="982961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1406434" y="4526280"/>
                <a:ext cx="11484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𝑅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=286.2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434" y="4526280"/>
                <a:ext cx="1148456" cy="30777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0134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  <p:bldP spid="46" grpId="0"/>
      <p:bldP spid="48" grpId="0" animBg="1"/>
      <p:bldP spid="49" grpId="0"/>
      <p:bldP spid="50" grpId="0" animBg="1"/>
      <p:bldP spid="52" grpId="0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work done by a force when its point of application moves by using the following formula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packing case is pulled across a horizontal floor by a horizontal rope. The case moves at a constant speed and there is a constant resistance to motion of magnitude R </a:t>
            </a:r>
            <a:r>
              <a:rPr lang="en-GB" sz="1400" dirty="0" err="1">
                <a:latin typeface="Comic Sans MS" pitchFamily="66" charset="0"/>
              </a:rPr>
              <a:t>Newtons</a:t>
            </a:r>
            <a:r>
              <a:rPr lang="en-GB" sz="1400" dirty="0">
                <a:latin typeface="Comic Sans MS" pitchFamily="66" charset="0"/>
              </a:rPr>
              <a:t>. When the case has moved a distance of 12m the work done is 96J. Calculate the magnitude of the resistance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In this case you will need to use more than one formula, as we do not know either the force or the resistance… 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>
            <a:off x="5257800" y="3124200"/>
            <a:ext cx="2438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096000" y="2667000"/>
            <a:ext cx="762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858000" y="2895600"/>
            <a:ext cx="685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583875" y="2743200"/>
            <a:ext cx="436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FN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5410200" y="2895600"/>
            <a:ext cx="685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953000" y="2743200"/>
            <a:ext cx="436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RN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6172200" y="2438400"/>
            <a:ext cx="685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172200" y="2438400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15783" y="2133600"/>
            <a:ext cx="2936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91000" y="15240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Draw a diagram – we do not know the force or the resistance, and the acceleration is 0 (constant speed)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419600" y="38100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𝑊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𝐹𝑠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810000"/>
                <a:ext cx="102079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419600" y="4267200"/>
                <a:ext cx="14696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96=</m:t>
                      </m:r>
                      <m:r>
                        <a:rPr lang="en-GB" b="0" i="1" smtClean="0">
                          <a:latin typeface="Cambria Math"/>
                        </a:rPr>
                        <m:t>𝐹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×12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267200"/>
                <a:ext cx="146969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19600" y="4724400"/>
                <a:ext cx="9912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𝐹</m:t>
                      </m:r>
                      <m:r>
                        <a:rPr lang="en-GB" b="0" i="1" smtClean="0">
                          <a:latin typeface="Cambria Math"/>
                        </a:rPr>
                        <m:t>=8</m:t>
                      </m:r>
                      <m:r>
                        <a:rPr lang="en-GB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724400"/>
                <a:ext cx="991233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Arc 36"/>
          <p:cNvSpPr/>
          <p:nvPr/>
        </p:nvSpPr>
        <p:spPr>
          <a:xfrm>
            <a:off x="5638800" y="39624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c 37"/>
          <p:cNvSpPr/>
          <p:nvPr/>
        </p:nvSpPr>
        <p:spPr>
          <a:xfrm>
            <a:off x="5638800" y="44958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6096000" y="403860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 from the question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96000" y="4572000"/>
            <a:ext cx="1066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67200" y="32766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Find the force acting on the box by using one of the formulae above…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543800" y="2743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8N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38600" y="5105400"/>
            <a:ext cx="472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Now use F = ma, resolving horizontally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419600" y="5486400"/>
                <a:ext cx="10168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𝐹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𝑚𝑎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5486400"/>
                <a:ext cx="1016881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419600" y="5943600"/>
                <a:ext cx="12253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8−</m:t>
                      </m:r>
                      <m:r>
                        <a:rPr lang="en-GB" b="0" i="1" smtClean="0">
                          <a:latin typeface="Cambria Math"/>
                        </a:rPr>
                        <m:t>𝑅</m:t>
                      </m:r>
                      <m:r>
                        <a:rPr lang="en-GB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5943600"/>
                <a:ext cx="122533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19600" y="6400800"/>
                <a:ext cx="9953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𝑅</m:t>
                      </m:r>
                      <m:r>
                        <a:rPr lang="en-GB" b="0" i="1" smtClean="0">
                          <a:latin typeface="Cambria Math"/>
                        </a:rPr>
                        <m:t>=8</m:t>
                      </m:r>
                      <m:r>
                        <a:rPr lang="en-GB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6400800"/>
                <a:ext cx="995337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Arc 46"/>
          <p:cNvSpPr/>
          <p:nvPr/>
        </p:nvSpPr>
        <p:spPr>
          <a:xfrm>
            <a:off x="5638800" y="56388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Arc 47"/>
          <p:cNvSpPr/>
          <p:nvPr/>
        </p:nvSpPr>
        <p:spPr>
          <a:xfrm>
            <a:off x="5638800" y="61722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6096000" y="56388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Acceleration is 0, remember to include forces correctly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096000" y="6248400"/>
            <a:ext cx="1066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51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Work, Energy and Power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52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945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/>
      <p:bldP spid="27" grpId="1"/>
      <p:bldP spid="29" grpId="0"/>
      <p:bldP spid="29" grpId="1"/>
      <p:bldP spid="32" grpId="0"/>
      <p:bldP spid="32" grpId="1"/>
      <p:bldP spid="33" grpId="0"/>
      <p:bldP spid="34" grpId="0"/>
      <p:bldP spid="35" grpId="0"/>
      <p:bldP spid="36" grpId="0"/>
      <p:bldP spid="37" grpId="0" animBg="1"/>
      <p:bldP spid="38" grpId="0" animBg="1"/>
      <p:bldP spid="39" grpId="0"/>
      <p:bldP spid="40" grpId="0"/>
      <p:bldP spid="42" grpId="0"/>
      <p:bldP spid="42" grpId="1"/>
      <p:bldP spid="43" grpId="0"/>
      <p:bldP spid="44" grpId="0"/>
      <p:bldP spid="45" grpId="0"/>
      <p:bldP spid="46" grpId="0"/>
      <p:bldP spid="47" grpId="0" animBg="1"/>
      <p:bldP spid="48" grpId="0" animBg="1"/>
      <p:bldP spid="49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work done by a force when its point of application moves by using the following formula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bricklayer raises a load of bricks of total mass 30kg at a constant speed by attaching a cable to the bricks.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Assuming the cable is vertical, calculate the work done when the bricks are raised a distance of 7m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038600" y="1524000"/>
            <a:ext cx="4953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Draw a diagram – Tension is the force in the cable. The weight can be added to the diagram as well and acceleration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419600" y="2819400"/>
            <a:ext cx="762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4800600" y="2362200"/>
            <a:ext cx="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4800600" y="3276600"/>
            <a:ext cx="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0" y="3733800"/>
            <a:ext cx="4972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30g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648200" y="2057400"/>
            <a:ext cx="306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rot="16200000">
            <a:off x="5143500" y="3009900"/>
            <a:ext cx="685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6200000">
            <a:off x="5219700" y="3086100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562600" y="28956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2514600"/>
            <a:ext cx="2743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If we are going to calculate the work done, we need the tension</a:t>
            </a: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r>
              <a:rPr lang="en-GB" sz="1400" dirty="0">
                <a:latin typeface="Comic Sans MS" pitchFamily="66" charset="0"/>
                <a:sym typeface="Wingdings" pitchFamily="2" charset="2"/>
              </a:rPr>
              <a:t> Use F = ma and resolve vertically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14800" y="4114800"/>
                <a:ext cx="92243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𝐹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𝑚𝑎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114800"/>
                <a:ext cx="922432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505200" y="4495800"/>
                <a:ext cx="13404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</m:t>
                      </m:r>
                      <m:r>
                        <a:rPr lang="en-GB" sz="1600" b="0" i="1" smtClean="0">
                          <a:latin typeface="Cambria Math"/>
                        </a:rPr>
                        <m:t>−30</m:t>
                      </m:r>
                      <m:r>
                        <a:rPr lang="en-GB" sz="1600" b="0" i="1" smtClean="0">
                          <a:latin typeface="Cambria Math"/>
                        </a:rPr>
                        <m:t>𝑔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4495800"/>
                <a:ext cx="1340432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114800" y="4876800"/>
                <a:ext cx="98155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</m:t>
                      </m:r>
                      <m:r>
                        <a:rPr lang="en-GB" sz="1600" b="0" i="1" smtClean="0">
                          <a:latin typeface="Cambria Math"/>
                        </a:rPr>
                        <m:t>=30</m:t>
                      </m:r>
                      <m:r>
                        <a:rPr lang="en-GB" sz="1600" b="0" i="1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876800"/>
                <a:ext cx="981551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Arc 59"/>
          <p:cNvSpPr/>
          <p:nvPr/>
        </p:nvSpPr>
        <p:spPr>
          <a:xfrm>
            <a:off x="4800600" y="4343400"/>
            <a:ext cx="5334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5334000" y="4343400"/>
            <a:ext cx="1066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62" name="Arc 61"/>
          <p:cNvSpPr/>
          <p:nvPr/>
        </p:nvSpPr>
        <p:spPr>
          <a:xfrm>
            <a:off x="4800600" y="4724400"/>
            <a:ext cx="5334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5334000" y="4724400"/>
            <a:ext cx="1066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Rearrange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0" y="2057400"/>
            <a:ext cx="4972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30g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038600" y="5410200"/>
                <a:ext cx="990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𝑊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𝐹𝑠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410200"/>
                <a:ext cx="990600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038600" y="5791200"/>
                <a:ext cx="1447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𝑊</m:t>
                      </m:r>
                      <m:r>
                        <a:rPr lang="en-GB" sz="1600" b="0" i="1" smtClean="0">
                          <a:latin typeface="Cambria Math"/>
                        </a:rPr>
                        <m:t>=30</m:t>
                      </m:r>
                      <m:r>
                        <a:rPr lang="en-GB" sz="1600" b="0" i="1" smtClean="0">
                          <a:latin typeface="Cambria Math"/>
                        </a:rPr>
                        <m:t>𝑔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×7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791200"/>
                <a:ext cx="1447800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4038600" y="6172200"/>
                <a:ext cx="12954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𝑊</m:t>
                      </m:r>
                      <m:r>
                        <a:rPr lang="en-GB" sz="1600" b="0" i="1" smtClean="0">
                          <a:latin typeface="Cambria Math"/>
                        </a:rPr>
                        <m:t>=2058</m:t>
                      </m:r>
                      <m:r>
                        <a:rPr lang="en-GB" sz="16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6172200"/>
                <a:ext cx="1295400" cy="338554"/>
              </a:xfrm>
              <a:prstGeom prst="rect">
                <a:avLst/>
              </a:prstGeom>
              <a:blipFill rotWithShape="1">
                <a:blip r:embed="rId11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Arc 69"/>
          <p:cNvSpPr/>
          <p:nvPr/>
        </p:nvSpPr>
        <p:spPr>
          <a:xfrm>
            <a:off x="5181600" y="5562600"/>
            <a:ext cx="5334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TextBox 70"/>
          <p:cNvSpPr txBox="1"/>
          <p:nvPr/>
        </p:nvSpPr>
        <p:spPr>
          <a:xfrm>
            <a:off x="5638800" y="54864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 (you could also have used W =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mgh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72" name="Arc 71"/>
          <p:cNvSpPr/>
          <p:nvPr/>
        </p:nvSpPr>
        <p:spPr>
          <a:xfrm>
            <a:off x="5181600" y="6019800"/>
            <a:ext cx="5334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72"/>
          <p:cNvSpPr txBox="1"/>
          <p:nvPr/>
        </p:nvSpPr>
        <p:spPr>
          <a:xfrm>
            <a:off x="5715000" y="6096000"/>
            <a:ext cx="26670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the value in Joules</a:t>
            </a:r>
          </a:p>
        </p:txBody>
      </p:sp>
      <p:sp>
        <p:nvSpPr>
          <p:cNvPr id="34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Work, Energy and Power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5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324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1" grpId="0" animBg="1"/>
      <p:bldP spid="9" grpId="0"/>
      <p:bldP spid="9" grpId="1"/>
      <p:bldP spid="54" grpId="0"/>
      <p:bldP spid="54" grpId="1"/>
      <p:bldP spid="54" grpId="2"/>
      <p:bldP spid="57" grpId="0"/>
      <p:bldP spid="57" grpId="1"/>
      <p:bldP spid="12" grpId="0"/>
      <p:bldP spid="58" grpId="0"/>
      <p:bldP spid="59" grpId="0"/>
      <p:bldP spid="60" grpId="0" animBg="1"/>
      <p:bldP spid="61" grpId="0"/>
      <p:bldP spid="62" grpId="0" animBg="1"/>
      <p:bldP spid="63" grpId="0"/>
      <p:bldP spid="64" grpId="0"/>
      <p:bldP spid="67" grpId="0"/>
      <p:bldP spid="68" grpId="0"/>
      <p:bldP spid="69" grpId="0"/>
      <p:bldP spid="70" grpId="0" animBg="1"/>
      <p:bldP spid="71" grpId="0"/>
      <p:bldP spid="72" grpId="0" animBg="1"/>
      <p:bldP spid="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work done by a force when its point of application moves by using the following formula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package of mass 2kg is pulled at a constant speed up a rough plane which is inclined at an angle of 30° to the horizontal. The coefficient of friction between the package and the surface is 0.35. The package is pulled 12m up a line of greatest slope of the plane.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Calculate: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work done against gravity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work done against friction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Connector 33"/>
          <p:cNvCxnSpPr/>
          <p:nvPr/>
        </p:nvCxnSpPr>
        <p:spPr>
          <a:xfrm>
            <a:off x="4191000" y="3505200"/>
            <a:ext cx="2590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191000" y="2209800"/>
            <a:ext cx="2590800" cy="1295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/>
          <p:cNvSpPr/>
          <p:nvPr/>
        </p:nvSpPr>
        <p:spPr>
          <a:xfrm>
            <a:off x="3733800" y="3048000"/>
            <a:ext cx="914400" cy="914400"/>
          </a:xfrm>
          <a:prstGeom prst="arc">
            <a:avLst>
              <a:gd name="adj1" fmla="val 20038073"/>
              <a:gd name="adj2" fmla="val 2157582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600699" y="3224151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30°</a:t>
            </a:r>
          </a:p>
        </p:txBody>
      </p:sp>
      <p:sp>
        <p:nvSpPr>
          <p:cNvPr id="17" name="Rectangle 16"/>
          <p:cNvSpPr/>
          <p:nvPr/>
        </p:nvSpPr>
        <p:spPr>
          <a:xfrm rot="19956087">
            <a:off x="5628895" y="2276094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914901" y="2643250"/>
            <a:ext cx="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7" idx="2"/>
          </p:cNvCxnSpPr>
          <p:nvPr/>
        </p:nvCxnSpPr>
        <p:spPr>
          <a:xfrm>
            <a:off x="5907059" y="2635725"/>
            <a:ext cx="323528" cy="600301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5909953" y="3236026"/>
            <a:ext cx="320634" cy="166255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579195" y="2915393"/>
            <a:ext cx="360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70927" y="2759035"/>
            <a:ext cx="7986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2gCos30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054013" y="3243944"/>
            <a:ext cx="7809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2gSin30</a:t>
            </a:r>
          </a:p>
        </p:txBody>
      </p:sp>
      <p:sp>
        <p:nvSpPr>
          <p:cNvPr id="74" name="Arc 73"/>
          <p:cNvSpPr/>
          <p:nvPr/>
        </p:nvSpPr>
        <p:spPr>
          <a:xfrm>
            <a:off x="5418117" y="1989116"/>
            <a:ext cx="914400" cy="914400"/>
          </a:xfrm>
          <a:prstGeom prst="arc">
            <a:avLst>
              <a:gd name="adj1" fmla="val 4111706"/>
              <a:gd name="adj2" fmla="val 520433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/>
          <p:cNvSpPr txBox="1"/>
          <p:nvPr/>
        </p:nvSpPr>
        <p:spPr>
          <a:xfrm>
            <a:off x="5828583" y="2949040"/>
            <a:ext cx="4154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latin typeface="Comic Sans MS" pitchFamily="66" charset="0"/>
              </a:rPr>
              <a:t>30°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5531893" y="1917510"/>
            <a:ext cx="196003" cy="379094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265948" y="1656934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 flipV="1">
            <a:off x="4999630" y="2558186"/>
            <a:ext cx="648654" cy="341963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488117" y="2791972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F</a:t>
            </a:r>
            <a:r>
              <a:rPr lang="en-GB" sz="1400" baseline="-25000" dirty="0">
                <a:latin typeface="Comic Sans MS" pitchFamily="66" charset="0"/>
              </a:rPr>
              <a:t>MAX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886200" y="1371600"/>
            <a:ext cx="3429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Draw a diagram and label all the forces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889612" y="3733800"/>
            <a:ext cx="50257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To calculate the work done against gravity, we need to know the change in </a:t>
            </a:r>
            <a:r>
              <a:rPr lang="en-GB" sz="1400" u="sng" dirty="0">
                <a:latin typeface="Comic Sans MS" pitchFamily="66" charset="0"/>
              </a:rPr>
              <a:t>vertical</a:t>
            </a:r>
            <a:r>
              <a:rPr lang="en-GB" sz="1400" dirty="0">
                <a:latin typeface="Comic Sans MS" pitchFamily="66" charset="0"/>
              </a:rPr>
              <a:t> height of the package</a:t>
            </a:r>
          </a:p>
          <a:p>
            <a:pPr algn="ctr"/>
            <a:r>
              <a:rPr lang="en-GB" sz="1400" dirty="0">
                <a:latin typeface="Comic Sans MS" pitchFamily="66" charset="0"/>
                <a:sym typeface="Wingdings" pitchFamily="2" charset="2"/>
              </a:rPr>
              <a:t> You can draw a diagram to show this, with the diagonal being 12m, and the inclination still being 30°</a:t>
            </a:r>
            <a:endParaRPr lang="en-GB" sz="1400" dirty="0">
              <a:latin typeface="Comic Sans MS" pitchFamily="66" charset="0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7239000" y="2362200"/>
            <a:ext cx="1066800" cy="533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7239000" y="2895600"/>
            <a:ext cx="106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305800" y="2362200"/>
            <a:ext cx="0" cy="533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467600" y="2286000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12m</a:t>
            </a:r>
          </a:p>
        </p:txBody>
      </p:sp>
      <p:sp>
        <p:nvSpPr>
          <p:cNvPr id="84" name="Arc 83"/>
          <p:cNvSpPr/>
          <p:nvPr/>
        </p:nvSpPr>
        <p:spPr>
          <a:xfrm>
            <a:off x="6629400" y="2514600"/>
            <a:ext cx="914400" cy="914400"/>
          </a:xfrm>
          <a:prstGeom prst="arc">
            <a:avLst>
              <a:gd name="adj1" fmla="val 20038073"/>
              <a:gd name="adj2" fmla="val 209673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TextBox 84"/>
          <p:cNvSpPr txBox="1"/>
          <p:nvPr/>
        </p:nvSpPr>
        <p:spPr>
          <a:xfrm>
            <a:off x="7467600" y="2667000"/>
            <a:ext cx="436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30°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282867" y="2514600"/>
            <a:ext cx="8611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12Sin30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391400" y="2895600"/>
            <a:ext cx="8819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12Cos30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239000" y="1752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Diagram of the distance moved</a:t>
            </a:r>
          </a:p>
        </p:txBody>
      </p:sp>
      <p:cxnSp>
        <p:nvCxnSpPr>
          <p:cNvPr id="92" name="Straight Arrow Connector 91"/>
          <p:cNvCxnSpPr/>
          <p:nvPr/>
        </p:nvCxnSpPr>
        <p:spPr>
          <a:xfrm flipH="1">
            <a:off x="6002740" y="2027830"/>
            <a:ext cx="648654" cy="341963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6603946" y="1811608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P</a:t>
            </a:r>
            <a:endParaRPr lang="en-GB" sz="1400" baseline="-250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3962400" y="4800600"/>
                <a:ext cx="1143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𝑊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𝑚𝑔h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800600"/>
                <a:ext cx="1143000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4038600" y="5257800"/>
                <a:ext cx="2133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𝑊</m:t>
                      </m:r>
                      <m:r>
                        <a:rPr lang="en-GB" sz="1400" b="0" i="1" smtClean="0">
                          <a:latin typeface="Cambria Math"/>
                        </a:rPr>
                        <m:t>=2×9.8×(12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𝑆𝑖𝑛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30)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257800"/>
                <a:ext cx="2133600" cy="307777"/>
              </a:xfrm>
              <a:prstGeom prst="rect">
                <a:avLst/>
              </a:prstGeom>
              <a:blipFill rotWithShape="1">
                <a:blip r:embed="rId7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4023360" y="5715000"/>
                <a:ext cx="1143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𝑊</m:t>
                      </m:r>
                      <m:r>
                        <a:rPr lang="en-GB" sz="1400" b="0" i="1" smtClean="0">
                          <a:latin typeface="Cambria Math"/>
                        </a:rPr>
                        <m:t>=117.6</m:t>
                      </m:r>
                      <m:r>
                        <a:rPr lang="en-GB" sz="14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360" y="5715000"/>
                <a:ext cx="1143000" cy="307777"/>
              </a:xfrm>
              <a:prstGeom prst="rect">
                <a:avLst/>
              </a:prstGeom>
              <a:blipFill>
                <a:blip r:embed="rId8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Arc 96"/>
          <p:cNvSpPr/>
          <p:nvPr/>
        </p:nvSpPr>
        <p:spPr>
          <a:xfrm>
            <a:off x="5943600" y="49530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TextBox 97"/>
          <p:cNvSpPr txBox="1"/>
          <p:nvPr/>
        </p:nvSpPr>
        <p:spPr>
          <a:xfrm>
            <a:off x="6477000" y="50292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values in</a:t>
            </a:r>
          </a:p>
        </p:txBody>
      </p:sp>
      <p:sp>
        <p:nvSpPr>
          <p:cNvPr id="99" name="Arc 98"/>
          <p:cNvSpPr/>
          <p:nvPr/>
        </p:nvSpPr>
        <p:spPr>
          <a:xfrm>
            <a:off x="5943600" y="5410200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TextBox 99"/>
          <p:cNvSpPr txBox="1"/>
          <p:nvPr/>
        </p:nvSpPr>
        <p:spPr>
          <a:xfrm>
            <a:off x="6477000" y="5486400"/>
            <a:ext cx="1595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1463040" y="5305697"/>
                <a:ext cx="1143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=118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040" y="5305697"/>
                <a:ext cx="1143000" cy="307777"/>
              </a:xfrm>
              <a:prstGeom prst="rect">
                <a:avLst/>
              </a:prstGeom>
              <a:blipFill>
                <a:blip r:embed="rId9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Work, Energy and Power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9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975463" y="6207034"/>
                <a:ext cx="1143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𝑊</m:t>
                      </m:r>
                      <m:r>
                        <a:rPr lang="en-GB" sz="1400" b="0" i="1" smtClean="0">
                          <a:latin typeface="Cambria Math"/>
                        </a:rPr>
                        <m:t>=118</m:t>
                      </m:r>
                      <m:r>
                        <a:rPr lang="en-GB" sz="1400" b="0" i="1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463" y="6207034"/>
                <a:ext cx="1143000" cy="307777"/>
              </a:xfrm>
              <a:prstGeom prst="rect">
                <a:avLst/>
              </a:prstGeom>
              <a:blipFill>
                <a:blip r:embed="rId10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Arc 50"/>
          <p:cNvSpPr/>
          <p:nvPr/>
        </p:nvSpPr>
        <p:spPr>
          <a:xfrm>
            <a:off x="5956663" y="5902234"/>
            <a:ext cx="5334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6490063" y="5978434"/>
            <a:ext cx="1595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Round to 3sf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387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40" grpId="0"/>
      <p:bldP spid="65" grpId="0"/>
      <p:bldP spid="66" grpId="0"/>
      <p:bldP spid="74" grpId="0" animBg="1"/>
      <p:bldP spid="75" grpId="0"/>
      <p:bldP spid="77" grpId="0"/>
      <p:bldP spid="79" grpId="0"/>
      <p:bldP spid="44" grpId="0"/>
      <p:bldP spid="50" grpId="0"/>
      <p:bldP spid="84" grpId="0" animBg="1"/>
      <p:bldP spid="85" grpId="0"/>
      <p:bldP spid="86" grpId="0"/>
      <p:bldP spid="87" grpId="0"/>
      <p:bldP spid="89" grpId="0"/>
      <p:bldP spid="93" grpId="0"/>
      <p:bldP spid="94" grpId="0"/>
      <p:bldP spid="95" grpId="0"/>
      <p:bldP spid="96" grpId="0"/>
      <p:bldP spid="97" grpId="0" animBg="1"/>
      <p:bldP spid="98" grpId="0"/>
      <p:bldP spid="99" grpId="0" animBg="1"/>
      <p:bldP spid="100" grpId="0"/>
      <p:bldP spid="101" grpId="0"/>
      <p:bldP spid="46" grpId="0"/>
      <p:bldP spid="51" grpId="0" animBg="1"/>
      <p:bldP spid="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876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work done by a force when its point of application moves by using the following formula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package of mass 2kg is pulled at a constant speed up a rough plane which is inclined at an angle of 30° to the horizontal. The coefficient of friction between the package and the surface is 0.35. The package is pulled 12m up a line of greatest slope of the plane.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Calculate: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work done against gravity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work done against friction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Find the total force acting </a:t>
            </a: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against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F</a:t>
            </a:r>
            <a:r>
              <a:rPr lang="en-GB" sz="1400" baseline="-25000" dirty="0">
                <a:latin typeface="Comic Sans MS" pitchFamily="66" charset="0"/>
                <a:sym typeface="Wingdings" pitchFamily="2" charset="2"/>
              </a:rPr>
              <a:t>MAX</a:t>
            </a:r>
            <a:endParaRPr lang="en-GB" sz="1400" baseline="-250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Connector 33"/>
          <p:cNvCxnSpPr/>
          <p:nvPr/>
        </p:nvCxnSpPr>
        <p:spPr>
          <a:xfrm>
            <a:off x="4191000" y="3505200"/>
            <a:ext cx="2590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191000" y="2209800"/>
            <a:ext cx="2590800" cy="1295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/>
          <p:cNvSpPr/>
          <p:nvPr/>
        </p:nvSpPr>
        <p:spPr>
          <a:xfrm>
            <a:off x="3733800" y="3048000"/>
            <a:ext cx="914400" cy="914400"/>
          </a:xfrm>
          <a:prstGeom prst="arc">
            <a:avLst>
              <a:gd name="adj1" fmla="val 20038073"/>
              <a:gd name="adj2" fmla="val 2157582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600699" y="3224151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30°</a:t>
            </a:r>
          </a:p>
        </p:txBody>
      </p:sp>
      <p:sp>
        <p:nvSpPr>
          <p:cNvPr id="17" name="Rectangle 16"/>
          <p:cNvSpPr/>
          <p:nvPr/>
        </p:nvSpPr>
        <p:spPr>
          <a:xfrm rot="19956087">
            <a:off x="5628895" y="2276094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914901" y="2643250"/>
            <a:ext cx="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7" idx="2"/>
          </p:cNvCxnSpPr>
          <p:nvPr/>
        </p:nvCxnSpPr>
        <p:spPr>
          <a:xfrm>
            <a:off x="5907059" y="2635725"/>
            <a:ext cx="323528" cy="600301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5909953" y="3236026"/>
            <a:ext cx="320634" cy="166255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579195" y="2915393"/>
            <a:ext cx="360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70927" y="2759035"/>
            <a:ext cx="7986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2gCos30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054013" y="3243944"/>
            <a:ext cx="7809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2gSin30</a:t>
            </a:r>
          </a:p>
        </p:txBody>
      </p:sp>
      <p:sp>
        <p:nvSpPr>
          <p:cNvPr id="74" name="Arc 73"/>
          <p:cNvSpPr/>
          <p:nvPr/>
        </p:nvSpPr>
        <p:spPr>
          <a:xfrm>
            <a:off x="5418117" y="1989116"/>
            <a:ext cx="914400" cy="914400"/>
          </a:xfrm>
          <a:prstGeom prst="arc">
            <a:avLst>
              <a:gd name="adj1" fmla="val 4111706"/>
              <a:gd name="adj2" fmla="val 520433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/>
          <p:cNvSpPr txBox="1"/>
          <p:nvPr/>
        </p:nvSpPr>
        <p:spPr>
          <a:xfrm>
            <a:off x="5828583" y="2949040"/>
            <a:ext cx="4154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latin typeface="Comic Sans MS" pitchFamily="66" charset="0"/>
              </a:rPr>
              <a:t>30°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5531893" y="1917510"/>
            <a:ext cx="196003" cy="379094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265948" y="1656934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 flipV="1">
            <a:off x="4999630" y="2558186"/>
            <a:ext cx="648654" cy="341963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488117" y="2791972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F</a:t>
            </a:r>
            <a:r>
              <a:rPr lang="en-GB" sz="1400" baseline="-25000" dirty="0">
                <a:latin typeface="Comic Sans MS" pitchFamily="66" charset="0"/>
              </a:rPr>
              <a:t>MAX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886200" y="1371600"/>
            <a:ext cx="3429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Draw a diagram and label all the forces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7239000" y="2362200"/>
            <a:ext cx="1066800" cy="533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7239000" y="2895600"/>
            <a:ext cx="106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305800" y="2362200"/>
            <a:ext cx="0" cy="533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467600" y="2286000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12m</a:t>
            </a:r>
          </a:p>
        </p:txBody>
      </p:sp>
      <p:sp>
        <p:nvSpPr>
          <p:cNvPr id="84" name="Arc 83"/>
          <p:cNvSpPr/>
          <p:nvPr/>
        </p:nvSpPr>
        <p:spPr>
          <a:xfrm>
            <a:off x="6629400" y="2514600"/>
            <a:ext cx="914400" cy="914400"/>
          </a:xfrm>
          <a:prstGeom prst="arc">
            <a:avLst>
              <a:gd name="adj1" fmla="val 20038073"/>
              <a:gd name="adj2" fmla="val 209673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TextBox 84"/>
          <p:cNvSpPr txBox="1"/>
          <p:nvPr/>
        </p:nvSpPr>
        <p:spPr>
          <a:xfrm>
            <a:off x="7467600" y="2667000"/>
            <a:ext cx="436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30°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282867" y="2514600"/>
            <a:ext cx="8611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12Sin30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391400" y="2895600"/>
            <a:ext cx="8819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12Cos30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239000" y="1752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Diagram of the distance moved</a:t>
            </a:r>
          </a:p>
        </p:txBody>
      </p:sp>
      <p:cxnSp>
        <p:nvCxnSpPr>
          <p:cNvPr id="92" name="Straight Arrow Connector 91"/>
          <p:cNvCxnSpPr/>
          <p:nvPr/>
        </p:nvCxnSpPr>
        <p:spPr>
          <a:xfrm flipH="1">
            <a:off x="6002740" y="2027830"/>
            <a:ext cx="648654" cy="341963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6603946" y="1811608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P</a:t>
            </a:r>
            <a:endParaRPr lang="en-GB" sz="1400" baseline="-25000" dirty="0">
              <a:latin typeface="Comic Sans MS" pitchFamily="66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733800" y="3810000"/>
            <a:ext cx="5257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We can calculate the work done against friction by using the formula </a:t>
            </a:r>
            <a:r>
              <a:rPr lang="en-GB" sz="1400" b="1" dirty="0">
                <a:latin typeface="Comic Sans MS" pitchFamily="66" charset="0"/>
              </a:rPr>
              <a:t>W = </a:t>
            </a:r>
            <a:r>
              <a:rPr lang="en-GB" sz="1400" b="1" dirty="0" err="1">
                <a:latin typeface="Comic Sans MS" pitchFamily="66" charset="0"/>
              </a:rPr>
              <a:t>Fs</a:t>
            </a:r>
            <a:endParaRPr lang="en-GB" sz="1400" b="1" dirty="0">
              <a:latin typeface="Comic Sans MS" pitchFamily="66" charset="0"/>
            </a:endParaRP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r>
              <a:rPr lang="en-GB" sz="1400" dirty="0">
                <a:latin typeface="Comic Sans MS" pitchFamily="66" charset="0"/>
              </a:rPr>
              <a:t>F = the force in the </a:t>
            </a:r>
            <a:r>
              <a:rPr lang="en-GB" sz="1400" u="sng" dirty="0">
                <a:latin typeface="Comic Sans MS" pitchFamily="66" charset="0"/>
              </a:rPr>
              <a:t>opposite</a:t>
            </a:r>
            <a:r>
              <a:rPr lang="en-GB" sz="1400" dirty="0">
                <a:latin typeface="Comic Sans MS" pitchFamily="66" charset="0"/>
              </a:rPr>
              <a:t> direction to friction (as the work is done AGAINST friction)</a:t>
            </a: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r>
              <a:rPr lang="en-GB" sz="1400" dirty="0">
                <a:latin typeface="Comic Sans MS" pitchFamily="66" charset="0"/>
              </a:rPr>
              <a:t>s = the distance travelled up the plane</a:t>
            </a: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r>
              <a:rPr lang="en-GB" sz="1400" dirty="0">
                <a:latin typeface="Comic Sans MS" pitchFamily="66" charset="0"/>
                <a:sym typeface="Wingdings" pitchFamily="2" charset="2"/>
              </a:rPr>
              <a:t> We therefore need to find F</a:t>
            </a:r>
            <a:r>
              <a:rPr lang="en-GB" sz="1400" baseline="-25000" dirty="0">
                <a:latin typeface="Comic Sans MS" pitchFamily="66" charset="0"/>
                <a:sym typeface="Wingdings" pitchFamily="2" charset="2"/>
              </a:rPr>
              <a:t>MAX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first, and can then use it to find the pulling force P, which is acting against friction…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1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Work, Energy and Power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2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480457" y="5000897"/>
                <a:ext cx="1143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=118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0457" y="5000897"/>
                <a:ext cx="1143000" cy="307777"/>
              </a:xfrm>
              <a:prstGeom prst="rect">
                <a:avLst/>
              </a:prstGeom>
              <a:blipFill>
                <a:blip r:embed="rId6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73010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05200" cy="4876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calculate the work done by a force when its point of application moves by using the following formula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package of mass 2kg is pulled at a constant speed up a rough plane which is inclined at an angle of 30° to the horizontal. The coefficient of friction between the package and the surface is 0.35. The package is pulled 12m up a line of greatest slope of the plane.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Calculate: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work done against gravity</a:t>
            </a:r>
          </a:p>
          <a:p>
            <a:pPr algn="ctr">
              <a:buAutoNum type="alphaL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lphaLcParenR"/>
            </a:pPr>
            <a:r>
              <a:rPr lang="en-GB" sz="1400" dirty="0">
                <a:latin typeface="Comic Sans MS" pitchFamily="66" charset="0"/>
              </a:rPr>
              <a:t>The work done against friction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Find the total force acting </a:t>
            </a: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against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F</a:t>
            </a:r>
            <a:r>
              <a:rPr lang="en-GB" sz="1400" baseline="-25000" dirty="0">
                <a:latin typeface="Comic Sans MS" pitchFamily="66" charset="0"/>
                <a:sym typeface="Wingdings" pitchFamily="2" charset="2"/>
              </a:rPr>
              <a:t>MAX</a:t>
            </a:r>
            <a:endParaRPr lang="en-GB" sz="1400" baseline="-250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𝑭𝒔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52400"/>
                <a:ext cx="102079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𝑾</m:t>
                      </m:r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𝒎𝒈𝒉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078" y="533400"/>
                <a:ext cx="135892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Connector 33"/>
          <p:cNvCxnSpPr/>
          <p:nvPr/>
        </p:nvCxnSpPr>
        <p:spPr>
          <a:xfrm>
            <a:off x="4191000" y="3505200"/>
            <a:ext cx="2590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191000" y="2209800"/>
            <a:ext cx="2590800" cy="1295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/>
          <p:cNvSpPr/>
          <p:nvPr/>
        </p:nvSpPr>
        <p:spPr>
          <a:xfrm>
            <a:off x="3733800" y="3048000"/>
            <a:ext cx="914400" cy="914400"/>
          </a:xfrm>
          <a:prstGeom prst="arc">
            <a:avLst>
              <a:gd name="adj1" fmla="val 20038073"/>
              <a:gd name="adj2" fmla="val 2157582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600699" y="3224151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30°</a:t>
            </a:r>
          </a:p>
        </p:txBody>
      </p:sp>
      <p:sp>
        <p:nvSpPr>
          <p:cNvPr id="17" name="Rectangle 16"/>
          <p:cNvSpPr/>
          <p:nvPr/>
        </p:nvSpPr>
        <p:spPr>
          <a:xfrm rot="19956087">
            <a:off x="5628895" y="2276094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914901" y="2643250"/>
            <a:ext cx="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5909953" y="3236026"/>
            <a:ext cx="320634" cy="166255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579195" y="2915393"/>
            <a:ext cx="360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70927" y="2759035"/>
            <a:ext cx="7986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2gCos30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054013" y="3243944"/>
            <a:ext cx="7809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2gSin30</a:t>
            </a:r>
          </a:p>
        </p:txBody>
      </p:sp>
      <p:sp>
        <p:nvSpPr>
          <p:cNvPr id="74" name="Arc 73"/>
          <p:cNvSpPr/>
          <p:nvPr/>
        </p:nvSpPr>
        <p:spPr>
          <a:xfrm>
            <a:off x="5418117" y="1989116"/>
            <a:ext cx="914400" cy="914400"/>
          </a:xfrm>
          <a:prstGeom prst="arc">
            <a:avLst>
              <a:gd name="adj1" fmla="val 4111706"/>
              <a:gd name="adj2" fmla="val 520433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/>
          <p:cNvSpPr txBox="1"/>
          <p:nvPr/>
        </p:nvSpPr>
        <p:spPr>
          <a:xfrm>
            <a:off x="5828583" y="2949040"/>
            <a:ext cx="4154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latin typeface="Comic Sans MS" pitchFamily="66" charset="0"/>
              </a:rPr>
              <a:t>30°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5531893" y="1917510"/>
            <a:ext cx="196003" cy="379094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265948" y="1656934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 flipV="1">
            <a:off x="4999630" y="2558186"/>
            <a:ext cx="648654" cy="341963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488117" y="2791972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F</a:t>
            </a:r>
            <a:r>
              <a:rPr lang="en-GB" sz="1400" baseline="-25000" dirty="0">
                <a:latin typeface="Comic Sans MS" pitchFamily="66" charset="0"/>
              </a:rPr>
              <a:t>MAX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886200" y="1371600"/>
            <a:ext cx="3429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Draw a diagram and label all the forces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7239000" y="2362200"/>
            <a:ext cx="1066800" cy="533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7239000" y="2895600"/>
            <a:ext cx="106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305800" y="2362200"/>
            <a:ext cx="0" cy="533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467600" y="2286000"/>
            <a:ext cx="510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12m</a:t>
            </a:r>
          </a:p>
        </p:txBody>
      </p:sp>
      <p:sp>
        <p:nvSpPr>
          <p:cNvPr id="84" name="Arc 83"/>
          <p:cNvSpPr/>
          <p:nvPr/>
        </p:nvSpPr>
        <p:spPr>
          <a:xfrm>
            <a:off x="6629400" y="2514600"/>
            <a:ext cx="914400" cy="914400"/>
          </a:xfrm>
          <a:prstGeom prst="arc">
            <a:avLst>
              <a:gd name="adj1" fmla="val 20038073"/>
              <a:gd name="adj2" fmla="val 209673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TextBox 84"/>
          <p:cNvSpPr txBox="1"/>
          <p:nvPr/>
        </p:nvSpPr>
        <p:spPr>
          <a:xfrm>
            <a:off x="7467600" y="2667000"/>
            <a:ext cx="436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30°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282867" y="2514600"/>
            <a:ext cx="8611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12Sin30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391400" y="2895600"/>
            <a:ext cx="8819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12Cos30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239000" y="1752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Diagram of the distance moved</a:t>
            </a:r>
          </a:p>
        </p:txBody>
      </p:sp>
      <p:cxnSp>
        <p:nvCxnSpPr>
          <p:cNvPr id="92" name="Straight Arrow Connector 91"/>
          <p:cNvCxnSpPr/>
          <p:nvPr/>
        </p:nvCxnSpPr>
        <p:spPr>
          <a:xfrm flipH="1">
            <a:off x="6002740" y="2027830"/>
            <a:ext cx="648654" cy="341963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6603946" y="1811608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P</a:t>
            </a:r>
            <a:endParaRPr lang="en-GB" sz="1400" baseline="-250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14800" y="4419600"/>
                <a:ext cx="11965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𝑀𝐴𝑋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𝑅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419600"/>
                <a:ext cx="1196546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114800" y="4876800"/>
                <a:ext cx="252883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𝑀𝐴𝑋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=0.35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×(2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𝑔𝐶𝑜𝑠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30)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876800"/>
                <a:ext cx="2528834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114800" y="5334000"/>
                <a:ext cx="18942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𝑀𝐴𝑋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=0.7</m:t>
                      </m:r>
                      <m:r>
                        <a:rPr lang="en-GB" sz="1600" b="0" i="1" smtClean="0">
                          <a:latin typeface="Cambria Math"/>
                        </a:rPr>
                        <m:t>𝑔𝐶𝑜𝑠</m:t>
                      </m:r>
                      <m:r>
                        <a:rPr lang="en-GB" sz="1600" b="0" i="1" smtClean="0">
                          <a:latin typeface="Cambria Math"/>
                        </a:rPr>
                        <m:t>30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5334000"/>
                <a:ext cx="1894237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962400" y="37338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The normal reaction will just be 2gCos30 as there is no acceleration perpendicular to the plane</a:t>
            </a:r>
          </a:p>
        </p:txBody>
      </p:sp>
      <p:sp>
        <p:nvSpPr>
          <p:cNvPr id="48" name="Arc 47"/>
          <p:cNvSpPr/>
          <p:nvPr/>
        </p:nvSpPr>
        <p:spPr>
          <a:xfrm>
            <a:off x="6324600" y="4648200"/>
            <a:ext cx="5334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6858000" y="46482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51" name="Arc 50"/>
          <p:cNvSpPr/>
          <p:nvPr/>
        </p:nvSpPr>
        <p:spPr>
          <a:xfrm>
            <a:off x="6324600" y="5105400"/>
            <a:ext cx="5334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6781800" y="51054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Simplify (to ensure it stays exact)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038600" y="2819400"/>
            <a:ext cx="9316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0.7gCos30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05400" y="1676400"/>
            <a:ext cx="7986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2gCos30</a:t>
            </a:r>
            <a:endParaRPr lang="en-GB" sz="1200" baseline="-25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cxnSp>
        <p:nvCxnSpPr>
          <p:cNvPr id="45" name="Straight Arrow Connector 44"/>
          <p:cNvCxnSpPr>
            <a:stCxn id="17" idx="2"/>
          </p:cNvCxnSpPr>
          <p:nvPr/>
        </p:nvCxnSpPr>
        <p:spPr>
          <a:xfrm>
            <a:off x="5907059" y="2635725"/>
            <a:ext cx="323528" cy="600301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Work, Energy and Power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5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480457" y="5000897"/>
                <a:ext cx="1143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=118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0457" y="5000897"/>
                <a:ext cx="1143000" cy="307777"/>
              </a:xfrm>
              <a:prstGeom prst="rect">
                <a:avLst/>
              </a:prstGeom>
              <a:blipFill>
                <a:blip r:embed="rId10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42560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77" grpId="0"/>
      <p:bldP spid="77" grpId="1"/>
      <p:bldP spid="79" grpId="0"/>
      <p:bldP spid="8" grpId="0"/>
      <p:bldP spid="42" grpId="0"/>
      <p:bldP spid="43" grpId="0"/>
      <p:bldP spid="9" grpId="0"/>
      <p:bldP spid="48" grpId="0" animBg="1"/>
      <p:bldP spid="49" grpId="0"/>
      <p:bldP spid="51" grpId="0" animBg="1"/>
      <p:bldP spid="52" grpId="0"/>
      <p:bldP spid="53" grpId="0"/>
      <p:bldP spid="5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576</TotalTime>
  <Words>8078</Words>
  <Application>Microsoft Office PowerPoint</Application>
  <PresentationFormat>画面に合わせる (4:3)</PresentationFormat>
  <Paragraphs>1265</Paragraphs>
  <Slides>43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6" baseType="lpstr">
      <vt:lpstr>游ゴシック</vt:lpstr>
      <vt:lpstr>游ゴシック Light</vt:lpstr>
      <vt:lpstr>Angsana New</vt:lpstr>
      <vt:lpstr>Arial</vt:lpstr>
      <vt:lpstr>Arial Black</vt:lpstr>
      <vt:lpstr>Calibri</vt:lpstr>
      <vt:lpstr>Calibri Light</vt:lpstr>
      <vt:lpstr>Cambria Math</vt:lpstr>
      <vt:lpstr>Comic Sans MS</vt:lpstr>
      <vt:lpstr>Kristen ITC</vt:lpstr>
      <vt:lpstr>Segoe UI Black</vt:lpstr>
      <vt:lpstr>Wingdings</vt:lpstr>
      <vt:lpstr>Office テーマ</vt:lpstr>
      <vt:lpstr>PowerPoint プレゼンテーション</vt:lpstr>
      <vt:lpstr>Prior Knowledge Check</vt:lpstr>
      <vt:lpstr>PowerPoint プレゼンテーション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PowerPoint プレゼンテーション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PowerPoint プレゼンテーション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PowerPoint プレゼンテーション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  <vt:lpstr>Work, energy and power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Mike Pye</cp:lastModifiedBy>
  <cp:revision>110</cp:revision>
  <dcterms:created xsi:type="dcterms:W3CDTF">2017-08-14T15:35:38Z</dcterms:created>
  <dcterms:modified xsi:type="dcterms:W3CDTF">2018-08-13T23:53:16Z</dcterms:modified>
</cp:coreProperties>
</file>