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78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D9840-0D51-45E7-AAD0-DD471B5BE228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6D252-D7BF-459C-AA2C-F8271A569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87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chemeClr val="accent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7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56.png"/><Relationship Id="rId2" Type="http://schemas.openxmlformats.org/officeDocument/2006/relationships/image" Target="../media/image32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8.png"/><Relationship Id="rId5" Type="http://schemas.openxmlformats.org/officeDocument/2006/relationships/image" Target="../media/image35.png"/><Relationship Id="rId15" Type="http://schemas.openxmlformats.org/officeDocument/2006/relationships/image" Target="../media/image58.png"/><Relationship Id="rId10" Type="http://schemas.openxmlformats.org/officeDocument/2006/relationships/image" Target="../media/image43.png"/><Relationship Id="rId4" Type="http://schemas.openxmlformats.org/officeDocument/2006/relationships/image" Target="../media/image34.png"/><Relationship Id="rId9" Type="http://schemas.openxmlformats.org/officeDocument/2006/relationships/image" Target="../media/image49.pn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3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34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3.png"/><Relationship Id="rId7" Type="http://schemas.openxmlformats.org/officeDocument/2006/relationships/image" Target="../media/image63.png"/><Relationship Id="rId12" Type="http://schemas.openxmlformats.org/officeDocument/2006/relationships/image" Target="../media/image7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71.png"/><Relationship Id="rId5" Type="http://schemas.openxmlformats.org/officeDocument/2006/relationships/image" Target="../media/image61.png"/><Relationship Id="rId10" Type="http://schemas.openxmlformats.org/officeDocument/2006/relationships/image" Target="../media/image68.png"/><Relationship Id="rId4" Type="http://schemas.openxmlformats.org/officeDocument/2006/relationships/image" Target="../media/image34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3.png"/><Relationship Id="rId7" Type="http://schemas.openxmlformats.org/officeDocument/2006/relationships/image" Target="../media/image63.png"/><Relationship Id="rId12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74.png"/><Relationship Id="rId5" Type="http://schemas.openxmlformats.org/officeDocument/2006/relationships/image" Target="../media/image61.png"/><Relationship Id="rId10" Type="http://schemas.openxmlformats.org/officeDocument/2006/relationships/image" Target="../media/image730.png"/><Relationship Id="rId4" Type="http://schemas.openxmlformats.org/officeDocument/2006/relationships/image" Target="../media/image34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92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94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92.png"/><Relationship Id="rId7" Type="http://schemas.openxmlformats.org/officeDocument/2006/relationships/image" Target="../media/image105.png"/><Relationship Id="rId12" Type="http://schemas.openxmlformats.org/officeDocument/2006/relationships/image" Target="../media/image115.png"/><Relationship Id="rId17" Type="http://schemas.openxmlformats.org/officeDocument/2006/relationships/image" Target="../media/image118.png"/><Relationship Id="rId2" Type="http://schemas.openxmlformats.org/officeDocument/2006/relationships/image" Target="../media/image102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94.png"/><Relationship Id="rId15" Type="http://schemas.openxmlformats.org/officeDocument/2006/relationships/image" Target="../media/image113.png"/><Relationship Id="rId10" Type="http://schemas.openxmlformats.org/officeDocument/2006/relationships/image" Target="../media/image1140.png"/><Relationship Id="rId4" Type="http://schemas.openxmlformats.org/officeDocument/2006/relationships/image" Target="../media/image114.png"/><Relationship Id="rId9" Type="http://schemas.openxmlformats.org/officeDocument/2006/relationships/image" Target="../media/image107.png"/><Relationship Id="rId14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23.png"/><Relationship Id="rId3" Type="http://schemas.openxmlformats.org/officeDocument/2006/relationships/image" Target="../media/image92.png"/><Relationship Id="rId7" Type="http://schemas.openxmlformats.org/officeDocument/2006/relationships/image" Target="../media/image105.png"/><Relationship Id="rId12" Type="http://schemas.openxmlformats.org/officeDocument/2006/relationships/image" Target="../media/image120.png"/><Relationship Id="rId17" Type="http://schemas.openxmlformats.org/officeDocument/2006/relationships/image" Target="../media/image118.png"/><Relationship Id="rId2" Type="http://schemas.openxmlformats.org/officeDocument/2006/relationships/image" Target="../media/image102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94.png"/><Relationship Id="rId15" Type="http://schemas.openxmlformats.org/officeDocument/2006/relationships/image" Target="../media/image113.png"/><Relationship Id="rId10" Type="http://schemas.openxmlformats.org/officeDocument/2006/relationships/image" Target="../media/image119.png"/><Relationship Id="rId4" Type="http://schemas.openxmlformats.org/officeDocument/2006/relationships/image" Target="../media/image114.png"/><Relationship Id="rId9" Type="http://schemas.openxmlformats.org/officeDocument/2006/relationships/image" Target="../media/image107.png"/><Relationship Id="rId14" Type="http://schemas.openxmlformats.org/officeDocument/2006/relationships/image" Target="../media/image1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8.png"/><Relationship Id="rId18" Type="http://schemas.openxmlformats.org/officeDocument/2006/relationships/image" Target="../media/image127.png"/><Relationship Id="rId3" Type="http://schemas.openxmlformats.org/officeDocument/2006/relationships/image" Target="../media/image92.png"/><Relationship Id="rId7" Type="http://schemas.openxmlformats.org/officeDocument/2006/relationships/image" Target="../media/image105.png"/><Relationship Id="rId12" Type="http://schemas.openxmlformats.org/officeDocument/2006/relationships/image" Target="../media/image113.png"/><Relationship Id="rId17" Type="http://schemas.openxmlformats.org/officeDocument/2006/relationships/image" Target="../media/image126.png"/><Relationship Id="rId2" Type="http://schemas.openxmlformats.org/officeDocument/2006/relationships/image" Target="../media/image102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11.png"/><Relationship Id="rId5" Type="http://schemas.openxmlformats.org/officeDocument/2006/relationships/image" Target="../media/image94.png"/><Relationship Id="rId15" Type="http://schemas.openxmlformats.org/officeDocument/2006/relationships/image" Target="../media/image124.png"/><Relationship Id="rId10" Type="http://schemas.openxmlformats.org/officeDocument/2006/relationships/image" Target="../media/image109.png"/><Relationship Id="rId19" Type="http://schemas.openxmlformats.org/officeDocument/2006/relationships/image" Target="../media/image128.png"/><Relationship Id="rId4" Type="http://schemas.openxmlformats.org/officeDocument/2006/relationships/image" Target="../media/image1030.png"/><Relationship Id="rId9" Type="http://schemas.openxmlformats.org/officeDocument/2006/relationships/image" Target="../media/image107.png"/><Relationship Id="rId14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92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94.png"/><Relationship Id="rId10" Type="http://schemas.openxmlformats.org/officeDocument/2006/relationships/image" Target="../media/image134.png"/><Relationship Id="rId4" Type="http://schemas.openxmlformats.org/officeDocument/2006/relationships/image" Target="../media/image114.png"/><Relationship Id="rId9" Type="http://schemas.openxmlformats.org/officeDocument/2006/relationships/image" Target="../media/image1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41.png"/><Relationship Id="rId3" Type="http://schemas.openxmlformats.org/officeDocument/2006/relationships/image" Target="../media/image92.png"/><Relationship Id="rId7" Type="http://schemas.openxmlformats.org/officeDocument/2006/relationships/image" Target="../media/image131.png"/><Relationship Id="rId12" Type="http://schemas.openxmlformats.org/officeDocument/2006/relationships/image" Target="../media/image14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7.png"/><Relationship Id="rId5" Type="http://schemas.openxmlformats.org/officeDocument/2006/relationships/image" Target="../media/image94.png"/><Relationship Id="rId10" Type="http://schemas.openxmlformats.org/officeDocument/2006/relationships/image" Target="../media/image139.png"/><Relationship Id="rId4" Type="http://schemas.openxmlformats.org/officeDocument/2006/relationships/image" Target="../media/image114.png"/><Relationship Id="rId9" Type="http://schemas.openxmlformats.org/officeDocument/2006/relationships/image" Target="../media/image138.png"/><Relationship Id="rId14" Type="http://schemas.openxmlformats.org/officeDocument/2006/relationships/image" Target="../media/image1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45.png"/><Relationship Id="rId3" Type="http://schemas.openxmlformats.org/officeDocument/2006/relationships/image" Target="../media/image92.png"/><Relationship Id="rId7" Type="http://schemas.openxmlformats.org/officeDocument/2006/relationships/image" Target="../media/image131.png"/><Relationship Id="rId12" Type="http://schemas.openxmlformats.org/officeDocument/2006/relationships/image" Target="../media/image144.png"/><Relationship Id="rId2" Type="http://schemas.openxmlformats.org/officeDocument/2006/relationships/image" Target="../media/image129.png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43.png"/><Relationship Id="rId5" Type="http://schemas.openxmlformats.org/officeDocument/2006/relationships/image" Target="../media/image94.png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4" Type="http://schemas.openxmlformats.org/officeDocument/2006/relationships/image" Target="../media/image114.png"/><Relationship Id="rId9" Type="http://schemas.openxmlformats.org/officeDocument/2006/relationships/image" Target="../media/image137.png"/><Relationship Id="rId14" Type="http://schemas.openxmlformats.org/officeDocument/2006/relationships/image" Target="../media/image1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50.png"/><Relationship Id="rId3" Type="http://schemas.openxmlformats.org/officeDocument/2006/relationships/image" Target="../media/image92.png"/><Relationship Id="rId7" Type="http://schemas.openxmlformats.org/officeDocument/2006/relationships/image" Target="../media/image131.png"/><Relationship Id="rId12" Type="http://schemas.openxmlformats.org/officeDocument/2006/relationships/image" Target="../media/image149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48.png"/><Relationship Id="rId5" Type="http://schemas.openxmlformats.org/officeDocument/2006/relationships/image" Target="../media/image94.png"/><Relationship Id="rId10" Type="http://schemas.openxmlformats.org/officeDocument/2006/relationships/image" Target="../media/image142.png"/><Relationship Id="rId4" Type="http://schemas.openxmlformats.org/officeDocument/2006/relationships/image" Target="../media/image114.png"/><Relationship Id="rId9" Type="http://schemas.openxmlformats.org/officeDocument/2006/relationships/image" Target="../media/image137.png"/><Relationship Id="rId14" Type="http://schemas.openxmlformats.org/officeDocument/2006/relationships/image" Target="../media/image1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2" Type="http://schemas.openxmlformats.org/officeDocument/2006/relationships/image" Target="../media/image152.png"/><Relationship Id="rId16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17" Type="http://schemas.openxmlformats.org/officeDocument/2006/relationships/image" Target="../media/image188.png"/><Relationship Id="rId2" Type="http://schemas.openxmlformats.org/officeDocument/2006/relationships/image" Target="../media/image173.png"/><Relationship Id="rId16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3" Type="http://schemas.openxmlformats.org/officeDocument/2006/relationships/image" Target="../media/image180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94.png"/><Relationship Id="rId5" Type="http://schemas.openxmlformats.org/officeDocument/2006/relationships/image" Target="../media/image182.png"/><Relationship Id="rId15" Type="http://schemas.openxmlformats.org/officeDocument/2006/relationships/image" Target="../media/image198.png"/><Relationship Id="rId10" Type="http://schemas.openxmlformats.org/officeDocument/2006/relationships/image" Target="../media/image193.png"/><Relationship Id="rId4" Type="http://schemas.openxmlformats.org/officeDocument/2006/relationships/image" Target="../media/image181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05.png"/><Relationship Id="rId3" Type="http://schemas.openxmlformats.org/officeDocument/2006/relationships/image" Target="../media/image180.png"/><Relationship Id="rId7" Type="http://schemas.openxmlformats.org/officeDocument/2006/relationships/image" Target="../media/image199.png"/><Relationship Id="rId12" Type="http://schemas.openxmlformats.org/officeDocument/2006/relationships/image" Target="../media/image204.png"/><Relationship Id="rId2" Type="http://schemas.openxmlformats.org/officeDocument/2006/relationships/image" Target="../media/image189.png"/><Relationship Id="rId16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203.png"/><Relationship Id="rId5" Type="http://schemas.openxmlformats.org/officeDocument/2006/relationships/image" Target="../media/image182.png"/><Relationship Id="rId15" Type="http://schemas.openxmlformats.org/officeDocument/2006/relationships/image" Target="../media/image207.png"/><Relationship Id="rId10" Type="http://schemas.openxmlformats.org/officeDocument/2006/relationships/image" Target="../media/image202.png"/><Relationship Id="rId4" Type="http://schemas.openxmlformats.org/officeDocument/2006/relationships/image" Target="../media/image181.png"/><Relationship Id="rId9" Type="http://schemas.openxmlformats.org/officeDocument/2006/relationships/image" Target="../media/image201.png"/><Relationship Id="rId14" Type="http://schemas.openxmlformats.org/officeDocument/2006/relationships/image" Target="../media/image20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80.png"/><Relationship Id="rId7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10" Type="http://schemas.openxmlformats.org/officeDocument/2006/relationships/image" Target="../media/image213.png"/><Relationship Id="rId4" Type="http://schemas.openxmlformats.org/officeDocument/2006/relationships/image" Target="../media/image181.png"/><Relationship Id="rId9" Type="http://schemas.openxmlformats.org/officeDocument/2006/relationships/image" Target="../media/image2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180.png"/><Relationship Id="rId7" Type="http://schemas.openxmlformats.org/officeDocument/2006/relationships/image" Target="../media/image210.png"/><Relationship Id="rId12" Type="http://schemas.openxmlformats.org/officeDocument/2006/relationships/image" Target="../media/image218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217.png"/><Relationship Id="rId5" Type="http://schemas.openxmlformats.org/officeDocument/2006/relationships/image" Target="../media/image182.png"/><Relationship Id="rId10" Type="http://schemas.openxmlformats.org/officeDocument/2006/relationships/image" Target="../media/image216.png"/><Relationship Id="rId4" Type="http://schemas.openxmlformats.org/officeDocument/2006/relationships/image" Target="../media/image181.png"/><Relationship Id="rId9" Type="http://schemas.openxmlformats.org/officeDocument/2006/relationships/image" Target="../media/image2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4" Type="http://schemas.openxmlformats.org/officeDocument/2006/relationships/image" Target="../media/image2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13" Type="http://schemas.openxmlformats.org/officeDocument/2006/relationships/image" Target="../media/image259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12" Type="http://schemas.openxmlformats.org/officeDocument/2006/relationships/image" Target="../media/image258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11" Type="http://schemas.openxmlformats.org/officeDocument/2006/relationships/image" Target="../media/image257.png"/><Relationship Id="rId5" Type="http://schemas.openxmlformats.org/officeDocument/2006/relationships/image" Target="../media/image251.png"/><Relationship Id="rId10" Type="http://schemas.openxmlformats.org/officeDocument/2006/relationships/image" Target="../media/image256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13" Type="http://schemas.openxmlformats.org/officeDocument/2006/relationships/image" Target="../media/image263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12" Type="http://schemas.openxmlformats.org/officeDocument/2006/relationships/image" Target="../media/image262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11" Type="http://schemas.openxmlformats.org/officeDocument/2006/relationships/image" Target="../media/image259.png"/><Relationship Id="rId5" Type="http://schemas.openxmlformats.org/officeDocument/2006/relationships/image" Target="../media/image251.png"/><Relationship Id="rId10" Type="http://schemas.openxmlformats.org/officeDocument/2006/relationships/image" Target="../media/image261.png"/><Relationship Id="rId4" Type="http://schemas.openxmlformats.org/officeDocument/2006/relationships/image" Target="../media/image250.png"/><Relationship Id="rId9" Type="http://schemas.openxmlformats.org/officeDocument/2006/relationships/image" Target="../media/image260.png"/><Relationship Id="rId14" Type="http://schemas.openxmlformats.org/officeDocument/2006/relationships/image" Target="../media/image26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13" Type="http://schemas.openxmlformats.org/officeDocument/2006/relationships/image" Target="../media/image268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12" Type="http://schemas.openxmlformats.org/officeDocument/2006/relationships/image" Target="../media/image267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11" Type="http://schemas.openxmlformats.org/officeDocument/2006/relationships/image" Target="../media/image259.png"/><Relationship Id="rId5" Type="http://schemas.openxmlformats.org/officeDocument/2006/relationships/image" Target="../media/image251.png"/><Relationship Id="rId15" Type="http://schemas.openxmlformats.org/officeDocument/2006/relationships/image" Target="../media/image269.png"/><Relationship Id="rId10" Type="http://schemas.openxmlformats.org/officeDocument/2006/relationships/image" Target="../media/image266.png"/><Relationship Id="rId4" Type="http://schemas.openxmlformats.org/officeDocument/2006/relationships/image" Target="../media/image250.png"/><Relationship Id="rId9" Type="http://schemas.openxmlformats.org/officeDocument/2006/relationships/image" Target="../media/image265.png"/><Relationship Id="rId14" Type="http://schemas.openxmlformats.org/officeDocument/2006/relationships/image" Target="../media/image26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image" Target="../media/image259.png"/><Relationship Id="rId7" Type="http://schemas.openxmlformats.org/officeDocument/2006/relationships/image" Target="../media/image271.png"/><Relationship Id="rId12" Type="http://schemas.openxmlformats.org/officeDocument/2006/relationships/image" Target="../media/image276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0.png"/><Relationship Id="rId11" Type="http://schemas.openxmlformats.org/officeDocument/2006/relationships/image" Target="../media/image275.png"/><Relationship Id="rId5" Type="http://schemas.openxmlformats.org/officeDocument/2006/relationships/image" Target="../media/image269.png"/><Relationship Id="rId10" Type="http://schemas.openxmlformats.org/officeDocument/2006/relationships/image" Target="../media/image274.png"/><Relationship Id="rId4" Type="http://schemas.openxmlformats.org/officeDocument/2006/relationships/image" Target="../media/image264.png"/><Relationship Id="rId9" Type="http://schemas.openxmlformats.org/officeDocument/2006/relationships/image" Target="../media/image27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8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3" Type="http://schemas.openxmlformats.org/officeDocument/2006/relationships/image" Target="../media/image283.png"/><Relationship Id="rId7" Type="http://schemas.openxmlformats.org/officeDocument/2006/relationships/image" Target="../media/image287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6.png"/><Relationship Id="rId5" Type="http://schemas.openxmlformats.org/officeDocument/2006/relationships/image" Target="../media/image285.png"/><Relationship Id="rId10" Type="http://schemas.openxmlformats.org/officeDocument/2006/relationships/image" Target="../media/image290.png"/><Relationship Id="rId4" Type="http://schemas.openxmlformats.org/officeDocument/2006/relationships/image" Target="../media/image284.png"/><Relationship Id="rId9" Type="http://schemas.openxmlformats.org/officeDocument/2006/relationships/image" Target="../media/image28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3" Type="http://schemas.openxmlformats.org/officeDocument/2006/relationships/image" Target="../media/image283.png"/><Relationship Id="rId7" Type="http://schemas.openxmlformats.org/officeDocument/2006/relationships/image" Target="../media/image294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3.png"/><Relationship Id="rId5" Type="http://schemas.openxmlformats.org/officeDocument/2006/relationships/image" Target="../media/image292.png"/><Relationship Id="rId10" Type="http://schemas.openxmlformats.org/officeDocument/2006/relationships/image" Target="../media/image297.png"/><Relationship Id="rId4" Type="http://schemas.openxmlformats.org/officeDocument/2006/relationships/image" Target="../media/image291.png"/><Relationship Id="rId9" Type="http://schemas.openxmlformats.org/officeDocument/2006/relationships/image" Target="../media/image29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3" Type="http://schemas.openxmlformats.org/officeDocument/2006/relationships/image" Target="../media/image299.png"/><Relationship Id="rId7" Type="http://schemas.openxmlformats.org/officeDocument/2006/relationships/image" Target="../media/image303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300.png"/><Relationship Id="rId9" Type="http://schemas.openxmlformats.org/officeDocument/2006/relationships/image" Target="../media/image30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6.png"/><Relationship Id="rId5" Type="http://schemas.openxmlformats.org/officeDocument/2006/relationships/image" Target="../media/image35.png"/><Relationship Id="rId10" Type="http://schemas.openxmlformats.org/officeDocument/2006/relationships/image" Target="../media/image45.png"/><Relationship Id="rId4" Type="http://schemas.openxmlformats.org/officeDocument/2006/relationships/image" Target="../media/image34.pn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32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8.png"/><Relationship Id="rId5" Type="http://schemas.openxmlformats.org/officeDocument/2006/relationships/image" Target="../media/image35.png"/><Relationship Id="rId15" Type="http://schemas.openxmlformats.org/officeDocument/2006/relationships/image" Target="../media/image53.png"/><Relationship Id="rId10" Type="http://schemas.openxmlformats.org/officeDocument/2006/relationships/image" Target="../media/image43.png"/><Relationship Id="rId4" Type="http://schemas.openxmlformats.org/officeDocument/2006/relationships/image" Target="../media/image34.png"/><Relationship Id="rId9" Type="http://schemas.openxmlformats.org/officeDocument/2006/relationships/image" Target="../media/image49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1610461" y="1890354"/>
            <a:ext cx="6011902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Roots of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Polynomials</a:t>
            </a:r>
            <a:endParaRPr lang="ja-JP" altLang="en-US" sz="80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roots of the quadratic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Without solving the equation, find the values of: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8835" y="1380308"/>
                <a:ext cx="1792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−5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835" y="1380308"/>
                <a:ext cx="1792478" cy="276999"/>
              </a:xfrm>
              <a:prstGeom prst="rect">
                <a:avLst/>
              </a:prstGeom>
              <a:blipFill>
                <a:blip r:embed="rId5"/>
                <a:stretch>
                  <a:fillRect l="-2721" t="-4348" r="-238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51075" y="1484811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5" y="1484811"/>
                <a:ext cx="616387" cy="276999"/>
              </a:xfrm>
              <a:prstGeom prst="rect">
                <a:avLst/>
              </a:prstGeom>
              <a:blipFill>
                <a:blip r:embed="rId6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055428" y="1846216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1846216"/>
                <a:ext cx="785728" cy="276999"/>
              </a:xfrm>
              <a:prstGeom prst="rect">
                <a:avLst/>
              </a:prstGeom>
              <a:blipFill>
                <a:blip r:embed="rId7"/>
                <a:stretch>
                  <a:fillRect l="-6977" r="-697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064136" y="2194559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2194559"/>
                <a:ext cx="785728" cy="276999"/>
              </a:xfrm>
              <a:prstGeom prst="rect">
                <a:avLst/>
              </a:prstGeom>
              <a:blipFill>
                <a:blip r:embed="rId8"/>
                <a:stretch>
                  <a:fillRect l="-3101" r="-54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20342" y="1854926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Summarise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a, b and c first!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755255" y="2490777"/>
                <a:ext cx="51401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Sometimes you will need to find a way to rewrite the relationship so that is uses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𝛼𝛽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55" y="2490777"/>
                <a:ext cx="5140171" cy="584775"/>
              </a:xfrm>
              <a:prstGeom prst="rect">
                <a:avLst/>
              </a:prstGeom>
              <a:blipFill>
                <a:blip r:embed="rId9"/>
                <a:stretch>
                  <a:fillRect t="-2083" r="-142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480354" y="3810001"/>
                <a:ext cx="147476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354" y="3810001"/>
                <a:ext cx="147476" cy="407676"/>
              </a:xfrm>
              <a:prstGeom prst="rect">
                <a:avLst/>
              </a:prstGeom>
              <a:blipFill>
                <a:blip r:embed="rId10"/>
                <a:stretch>
                  <a:fillRect l="-33333" r="-2500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80057" y="4280264"/>
                <a:ext cx="282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057" y="4280264"/>
                <a:ext cx="282129" cy="215444"/>
              </a:xfrm>
              <a:prstGeom prst="rect">
                <a:avLst/>
              </a:prstGeom>
              <a:blipFill>
                <a:blip r:embed="rId11"/>
                <a:stretch>
                  <a:fillRect l="-4348" r="-1304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59854" y="3385183"/>
                <a:ext cx="8390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854" y="3385183"/>
                <a:ext cx="839076" cy="276999"/>
              </a:xfrm>
              <a:prstGeom prst="rect">
                <a:avLst/>
              </a:prstGeom>
              <a:blipFill>
                <a:blip r:embed="rId12"/>
                <a:stretch>
                  <a:fillRect l="-3623" t="-4348" r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91960" y="3939108"/>
                <a:ext cx="1844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960" y="3939108"/>
                <a:ext cx="1844351" cy="276999"/>
              </a:xfrm>
              <a:prstGeom prst="rect">
                <a:avLst/>
              </a:prstGeom>
              <a:blipFill>
                <a:blip r:embed="rId13"/>
                <a:stretch>
                  <a:fillRect l="-660" t="-4348" r="-3960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7532069" y="3431010"/>
            <a:ext cx="267176" cy="64206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723537" y="3360366"/>
            <a:ext cx="1307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using a squared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9333" y="4564603"/>
                <a:ext cx="312072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333" y="4564603"/>
                <a:ext cx="312072" cy="407676"/>
              </a:xfrm>
              <a:prstGeom prst="rect">
                <a:avLst/>
              </a:prstGeom>
              <a:blipFill>
                <a:blip r:embed="rId14"/>
                <a:stretch>
                  <a:fillRect l="-3922" t="-1493" r="-1372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1960" y="4487748"/>
                <a:ext cx="1688219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−2(−2)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960" y="4487748"/>
                <a:ext cx="1688219" cy="67704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7553840" y="4175593"/>
            <a:ext cx="267176" cy="64206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7749663" y="4222515"/>
            <a:ext cx="130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and replace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87605" y="5319417"/>
                <a:ext cx="54662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605" y="5319417"/>
                <a:ext cx="546625" cy="5186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7553840" y="4928884"/>
            <a:ext cx="267176" cy="64206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775788" y="5045474"/>
            <a:ext cx="103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33" grpId="0" animBg="1"/>
      <p:bldP spid="36" grpId="0"/>
      <p:bldP spid="38" grpId="0"/>
      <p:bldP spid="39" grpId="0" animBg="1"/>
      <p:bldP spid="42" grpId="0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roots of the quadratic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 integer values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Sometimes it helps to rewrite the original equation slightly…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1634" y="4741818"/>
                <a:ext cx="1774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34" y="4741818"/>
                <a:ext cx="1774140" cy="276999"/>
              </a:xfrm>
              <a:prstGeom prst="rect">
                <a:avLst/>
              </a:prstGeom>
              <a:blipFill>
                <a:blip r:embed="rId5"/>
                <a:stretch>
                  <a:fillRect l="-1375" t="-4444" r="-240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05987" y="5895703"/>
                <a:ext cx="171399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87" y="5895703"/>
                <a:ext cx="1713994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1933303" y="5077097"/>
            <a:ext cx="0" cy="801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314" y="5251269"/>
                <a:ext cx="1112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5251269"/>
                <a:ext cx="1112356" cy="307777"/>
              </a:xfrm>
              <a:prstGeom prst="rect">
                <a:avLst/>
              </a:prstGeom>
              <a:blipFill>
                <a:blip r:embed="rId7"/>
                <a:stretch>
                  <a:fillRect l="-1648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034943" y="2209018"/>
            <a:ext cx="470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question you have to use the relationships ‘backwards’…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86400" y="2982897"/>
                <a:ext cx="1375953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982897"/>
                <a:ext cx="1375953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02316" y="3746376"/>
                <a:ext cx="179328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316" y="3746376"/>
                <a:ext cx="1793288" cy="5259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416860" y="4493580"/>
                <a:ext cx="179328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860" y="4493580"/>
                <a:ext cx="1793288" cy="5259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18339" y="5240784"/>
                <a:ext cx="179328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339" y="5240784"/>
                <a:ext cx="1793288" cy="5259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7138031" y="3496322"/>
            <a:ext cx="1562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roots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6892666" y="3375080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6894145" y="4104529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102520" y="4135514"/>
            <a:ext cx="117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the fractions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59613" y="5015883"/>
            <a:ext cx="1562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-1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Arc 55"/>
          <p:cNvSpPr/>
          <p:nvPr/>
        </p:nvSpPr>
        <p:spPr>
          <a:xfrm>
            <a:off x="6913380" y="4842856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1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13" grpId="0"/>
      <p:bldP spid="14" grpId="0"/>
      <p:bldP spid="34" grpId="0"/>
      <p:bldP spid="35" grpId="0"/>
      <p:bldP spid="47" grpId="0"/>
      <p:bldP spid="48" grpId="0"/>
      <p:bldP spid="49" grpId="0"/>
      <p:bldP spid="51" grpId="0" animBg="1"/>
      <p:bldP spid="52" grpId="0" animBg="1"/>
      <p:bldP spid="53" grpId="0"/>
      <p:bldP spid="54" grpId="0"/>
      <p:bldP spid="56" grpId="0" animBg="1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roots of the quadratic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 integer values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Sometimes it helps to rewrite the original equation slightly…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1634" y="4741818"/>
                <a:ext cx="1774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34" y="4741818"/>
                <a:ext cx="1774140" cy="276999"/>
              </a:xfrm>
              <a:prstGeom prst="rect">
                <a:avLst/>
              </a:prstGeom>
              <a:blipFill>
                <a:blip r:embed="rId5"/>
                <a:stretch>
                  <a:fillRect l="-1375" t="-4444" r="-240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05987" y="5895703"/>
                <a:ext cx="171399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87" y="5895703"/>
                <a:ext cx="1713994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1933303" y="5077097"/>
            <a:ext cx="0" cy="801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314" y="5251269"/>
                <a:ext cx="1112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5251269"/>
                <a:ext cx="1112356" cy="307777"/>
              </a:xfrm>
              <a:prstGeom prst="rect">
                <a:avLst/>
              </a:prstGeom>
              <a:blipFill>
                <a:blip r:embed="rId7"/>
                <a:stretch>
                  <a:fillRect l="-1648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034943" y="2209018"/>
            <a:ext cx="470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question you have to use the relationships ‘backwards’…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56069" y="2982897"/>
                <a:ext cx="1306284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69" y="2982897"/>
                <a:ext cx="1306284" cy="4742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32350" y="3685415"/>
                <a:ext cx="1793288" cy="62235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350" y="3685415"/>
                <a:ext cx="1793288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7138031" y="3496322"/>
            <a:ext cx="1562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roots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6892666" y="3375080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6894145" y="4104529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076394" y="4266143"/>
            <a:ext cx="1171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72429" y="4482250"/>
                <a:ext cx="108962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429" y="4482250"/>
                <a:ext cx="1089628" cy="5259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84601" y="1438603"/>
                <a:ext cx="108962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601" y="1438603"/>
                <a:ext cx="1089628" cy="5259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2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9" grpId="0"/>
      <p:bldP spid="51" grpId="0" animBg="1"/>
      <p:bldP spid="52" grpId="0" animBg="1"/>
      <p:bldP spid="53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roots of the quadratic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 integer values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Sometimes it helps to rewrite the original equation slightly…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1634" y="4741818"/>
                <a:ext cx="1774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34" y="4741818"/>
                <a:ext cx="1774140" cy="276999"/>
              </a:xfrm>
              <a:prstGeom prst="rect">
                <a:avLst/>
              </a:prstGeom>
              <a:blipFill>
                <a:blip r:embed="rId5"/>
                <a:stretch>
                  <a:fillRect l="-1375" t="-4444" r="-240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05987" y="5895703"/>
                <a:ext cx="171399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87" y="5895703"/>
                <a:ext cx="1713994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1933303" y="5077097"/>
            <a:ext cx="0" cy="801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314" y="5251269"/>
                <a:ext cx="1112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5251269"/>
                <a:ext cx="1112356" cy="307777"/>
              </a:xfrm>
              <a:prstGeom prst="rect">
                <a:avLst/>
              </a:prstGeom>
              <a:blipFill>
                <a:blip r:embed="rId7"/>
                <a:stretch>
                  <a:fillRect l="-1648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034943" y="2209018"/>
            <a:ext cx="470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replace these in the rearranged equation below…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84601" y="1438603"/>
                <a:ext cx="108962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601" y="1438603"/>
                <a:ext cx="1089628" cy="5259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73187" y="2969623"/>
                <a:ext cx="171399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187" y="2969623"/>
                <a:ext cx="1713994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38204" y="3792582"/>
                <a:ext cx="1830950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204" y="3792582"/>
                <a:ext cx="1830950" cy="5259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46765" y="4624250"/>
                <a:ext cx="19207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−15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765" y="4624250"/>
                <a:ext cx="1920719" cy="276999"/>
              </a:xfrm>
              <a:prstGeom prst="rect">
                <a:avLst/>
              </a:prstGeom>
              <a:blipFill>
                <a:blip r:embed="rId11"/>
                <a:stretch>
                  <a:fillRect l="-2222" t="-4444" r="-254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24697" y="5682342"/>
                <a:ext cx="2393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=8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−15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697" y="5682342"/>
                <a:ext cx="2393669" cy="276999"/>
              </a:xfrm>
              <a:prstGeom prst="rect">
                <a:avLst/>
              </a:prstGeom>
              <a:blipFill>
                <a:blip r:embed="rId12"/>
                <a:stretch>
                  <a:fillRect l="-2545" t="-28261" r="-2799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7068317" y="3407844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224440" y="3438829"/>
            <a:ext cx="1562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values above…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7081380" y="4117593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7315881" y="4270498"/>
            <a:ext cx="156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all by 8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27713" y="1397727"/>
            <a:ext cx="683623" cy="635726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007427" y="1402081"/>
            <a:ext cx="1053739" cy="635726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856512" y="2921727"/>
            <a:ext cx="248197" cy="635726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444340" y="2926081"/>
            <a:ext cx="248197" cy="635726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738946" y="3744687"/>
            <a:ext cx="248197" cy="635726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6113417" y="3749041"/>
            <a:ext cx="539931" cy="635726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5" grpId="0"/>
      <p:bldP spid="26" grpId="0"/>
      <p:bldP spid="28" grpId="0" animBg="1"/>
      <p:bldP spid="30" grpId="0"/>
      <p:bldP spid="31" grpId="0" animBg="1"/>
      <p:bldP spid="32" grpId="0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38A01E-7DA4-41D7-9E3C-DDAA32F18184}"/>
              </a:ext>
            </a:extLst>
          </p:cNvPr>
          <p:cNvSpPr/>
          <p:nvPr/>
        </p:nvSpPr>
        <p:spPr>
          <a:xfrm>
            <a:off x="1437031" y="2035187"/>
            <a:ext cx="6269985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4B</a:t>
            </a:r>
            <a:endParaRPr lang="ja-JP" altLang="en-US" sz="72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9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recognize some patterns involving the roots of cubic equations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We can follow a similar process as the one we did for quadratics…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510" y="3857899"/>
                <a:ext cx="41240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10" y="3857899"/>
                <a:ext cx="4124014" cy="246221"/>
              </a:xfrm>
              <a:prstGeom prst="rect">
                <a:avLst/>
              </a:prstGeom>
              <a:blipFill>
                <a:blip r:embed="rId2"/>
                <a:stretch>
                  <a:fillRect l="-14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0447" y="4323807"/>
                <a:ext cx="66980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𝛾𝛼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𝛼𝛽𝛾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7" y="4323807"/>
                <a:ext cx="6698052" cy="246221"/>
              </a:xfrm>
              <a:prstGeom prst="rect">
                <a:avLst/>
              </a:prstGeom>
              <a:blipFill>
                <a:blip r:embed="rId3"/>
                <a:stretch>
                  <a:fillRect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532" y="3143795"/>
                <a:ext cx="83242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cubic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𝑎𝑥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𝑏𝑥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the roots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then the following relationship can be written…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32" y="3143795"/>
                <a:ext cx="8324211" cy="584775"/>
              </a:xfrm>
              <a:prstGeom prst="rect">
                <a:avLst/>
              </a:prstGeom>
              <a:blipFill>
                <a:blip r:embed="rId4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0447" y="4802780"/>
                <a:ext cx="64954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𝛼𝛽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𝛽𝛾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𝛾𝛼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𝛼𝛽𝛾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7" y="4802780"/>
                <a:ext cx="6495432" cy="246221"/>
              </a:xfrm>
              <a:prstGeom prst="rect">
                <a:avLst/>
              </a:prstGeom>
              <a:blipFill>
                <a:blip r:embed="rId5"/>
                <a:stretch>
                  <a:fillRect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7385" y="5190312"/>
                <a:ext cx="6156301" cy="483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𝛾𝛼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5" y="5190312"/>
                <a:ext cx="6156301" cy="4838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6928980" y="4014651"/>
            <a:ext cx="220757" cy="457372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114902" y="3978761"/>
            <a:ext cx="1411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triple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6872375" y="4497977"/>
            <a:ext cx="220757" cy="457372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>
            <a:off x="6598055" y="4990011"/>
            <a:ext cx="220757" cy="457372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953793" y="4470795"/>
            <a:ext cx="178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like terms and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0101" y="5084749"/>
            <a:ext cx="136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all by a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9326" y="4232366"/>
            <a:ext cx="1733005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706983" y="4228011"/>
            <a:ext cx="1571897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978333" y="4720045"/>
            <a:ext cx="1010194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45726" y="4724399"/>
            <a:ext cx="1380307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recognize some patterns involving the roots of cubic equations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We can follow a similar process as the one we did for quadratics…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76550" y="3239592"/>
                <a:ext cx="6156301" cy="483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𝛾𝛼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550" y="3239592"/>
                <a:ext cx="6156301" cy="4838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281646" y="3209107"/>
            <a:ext cx="174171" cy="535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058196" y="3222169"/>
            <a:ext cx="1236615" cy="535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765074" y="3217814"/>
            <a:ext cx="1349829" cy="535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284721" y="3213460"/>
            <a:ext cx="579120" cy="535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882539" y="3204753"/>
            <a:ext cx="191588" cy="535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383281" y="3200399"/>
            <a:ext cx="222067" cy="535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307772" y="3953692"/>
            <a:ext cx="975359" cy="4702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8673" y="3944981"/>
                <a:ext cx="2551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Compare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3" y="3944981"/>
                <a:ext cx="2551612" cy="307777"/>
              </a:xfrm>
              <a:prstGeom prst="rect">
                <a:avLst/>
              </a:prstGeom>
              <a:blipFill>
                <a:blip r:embed="rId3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6185808" y="3947959"/>
            <a:ext cx="975359" cy="4702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17029" y="3930540"/>
            <a:ext cx="179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constants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786216" y="3916099"/>
            <a:ext cx="663" cy="5399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61506" y="3796941"/>
                <a:ext cx="147610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Compare coefficients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506" y="3796941"/>
                <a:ext cx="1476103" cy="738664"/>
              </a:xfrm>
              <a:prstGeom prst="rect">
                <a:avLst/>
              </a:prstGeom>
              <a:blipFill>
                <a:blip r:embed="rId4"/>
                <a:stretch>
                  <a:fillRect t="-1653" r="-3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06644" y="4572892"/>
                <a:ext cx="182364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644" y="4572892"/>
                <a:ext cx="1823641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4003" y="5358055"/>
                <a:ext cx="167052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03" y="5358055"/>
                <a:ext cx="1670522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57564" y="4616984"/>
                <a:ext cx="1858073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564" y="4616984"/>
                <a:ext cx="1858073" cy="4742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90727" y="4572892"/>
                <a:ext cx="107311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727" y="4572892"/>
                <a:ext cx="1073114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559109" y="5363228"/>
                <a:ext cx="1174101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109" y="5363228"/>
                <a:ext cx="1174101" cy="52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8964" y="6080699"/>
                <a:ext cx="2171029" cy="54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‘single roots’ is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64" y="6080699"/>
                <a:ext cx="2171029" cy="5430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94792" y="6080699"/>
                <a:ext cx="2171029" cy="54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‘triple roots’ is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92" y="6080699"/>
                <a:ext cx="2171029" cy="5430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43838" y="6090157"/>
                <a:ext cx="2171029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‘double roots’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838" y="6090157"/>
                <a:ext cx="2171029" cy="5241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16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recognize some patterns involving the roots of cubic equations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2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754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754" cy="368884"/>
              </a:xfrm>
              <a:prstGeom prst="rect">
                <a:avLst/>
              </a:prstGeom>
              <a:blipFill>
                <a:blip r:embed="rId3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4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38103" y="2342606"/>
            <a:ext cx="5030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Comparing the patterns with quadratics and </a:t>
            </a:r>
            <a:r>
              <a:rPr lang="en-US" sz="1600" u="sng" dirty="0" err="1">
                <a:latin typeface="Comic Sans MS" panose="030F0702030302020204" pitchFamily="66" charset="0"/>
              </a:rPr>
              <a:t>cubics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04800" y="3841738"/>
                <a:ext cx="1375953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00" y="3841738"/>
                <a:ext cx="1375953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32674" y="4670638"/>
                <a:ext cx="772456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674" y="4670638"/>
                <a:ext cx="772456" cy="4742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6321" y="2959677"/>
                <a:ext cx="19691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1" y="2959677"/>
                <a:ext cx="1969193" cy="307777"/>
              </a:xfrm>
              <a:prstGeom prst="rect">
                <a:avLst/>
              </a:prstGeom>
              <a:blipFill>
                <a:blip r:embed="rId7"/>
                <a:stretch>
                  <a:fillRect l="-1238" t="-4000" r="-2477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08345" y="2965141"/>
                <a:ext cx="27002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345" y="2965141"/>
                <a:ext cx="2700226" cy="307777"/>
              </a:xfrm>
              <a:prstGeom prst="rect">
                <a:avLst/>
              </a:prstGeom>
              <a:blipFill>
                <a:blip r:embed="rId8"/>
                <a:stretch>
                  <a:fillRect l="-903" t="-1961" r="-158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17474" y="3879626"/>
                <a:ext cx="2103120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74" y="3879626"/>
                <a:ext cx="2103120" cy="52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43476" y="4695440"/>
                <a:ext cx="1858073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476" y="4695440"/>
                <a:ext cx="1858073" cy="4742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00949" y="5356656"/>
                <a:ext cx="1510937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49" y="5356656"/>
                <a:ext cx="1510937" cy="52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579222" y="3988525"/>
            <a:ext cx="16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Sum of ‘singles’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44387" y="4763587"/>
            <a:ext cx="172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Sum of ‘doubles’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92284" y="5577839"/>
            <a:ext cx="1630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Sum of ‘triples’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>
            <a:endCxn id="44" idx="1"/>
          </p:cNvCxnSpPr>
          <p:nvPr/>
        </p:nvCxnSpPr>
        <p:spPr>
          <a:xfrm flipV="1">
            <a:off x="5259976" y="4142583"/>
            <a:ext cx="657498" cy="201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" idx="1"/>
          </p:cNvCxnSpPr>
          <p:nvPr/>
        </p:nvCxnSpPr>
        <p:spPr>
          <a:xfrm flipH="1" flipV="1">
            <a:off x="2778034" y="4136571"/>
            <a:ext cx="801188" cy="212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1"/>
          </p:cNvCxnSpPr>
          <p:nvPr/>
        </p:nvCxnSpPr>
        <p:spPr>
          <a:xfrm flipH="1">
            <a:off x="2603863" y="4932864"/>
            <a:ext cx="940524" cy="48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3"/>
          </p:cNvCxnSpPr>
          <p:nvPr/>
        </p:nvCxnSpPr>
        <p:spPr>
          <a:xfrm>
            <a:off x="5269539" y="4932864"/>
            <a:ext cx="373615" cy="48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0" idx="3"/>
          </p:cNvCxnSpPr>
          <p:nvPr/>
        </p:nvCxnSpPr>
        <p:spPr>
          <a:xfrm flipV="1">
            <a:off x="5222859" y="5686697"/>
            <a:ext cx="1169232" cy="604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203269" y="3779520"/>
            <a:ext cx="505097" cy="6792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7380515" y="3801292"/>
            <a:ext cx="505097" cy="6792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7393578" y="4667796"/>
            <a:ext cx="243840" cy="566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2181498" y="4611191"/>
            <a:ext cx="243840" cy="566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6" grpId="0"/>
      <p:bldP spid="43" grpId="0"/>
      <p:bldP spid="44" grpId="0"/>
      <p:bldP spid="47" grpId="0"/>
      <p:bldP spid="48" grpId="0"/>
      <p:bldP spid="7" grpId="0"/>
      <p:bldP spid="49" grpId="0"/>
      <p:bldP spid="50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cubic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the roots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find the values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𝛾𝛼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754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754" cy="368884"/>
              </a:xfrm>
              <a:prstGeom prst="rect">
                <a:avLst/>
              </a:prstGeom>
              <a:blipFill>
                <a:blip r:embed="rId4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33703" y="1380308"/>
                <a:ext cx="2439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703" y="1380308"/>
                <a:ext cx="2439835" cy="276999"/>
              </a:xfrm>
              <a:prstGeom prst="rect">
                <a:avLst/>
              </a:prstGeom>
              <a:blipFill>
                <a:blip r:embed="rId6"/>
                <a:stretch>
                  <a:fillRect l="-1750" t="-4348" r="-2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51075" y="1267096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5" y="1267096"/>
                <a:ext cx="616387" cy="276999"/>
              </a:xfrm>
              <a:prstGeom prst="rect">
                <a:avLst/>
              </a:prstGeom>
              <a:blipFill>
                <a:blip r:embed="rId7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055428" y="1628501"/>
                <a:ext cx="612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1628501"/>
                <a:ext cx="612604" cy="276999"/>
              </a:xfrm>
              <a:prstGeom prst="rect">
                <a:avLst/>
              </a:prstGeom>
              <a:blipFill>
                <a:blip r:embed="rId8"/>
                <a:stretch>
                  <a:fillRect l="-8911" r="-891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64136" y="1976844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1976844"/>
                <a:ext cx="785728" cy="276999"/>
              </a:xfrm>
              <a:prstGeom prst="rect">
                <a:avLst/>
              </a:prstGeom>
              <a:blipFill>
                <a:blip r:embed="rId9"/>
                <a:stretch>
                  <a:fillRect l="-3101" r="-542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41270" y="3383282"/>
                <a:ext cx="167052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270" y="3383282"/>
                <a:ext cx="1670522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59382" y="1854926"/>
                <a:ext cx="2996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Summarise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first!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2" y="1854926"/>
                <a:ext cx="2996333" cy="338554"/>
              </a:xfrm>
              <a:prstGeom prst="rect">
                <a:avLst/>
              </a:prstGeom>
              <a:blipFill>
                <a:blip r:embed="rId11"/>
                <a:stretch>
                  <a:fillRect l="-1016" t="-3571" r="-203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888376" y="2782387"/>
            <a:ext cx="5134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Then, write out the relationship that you will use</a:t>
            </a:r>
          </a:p>
        </p:txBody>
      </p:sp>
      <p:sp>
        <p:nvSpPr>
          <p:cNvPr id="42" name="Arc 41"/>
          <p:cNvSpPr/>
          <p:nvPr/>
        </p:nvSpPr>
        <p:spPr>
          <a:xfrm>
            <a:off x="7184572" y="3657601"/>
            <a:ext cx="278674" cy="653143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410995" y="3805645"/>
                <a:ext cx="14282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995" y="3805645"/>
                <a:ext cx="1428203" cy="307777"/>
              </a:xfrm>
              <a:prstGeom prst="rect">
                <a:avLst/>
              </a:prstGeom>
              <a:blipFill>
                <a:blip r:embed="rId12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051073" y="2346958"/>
                <a:ext cx="62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3" y="2346958"/>
                <a:ext cx="622863" cy="276999"/>
              </a:xfrm>
              <a:prstGeom prst="rect">
                <a:avLst/>
              </a:prstGeom>
              <a:blipFill>
                <a:blip r:embed="rId13"/>
                <a:stretch>
                  <a:fillRect l="-8824" r="-882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432561" y="4106094"/>
                <a:ext cx="167052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561" y="4106094"/>
                <a:ext cx="1670522" cy="5259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602275" y="3592288"/>
                <a:ext cx="26770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275" y="3592288"/>
                <a:ext cx="267701" cy="345672"/>
              </a:xfrm>
              <a:prstGeom prst="rect">
                <a:avLst/>
              </a:prstGeom>
              <a:blipFill>
                <a:blip r:embed="rId15"/>
                <a:stretch>
                  <a:fillRect l="-4545" t="-1754" r="-1363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65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7" grpId="0"/>
      <p:bldP spid="40" grpId="0"/>
      <p:bldP spid="42" grpId="0" animBg="1"/>
      <p:bldP spid="45" grpId="0"/>
      <p:bldP spid="56" grpId="0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cubic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the roots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find the values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𝛾𝛼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blipFill>
                <a:blip r:embed="rId4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33703" y="1380308"/>
                <a:ext cx="2439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703" y="1380308"/>
                <a:ext cx="2439835" cy="276999"/>
              </a:xfrm>
              <a:prstGeom prst="rect">
                <a:avLst/>
              </a:prstGeom>
              <a:blipFill>
                <a:blip r:embed="rId6"/>
                <a:stretch>
                  <a:fillRect l="-1750" t="-4348" r="-2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51075" y="1267096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5" y="1267096"/>
                <a:ext cx="616387" cy="276999"/>
              </a:xfrm>
              <a:prstGeom prst="rect">
                <a:avLst/>
              </a:prstGeom>
              <a:blipFill>
                <a:blip r:embed="rId7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055428" y="1628501"/>
                <a:ext cx="612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1628501"/>
                <a:ext cx="612604" cy="276999"/>
              </a:xfrm>
              <a:prstGeom prst="rect">
                <a:avLst/>
              </a:prstGeom>
              <a:blipFill>
                <a:blip r:embed="rId8"/>
                <a:stretch>
                  <a:fillRect l="-8911" r="-891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64136" y="1976844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1976844"/>
                <a:ext cx="785728" cy="276999"/>
              </a:xfrm>
              <a:prstGeom prst="rect">
                <a:avLst/>
              </a:prstGeom>
              <a:blipFill>
                <a:blip r:embed="rId9"/>
                <a:stretch>
                  <a:fillRect l="-3101" r="-542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46768" y="3374573"/>
                <a:ext cx="2172092" cy="4742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768" y="3374573"/>
                <a:ext cx="2172092" cy="4742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59382" y="1854926"/>
                <a:ext cx="2996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Summarise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first!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2" y="1854926"/>
                <a:ext cx="2996333" cy="338554"/>
              </a:xfrm>
              <a:prstGeom prst="rect">
                <a:avLst/>
              </a:prstGeom>
              <a:blipFill>
                <a:blip r:embed="rId11"/>
                <a:stretch>
                  <a:fillRect l="-1016" t="-3571" r="-203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888376" y="2782387"/>
            <a:ext cx="5134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Then, write out the relationship that you will use</a:t>
            </a:r>
          </a:p>
        </p:txBody>
      </p:sp>
      <p:sp>
        <p:nvSpPr>
          <p:cNvPr id="42" name="Arc 41"/>
          <p:cNvSpPr/>
          <p:nvPr/>
        </p:nvSpPr>
        <p:spPr>
          <a:xfrm>
            <a:off x="7306492" y="3701144"/>
            <a:ext cx="278674" cy="653143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532915" y="3849188"/>
                <a:ext cx="14282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915" y="3849188"/>
                <a:ext cx="1428203" cy="307777"/>
              </a:xfrm>
              <a:prstGeom prst="rect">
                <a:avLst/>
              </a:prstGeom>
              <a:blipFill>
                <a:blip r:embed="rId12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051073" y="2346958"/>
                <a:ext cx="62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3" y="2346958"/>
                <a:ext cx="622863" cy="276999"/>
              </a:xfrm>
              <a:prstGeom prst="rect">
                <a:avLst/>
              </a:prstGeom>
              <a:blipFill>
                <a:blip r:embed="rId13"/>
                <a:stretch>
                  <a:fillRect l="-8824" r="-882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293223" y="4097385"/>
                <a:ext cx="2025555" cy="517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223" y="4097385"/>
                <a:ext cx="2025555" cy="5175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602275" y="3592288"/>
                <a:ext cx="26770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275" y="3592288"/>
                <a:ext cx="267701" cy="345672"/>
              </a:xfrm>
              <a:prstGeom prst="rect">
                <a:avLst/>
              </a:prstGeom>
              <a:blipFill>
                <a:blip r:embed="rId15"/>
                <a:stretch>
                  <a:fillRect l="-4545" t="-1754" r="-1363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25784" y="4902928"/>
                <a:ext cx="5915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784" y="4902928"/>
                <a:ext cx="591509" cy="276999"/>
              </a:xfrm>
              <a:prstGeom prst="rect">
                <a:avLst/>
              </a:prstGeom>
              <a:blipFill>
                <a:blip r:embed="rId16"/>
                <a:stretch>
                  <a:fillRect l="-3093" r="-927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72091" y="4066905"/>
                <a:ext cx="282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91" y="4066905"/>
                <a:ext cx="282129" cy="215444"/>
              </a:xfrm>
              <a:prstGeom prst="rect">
                <a:avLst/>
              </a:prstGeom>
              <a:blipFill>
                <a:blip r:embed="rId17"/>
                <a:stretch>
                  <a:fillRect l="-4348" r="-1304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0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 animBg="1"/>
      <p:bldP spid="45" grpId="0"/>
      <p:bldP spid="61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654" y="1198485"/>
                <a:ext cx="4376692" cy="4996233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Solve the following quadratic equations: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+8=0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Given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is a root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, find the other 2 roots</a:t>
                </a:r>
              </a:p>
              <a:p>
                <a:pPr marL="0" indent="0">
                  <a:buNone/>
                </a:pPr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654" y="1198485"/>
                <a:ext cx="4376692" cy="4996233"/>
              </a:xfrm>
              <a:blipFill>
                <a:blip r:embed="rId2"/>
                <a:stretch>
                  <a:fillRect l="-1671" t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21608" y="1181068"/>
                <a:ext cx="4376692" cy="49962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. Find the roots of: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608" y="1181068"/>
                <a:ext cx="4376692" cy="4996233"/>
              </a:xfrm>
              <a:prstGeom prst="rect">
                <a:avLst/>
              </a:prstGeom>
              <a:blipFill>
                <a:blip r:embed="rId3"/>
                <a:stretch>
                  <a:fillRect l="-1253" t="-1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80605" y="2094411"/>
                <a:ext cx="10948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605" y="2094411"/>
                <a:ext cx="1094852" cy="307777"/>
              </a:xfrm>
              <a:prstGeom prst="rect">
                <a:avLst/>
              </a:prstGeom>
              <a:blipFill>
                <a:blip r:embed="rId4"/>
                <a:stretch>
                  <a:fillRect l="-3333" r="-5556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76251" y="2838994"/>
                <a:ext cx="1628779" cy="648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2000" b="1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251" y="2838994"/>
                <a:ext cx="1628779" cy="6486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3223" y="4602479"/>
                <a:ext cx="21879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and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223" y="4602479"/>
                <a:ext cx="2187907" cy="307777"/>
              </a:xfrm>
              <a:prstGeom prst="rect">
                <a:avLst/>
              </a:prstGeom>
              <a:blipFill>
                <a:blip r:embed="rId6"/>
                <a:stretch>
                  <a:fillRect l="-3064" t="-28000" r="-3064" b="-4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82789" y="2246810"/>
                <a:ext cx="10403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789" y="2246810"/>
                <a:ext cx="1040349" cy="307777"/>
              </a:xfrm>
              <a:prstGeom prst="rect">
                <a:avLst/>
              </a:prstGeom>
              <a:blipFill>
                <a:blip r:embed="rId7"/>
                <a:stretch>
                  <a:fillRect l="-4094" t="-28000" r="-7602" b="-4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70618" y="2947850"/>
                <a:ext cx="9024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618" y="2947850"/>
                <a:ext cx="902491" cy="307777"/>
              </a:xfrm>
              <a:prstGeom prst="rect">
                <a:avLst/>
              </a:prstGeom>
              <a:blipFill>
                <a:blip r:embed="rId8"/>
                <a:stretch>
                  <a:fillRect l="-10135" t="-28000" r="-8784" b="-4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48252" y="3596639"/>
                <a:ext cx="1108765" cy="443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252" y="3596639"/>
                <a:ext cx="1108765" cy="443135"/>
              </a:xfrm>
              <a:prstGeom prst="rect">
                <a:avLst/>
              </a:prstGeom>
              <a:blipFill>
                <a:blip r:embed="rId9"/>
                <a:stretch>
                  <a:fillRect t="-2740" r="-2762" b="-17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cubic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the roots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find the values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𝛾𝛼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blipFill>
                <a:blip r:embed="rId4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33703" y="1380308"/>
                <a:ext cx="2439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703" y="1380308"/>
                <a:ext cx="2439835" cy="276999"/>
              </a:xfrm>
              <a:prstGeom prst="rect">
                <a:avLst/>
              </a:prstGeom>
              <a:blipFill>
                <a:blip r:embed="rId6"/>
                <a:stretch>
                  <a:fillRect l="-1750" t="-4348" r="-2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51075" y="1267096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5" y="1267096"/>
                <a:ext cx="616387" cy="276999"/>
              </a:xfrm>
              <a:prstGeom prst="rect">
                <a:avLst/>
              </a:prstGeom>
              <a:blipFill>
                <a:blip r:embed="rId7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055428" y="1628501"/>
                <a:ext cx="612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1628501"/>
                <a:ext cx="612604" cy="276999"/>
              </a:xfrm>
              <a:prstGeom prst="rect">
                <a:avLst/>
              </a:prstGeom>
              <a:blipFill>
                <a:blip r:embed="rId8"/>
                <a:stretch>
                  <a:fillRect l="-8911" r="-891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64136" y="1976844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1976844"/>
                <a:ext cx="785728" cy="276999"/>
              </a:xfrm>
              <a:prstGeom prst="rect">
                <a:avLst/>
              </a:prstGeom>
              <a:blipFill>
                <a:blip r:embed="rId9"/>
                <a:stretch>
                  <a:fillRect l="-3101" r="-542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21830" y="3391989"/>
                <a:ext cx="1088570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𝛼𝛽𝛾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830" y="3391989"/>
                <a:ext cx="1088570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59382" y="1854926"/>
                <a:ext cx="2996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Summarise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first!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2" y="1854926"/>
                <a:ext cx="2996333" cy="338554"/>
              </a:xfrm>
              <a:prstGeom prst="rect">
                <a:avLst/>
              </a:prstGeom>
              <a:blipFill>
                <a:blip r:embed="rId11"/>
                <a:stretch>
                  <a:fillRect l="-1016" t="-3571" r="-203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888376" y="2782387"/>
            <a:ext cx="5134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Then, write out the relationship that you will use</a:t>
            </a:r>
          </a:p>
        </p:txBody>
      </p:sp>
      <p:sp>
        <p:nvSpPr>
          <p:cNvPr id="42" name="Arc 41"/>
          <p:cNvSpPr/>
          <p:nvPr/>
        </p:nvSpPr>
        <p:spPr>
          <a:xfrm>
            <a:off x="6966858" y="3683726"/>
            <a:ext cx="278674" cy="653143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193281" y="3831770"/>
                <a:ext cx="14282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281" y="3831770"/>
                <a:ext cx="1428203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051073" y="2346958"/>
                <a:ext cx="62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3" y="2346958"/>
                <a:ext cx="622863" cy="276999"/>
              </a:xfrm>
              <a:prstGeom prst="rect">
                <a:avLst/>
              </a:prstGeom>
              <a:blipFill>
                <a:blip r:embed="rId13"/>
                <a:stretch>
                  <a:fillRect l="-8824" r="-882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902823" y="4053841"/>
                <a:ext cx="1099468" cy="517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𝛼𝛽𝛾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823" y="4053841"/>
                <a:ext cx="1099468" cy="5175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602275" y="3592288"/>
                <a:ext cx="26770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275" y="3592288"/>
                <a:ext cx="267701" cy="345672"/>
              </a:xfrm>
              <a:prstGeom prst="rect">
                <a:avLst/>
              </a:prstGeom>
              <a:blipFill>
                <a:blip r:embed="rId15"/>
                <a:stretch>
                  <a:fillRect l="-4545" t="-1754" r="-1363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86150" y="4885510"/>
                <a:ext cx="5915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150" y="4885510"/>
                <a:ext cx="591509" cy="276999"/>
              </a:xfrm>
              <a:prstGeom prst="rect">
                <a:avLst/>
              </a:prstGeom>
              <a:blipFill>
                <a:blip r:embed="rId16"/>
                <a:stretch>
                  <a:fillRect l="-4124" r="-824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72091" y="4066905"/>
                <a:ext cx="282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91" y="4066905"/>
                <a:ext cx="282129" cy="215444"/>
              </a:xfrm>
              <a:prstGeom prst="rect">
                <a:avLst/>
              </a:prstGeom>
              <a:blipFill>
                <a:blip r:embed="rId17"/>
                <a:stretch>
                  <a:fillRect l="-4348" r="-1304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36662" y="4415248"/>
                <a:ext cx="282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662" y="4415248"/>
                <a:ext cx="282129" cy="215444"/>
              </a:xfrm>
              <a:prstGeom prst="rect">
                <a:avLst/>
              </a:prstGeom>
              <a:blipFill>
                <a:blip r:embed="rId18"/>
                <a:stretch>
                  <a:fillRect l="-4255" r="-10638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54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 animBg="1"/>
      <p:bldP spid="45" grpId="0"/>
      <p:bldP spid="61" grpId="0"/>
      <p:bldP spid="2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cubic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the roots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find the values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𝛾𝛼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blipFill>
                <a:blip r:embed="rId4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33703" y="1380308"/>
                <a:ext cx="2439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703" y="1380308"/>
                <a:ext cx="2439835" cy="276999"/>
              </a:xfrm>
              <a:prstGeom prst="rect">
                <a:avLst/>
              </a:prstGeom>
              <a:blipFill>
                <a:blip r:embed="rId6"/>
                <a:stretch>
                  <a:fillRect l="-1750" t="-4348" r="-2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51075" y="1267096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5" y="1267096"/>
                <a:ext cx="616387" cy="276999"/>
              </a:xfrm>
              <a:prstGeom prst="rect">
                <a:avLst/>
              </a:prstGeom>
              <a:blipFill>
                <a:blip r:embed="rId7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055428" y="1628501"/>
                <a:ext cx="612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1628501"/>
                <a:ext cx="612604" cy="276999"/>
              </a:xfrm>
              <a:prstGeom prst="rect">
                <a:avLst/>
              </a:prstGeom>
              <a:blipFill>
                <a:blip r:embed="rId8"/>
                <a:stretch>
                  <a:fillRect l="-8911" r="-891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64136" y="1976844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1976844"/>
                <a:ext cx="785728" cy="276999"/>
              </a:xfrm>
              <a:prstGeom prst="rect">
                <a:avLst/>
              </a:prstGeom>
              <a:blipFill>
                <a:blip r:embed="rId9"/>
                <a:stretch>
                  <a:fillRect l="-3101" r="-542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59382" y="1854926"/>
                <a:ext cx="2996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Summarise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first!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2" y="1854926"/>
                <a:ext cx="2996333" cy="338554"/>
              </a:xfrm>
              <a:prstGeom prst="rect">
                <a:avLst/>
              </a:prstGeom>
              <a:blipFill>
                <a:blip r:embed="rId10"/>
                <a:stretch>
                  <a:fillRect l="-1016" t="-3571" r="-203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184467" y="2764970"/>
            <a:ext cx="4780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might have to manipulate the expression!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051073" y="2346958"/>
                <a:ext cx="62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3" y="2346958"/>
                <a:ext cx="622863" cy="276999"/>
              </a:xfrm>
              <a:prstGeom prst="rect">
                <a:avLst/>
              </a:prstGeom>
              <a:blipFill>
                <a:blip r:embed="rId11"/>
                <a:stretch>
                  <a:fillRect l="-8824" r="-882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602275" y="3592288"/>
                <a:ext cx="26770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275" y="3592288"/>
                <a:ext cx="267701" cy="345672"/>
              </a:xfrm>
              <a:prstGeom prst="rect">
                <a:avLst/>
              </a:prstGeom>
              <a:blipFill>
                <a:blip r:embed="rId12"/>
                <a:stretch>
                  <a:fillRect l="-4545" t="-1754" r="-1363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72091" y="4066905"/>
                <a:ext cx="282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91" y="4066905"/>
                <a:ext cx="282129" cy="215444"/>
              </a:xfrm>
              <a:prstGeom prst="rect">
                <a:avLst/>
              </a:prstGeom>
              <a:blipFill>
                <a:blip r:embed="rId13"/>
                <a:stretch>
                  <a:fillRect l="-4348" r="-1304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36662" y="4415248"/>
                <a:ext cx="282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662" y="4415248"/>
                <a:ext cx="282129" cy="215444"/>
              </a:xfrm>
              <a:prstGeom prst="rect">
                <a:avLst/>
              </a:prstGeom>
              <a:blipFill>
                <a:blip r:embed="rId14"/>
                <a:stretch>
                  <a:fillRect l="-4255" r="-10638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20220" y="3141342"/>
                <a:ext cx="1023870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220" y="3141342"/>
                <a:ext cx="1023870" cy="5670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43023" y="3808480"/>
                <a:ext cx="2108975" cy="590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23" y="3808480"/>
                <a:ext cx="2108975" cy="5909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62217" y="4633889"/>
                <a:ext cx="1711366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217" y="4633889"/>
                <a:ext cx="1711366" cy="57265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38460" y="5414405"/>
                <a:ext cx="64280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460" y="5414405"/>
                <a:ext cx="642805" cy="5186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79278" y="6198136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278" y="6198136"/>
                <a:ext cx="418384" cy="276999"/>
              </a:xfrm>
              <a:prstGeom prst="rect">
                <a:avLst/>
              </a:prstGeom>
              <a:blipFill>
                <a:blip r:embed="rId19"/>
                <a:stretch>
                  <a:fillRect l="-5882" r="-1323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485528" y="3364847"/>
            <a:ext cx="1432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with common denominators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>
            <a:off x="7171679" y="3471212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093091" y="4147903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029214" y="4937635"/>
            <a:ext cx="233735" cy="714228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6530584" y="5703947"/>
            <a:ext cx="267176" cy="64206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292588" y="4294297"/>
            <a:ext cx="993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up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02079" y="5039641"/>
            <a:ext cx="146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b) and c)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65594" y="5885852"/>
            <a:ext cx="919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33" grpId="0"/>
      <p:bldP spid="34" grpId="0" animBg="1"/>
      <p:bldP spid="35" grpId="0" animBg="1"/>
      <p:bldP spid="36" grpId="0" animBg="1"/>
      <p:bldP spid="43" grpId="0" animBg="1"/>
      <p:bldP spid="44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cubic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roots of a cubic equation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      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integer values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It can help to rewrite the original equation slightly!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55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blipFill>
                <a:blip r:embed="rId4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1999" y="5011783"/>
                <a:ext cx="2426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5011783"/>
                <a:ext cx="2426305" cy="276999"/>
              </a:xfrm>
              <a:prstGeom prst="rect">
                <a:avLst/>
              </a:prstGeom>
              <a:blipFill>
                <a:blip r:embed="rId6"/>
                <a:stretch>
                  <a:fillRect l="-1005" t="-4348" r="-175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22809" y="5991497"/>
                <a:ext cx="2483180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09" y="5991497"/>
                <a:ext cx="2483180" cy="5442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1907176" y="5390605"/>
            <a:ext cx="1" cy="5834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22810" y="5503817"/>
                <a:ext cx="1112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0" y="5503817"/>
                <a:ext cx="1112356" cy="307777"/>
              </a:xfrm>
              <a:prstGeom prst="rect">
                <a:avLst/>
              </a:prstGeom>
              <a:blipFill>
                <a:blip r:embed="rId8"/>
                <a:stretch>
                  <a:fillRect l="-164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034943" y="2209018"/>
            <a:ext cx="470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question you have to use the relationships ‘backwards’…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312229" y="2965480"/>
                <a:ext cx="1724297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29" y="2965480"/>
                <a:ext cx="1724297" cy="52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49485" y="3737667"/>
                <a:ext cx="2980953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5" y="3737667"/>
                <a:ext cx="2980953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21660" y="4476163"/>
                <a:ext cx="179328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660" y="4476163"/>
                <a:ext cx="1793288" cy="5259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548968" y="5214658"/>
                <a:ext cx="179328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968" y="5214658"/>
                <a:ext cx="1793288" cy="5259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7294786" y="3496322"/>
            <a:ext cx="1562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roots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Arc 54"/>
          <p:cNvSpPr/>
          <p:nvPr/>
        </p:nvSpPr>
        <p:spPr>
          <a:xfrm>
            <a:off x="7049421" y="3375080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7050900" y="4104529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294110" y="4248726"/>
            <a:ext cx="918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16368" y="5015883"/>
            <a:ext cx="1562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-1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7070135" y="4842856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8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7" grpId="0" animBg="1"/>
      <p:bldP spid="58" grpId="0"/>
      <p:bldP spid="59" grpId="0"/>
      <p:bldP spid="60" grpId="0" animBg="1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cubic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roots of a cubic equation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      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integer values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It can help to rewrite the original equation slightly!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55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blipFill>
                <a:blip r:embed="rId4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1999" y="5011783"/>
                <a:ext cx="2426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5011783"/>
                <a:ext cx="2426305" cy="276999"/>
              </a:xfrm>
              <a:prstGeom prst="rect">
                <a:avLst/>
              </a:prstGeom>
              <a:blipFill>
                <a:blip r:embed="rId6"/>
                <a:stretch>
                  <a:fillRect l="-1005" t="-4348" r="-175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22809" y="5991497"/>
                <a:ext cx="2483180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09" y="5991497"/>
                <a:ext cx="2483180" cy="5442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1907176" y="5390605"/>
            <a:ext cx="1" cy="5834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22810" y="5503817"/>
                <a:ext cx="1112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0" y="5503817"/>
                <a:ext cx="1112356" cy="307777"/>
              </a:xfrm>
              <a:prstGeom prst="rect">
                <a:avLst/>
              </a:prstGeom>
              <a:blipFill>
                <a:blip r:embed="rId8"/>
                <a:stretch>
                  <a:fillRect l="-164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034943" y="2209018"/>
            <a:ext cx="470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question you have to use the relationships ‘backwards’…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826035" y="3026439"/>
                <a:ext cx="1889760" cy="3688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035" y="3026439"/>
                <a:ext cx="1889760" cy="368884"/>
              </a:xfrm>
              <a:prstGeom prst="rect">
                <a:avLst/>
              </a:prstGeom>
              <a:blipFill>
                <a:blip r:embed="rId9"/>
                <a:stretch>
                  <a:fillRect b="-98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88526" y="3685416"/>
                <a:ext cx="3518264" cy="3688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+2(1−2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26" y="3685416"/>
                <a:ext cx="3518264" cy="368884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7721506" y="3278607"/>
            <a:ext cx="130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roots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Arc 54"/>
          <p:cNvSpPr/>
          <p:nvPr/>
        </p:nvSpPr>
        <p:spPr>
          <a:xfrm>
            <a:off x="7598061" y="3244451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7616958" y="3921649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799208" y="3987469"/>
            <a:ext cx="1100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56300" y="4737210"/>
            <a:ext cx="106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7618775" y="4607725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38652" y="4338559"/>
                <a:ext cx="2037805" cy="3674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5+2+4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+2−4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652" y="4338559"/>
                <a:ext cx="2037805" cy="367473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958149" y="5000410"/>
                <a:ext cx="574765" cy="3674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49" y="5000410"/>
                <a:ext cx="574765" cy="367473"/>
              </a:xfrm>
              <a:prstGeom prst="rect">
                <a:avLst/>
              </a:prstGeom>
              <a:blipFill>
                <a:blip r:embed="rId13"/>
                <a:stretch>
                  <a:fillRect b="-98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43575" y="1494704"/>
                <a:ext cx="812306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575" y="1494704"/>
                <a:ext cx="812306" cy="4742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0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/>
      <p:bldP spid="55" grpId="0" animBg="1"/>
      <p:bldP spid="57" grpId="0" animBg="1"/>
      <p:bldP spid="58" grpId="0"/>
      <p:bldP spid="59" grpId="0"/>
      <p:bldP spid="60" grpId="0" animBg="1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cubic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roots of a cubic equation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      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integer values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It can help to rewrite the original equation slightly!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55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blipFill>
                <a:blip r:embed="rId4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1999" y="5011783"/>
                <a:ext cx="2426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5011783"/>
                <a:ext cx="2426305" cy="276999"/>
              </a:xfrm>
              <a:prstGeom prst="rect">
                <a:avLst/>
              </a:prstGeom>
              <a:blipFill>
                <a:blip r:embed="rId6"/>
                <a:stretch>
                  <a:fillRect l="-1005" t="-4348" r="-175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22809" y="5991497"/>
                <a:ext cx="2483180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09" y="5991497"/>
                <a:ext cx="2483180" cy="5442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1907176" y="5390605"/>
            <a:ext cx="1" cy="5834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22810" y="5503817"/>
                <a:ext cx="1112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0" y="5503817"/>
                <a:ext cx="1112356" cy="307777"/>
              </a:xfrm>
              <a:prstGeom prst="rect">
                <a:avLst/>
              </a:prstGeom>
              <a:blipFill>
                <a:blip r:embed="rId8"/>
                <a:stretch>
                  <a:fillRect l="-164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034943" y="2209018"/>
            <a:ext cx="470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question you have to use the relationships ‘backwards’…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43575" y="1494704"/>
                <a:ext cx="812306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575" y="1494704"/>
                <a:ext cx="812306" cy="4742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82492" y="2991605"/>
                <a:ext cx="1358537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492" y="2991605"/>
                <a:ext cx="1358537" cy="52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06239" y="3720250"/>
                <a:ext cx="2980953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39" y="3720250"/>
                <a:ext cx="2980953" cy="5259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51864" y="4441328"/>
                <a:ext cx="1349828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64" y="4441328"/>
                <a:ext cx="1349828" cy="5259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32145" y="5171115"/>
                <a:ext cx="118275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145" y="5171115"/>
                <a:ext cx="1182758" cy="5259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294786" y="3496322"/>
            <a:ext cx="1562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roots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>
            <a:off x="7049421" y="3375080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7050900" y="4104529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224440" y="4231309"/>
            <a:ext cx="1745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25077" y="4998466"/>
            <a:ext cx="113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7070135" y="4842856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333934" y="5734340"/>
            <a:ext cx="1313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-1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7091907" y="5561313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749266" y="5867800"/>
                <a:ext cx="118275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266" y="5867800"/>
                <a:ext cx="1182758" cy="5259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123438" y="1451161"/>
                <a:ext cx="1061134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438" y="1451161"/>
                <a:ext cx="1061134" cy="5259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8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3" grpId="0" animBg="1"/>
      <p:bldP spid="34" grpId="0" animBg="1"/>
      <p:bldP spid="35" grpId="0"/>
      <p:bldP spid="36" grpId="0"/>
      <p:bldP spid="37" grpId="0" animBg="1"/>
      <p:bldP spid="40" grpId="0"/>
      <p:bldP spid="43" grpId="0" animBg="1"/>
      <p:bldP spid="44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cubic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roots of a cubic equation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      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integer values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It can help to rewrite the original equation slightly!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55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blipFill>
                <a:blip r:embed="rId4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1999" y="5011783"/>
                <a:ext cx="2426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5011783"/>
                <a:ext cx="2426305" cy="276999"/>
              </a:xfrm>
              <a:prstGeom prst="rect">
                <a:avLst/>
              </a:prstGeom>
              <a:blipFill>
                <a:blip r:embed="rId6"/>
                <a:stretch>
                  <a:fillRect l="-1005" t="-4348" r="-175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22809" y="5991497"/>
                <a:ext cx="2483180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09" y="5991497"/>
                <a:ext cx="2483180" cy="5442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1907176" y="5390605"/>
            <a:ext cx="1" cy="5834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22810" y="5503817"/>
                <a:ext cx="1112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0" y="5503817"/>
                <a:ext cx="1112356" cy="307777"/>
              </a:xfrm>
              <a:prstGeom prst="rect">
                <a:avLst/>
              </a:prstGeom>
              <a:blipFill>
                <a:blip r:embed="rId8"/>
                <a:stretch>
                  <a:fillRect l="-164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034943" y="2209018"/>
            <a:ext cx="470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substitute these into the relationship from before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43575" y="1494704"/>
                <a:ext cx="812306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575" y="1494704"/>
                <a:ext cx="812306" cy="4742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123438" y="1451161"/>
                <a:ext cx="1061134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438" y="1451161"/>
                <a:ext cx="1061134" cy="52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124992" y="2973977"/>
                <a:ext cx="2483180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992" y="2973977"/>
                <a:ext cx="2483180" cy="5442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111929" y="3962400"/>
                <a:ext cx="2439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929" y="3962400"/>
                <a:ext cx="2439835" cy="276999"/>
              </a:xfrm>
              <a:prstGeom prst="rect">
                <a:avLst/>
              </a:prstGeom>
              <a:blipFill>
                <a:blip r:embed="rId13"/>
                <a:stretch>
                  <a:fillRect l="-1000" t="-4444" r="-175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06982" y="4889861"/>
                <a:ext cx="32473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9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982" y="4889861"/>
                <a:ext cx="3247364" cy="276999"/>
              </a:xfrm>
              <a:prstGeom prst="rect">
                <a:avLst/>
              </a:prstGeom>
              <a:blipFill>
                <a:blip r:embed="rId14"/>
                <a:stretch>
                  <a:fillRect l="-1876" t="-28261" r="-1876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7529871" y="3285923"/>
            <a:ext cx="264300" cy="754853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659869" y="3386578"/>
            <a:ext cx="1562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values above…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40628" y="1397725"/>
            <a:ext cx="805543" cy="5965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111930" y="1402079"/>
            <a:ext cx="705396" cy="5965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6152605" y="1397725"/>
            <a:ext cx="962298" cy="5965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634445" y="2943496"/>
            <a:ext cx="261258" cy="5834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6326776" y="2947850"/>
            <a:ext cx="261258" cy="5834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6897187" y="2934787"/>
            <a:ext cx="261258" cy="5834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5429793" y="3905793"/>
            <a:ext cx="370116" cy="36140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043749" y="3901439"/>
            <a:ext cx="404947" cy="36140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601097" y="3905793"/>
            <a:ext cx="513806" cy="36140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1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7" grpId="0"/>
      <p:bldP spid="50" grpId="0"/>
      <p:bldP spid="51" grpId="0"/>
      <p:bldP spid="52" grpId="0" animBg="1"/>
      <p:bldP spid="53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38A01E-7DA4-41D7-9E3C-DDAA32F18184}"/>
              </a:ext>
            </a:extLst>
          </p:cNvPr>
          <p:cNvSpPr/>
          <p:nvPr/>
        </p:nvSpPr>
        <p:spPr>
          <a:xfrm>
            <a:off x="1437031" y="2035187"/>
            <a:ext cx="6269985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4C</a:t>
            </a:r>
            <a:endParaRPr lang="ja-JP" altLang="en-US" sz="72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23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quartic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roots of a quartic equation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can be represented by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  <a:blipFill>
                <a:blip r:embed="rId2"/>
                <a:stretch>
                  <a:fillRect l="-472" t="-732" r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766" y="4015330"/>
                <a:ext cx="40031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𝑒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</m:e>
                      </m:d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</m:e>
                      </m:d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6" y="4015330"/>
                <a:ext cx="4003147" cy="184666"/>
              </a:xfrm>
              <a:prstGeom prst="rect">
                <a:avLst/>
              </a:prstGeom>
              <a:blipFill>
                <a:blip r:embed="rId3"/>
                <a:stretch>
                  <a:fillRect t="-3333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4326" y="3135086"/>
                <a:ext cx="83242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quartic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𝑒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the roots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then the following relationship can be written…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26" y="3135086"/>
                <a:ext cx="8324211" cy="584775"/>
              </a:xfrm>
              <a:prstGeom prst="rect">
                <a:avLst/>
              </a:prstGeom>
              <a:blipFill>
                <a:blip r:embed="rId4"/>
                <a:stretch>
                  <a:fillRect t="-2083" r="-146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783" y="4436173"/>
                <a:ext cx="6350450" cy="4149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𝑒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𝛼𝛽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𝛽</m:t>
                                  </m:r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𝛾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𝛾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𝛼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𝛾𝛿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𝛼</m:t>
                                  </m:r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𝛽</m:t>
                                  </m:r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𝛼𝛽𝛾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𝛼𝛽𝛿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𝛼𝛾𝛿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𝛽𝛾𝛿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𝛼𝛽𝛾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𝛿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3" y="4436173"/>
                <a:ext cx="6350450" cy="414985"/>
              </a:xfrm>
              <a:prstGeom prst="rect">
                <a:avLst/>
              </a:prstGeom>
              <a:blipFill>
                <a:blip r:embed="rId5"/>
                <a:stretch>
                  <a:fillRect l="-96" b="-1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699" y="5029243"/>
                <a:ext cx="869123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𝑒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+(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𝛼𝛽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𝛽𝛾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𝛾𝛼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𝛼𝛽𝛾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𝛼𝛽𝛿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𝛼𝛾𝛿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𝛽𝛾𝛿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𝛼𝛽𝛾𝛿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9" y="5029243"/>
                <a:ext cx="8691238" cy="184666"/>
              </a:xfrm>
              <a:prstGeom prst="rect">
                <a:avLst/>
              </a:prstGeom>
              <a:blipFill>
                <a:blip r:embed="rId6"/>
                <a:stretch>
                  <a:fillRect l="-211" b="-4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511" y="5469026"/>
                <a:ext cx="8533849" cy="361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+(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𝛾𝛼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𝛼𝛽𝛾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𝛼𝛾𝛿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𝛽𝛾𝛿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1" y="5469026"/>
                <a:ext cx="8533849" cy="361637"/>
              </a:xfrm>
              <a:prstGeom prst="rect">
                <a:avLst/>
              </a:prstGeom>
              <a:blipFill>
                <a:blip r:embed="rId7"/>
                <a:stretch>
                  <a:fillRect t="-3390" r="-286" b="-8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/>
          <p:cNvSpPr/>
          <p:nvPr/>
        </p:nvSpPr>
        <p:spPr>
          <a:xfrm>
            <a:off x="6397757" y="4162697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501629" y="4144224"/>
            <a:ext cx="110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rc 11"/>
          <p:cNvSpPr/>
          <p:nvPr/>
        </p:nvSpPr>
        <p:spPr>
          <a:xfrm>
            <a:off x="8744717" y="4576354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043046" y="4078909"/>
            <a:ext cx="110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like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Arc 13"/>
          <p:cNvSpPr/>
          <p:nvPr/>
        </p:nvSpPr>
        <p:spPr>
          <a:xfrm>
            <a:off x="8696819" y="5155474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34189" y="5807560"/>
                <a:ext cx="1209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189" y="5807560"/>
                <a:ext cx="1209811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390502" y="4419600"/>
            <a:ext cx="1754778" cy="2307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33896" y="5007428"/>
            <a:ext cx="1419498" cy="2438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284616" y="4423955"/>
            <a:ext cx="1959429" cy="2307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451463" y="4646023"/>
            <a:ext cx="962298" cy="2307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918858" y="5007429"/>
            <a:ext cx="2055222" cy="2307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361613" y="5003075"/>
            <a:ext cx="1702524" cy="2307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405052" y="4650378"/>
            <a:ext cx="2107473" cy="2307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quartic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roots of a quartic equation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can be represented by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  <a:blipFill>
                <a:blip r:embed="rId2"/>
                <a:stretch>
                  <a:fillRect l="-472" t="-732" r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1476" y="3213506"/>
                <a:ext cx="8533849" cy="361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+(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𝛾𝛼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𝛼𝛽𝛾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𝛼𝛾𝛿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𝛽𝛾𝛿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6" y="3213506"/>
                <a:ext cx="8533849" cy="361637"/>
              </a:xfrm>
              <a:prstGeom prst="rect">
                <a:avLst/>
              </a:prstGeom>
              <a:blipFill>
                <a:blip r:embed="rId3"/>
                <a:stretch>
                  <a:fillRect t="-3390" r="-286" b="-8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>
            <a:off x="1706883" y="3683727"/>
            <a:ext cx="975359" cy="4702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6092" y="3657599"/>
                <a:ext cx="1663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Compare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2" y="3657599"/>
                <a:ext cx="1663337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563393" y="3686701"/>
            <a:ext cx="115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constants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910148" y="3707093"/>
            <a:ext cx="858651" cy="4643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0587" y="4320343"/>
                <a:ext cx="1488356" cy="350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87" y="4320343"/>
                <a:ext cx="1488356" cy="350609"/>
              </a:xfrm>
              <a:prstGeom prst="rect">
                <a:avLst/>
              </a:prstGeom>
              <a:blipFill>
                <a:blip r:embed="rId5"/>
                <a:stretch>
                  <a:fillRect l="-2049" t="-3509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8906" y="4948752"/>
                <a:ext cx="1386277" cy="350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06" y="4948752"/>
                <a:ext cx="1386277" cy="350609"/>
              </a:xfrm>
              <a:prstGeom prst="rect">
                <a:avLst/>
              </a:prstGeom>
              <a:blipFill>
                <a:blip r:embed="rId6"/>
                <a:stretch>
                  <a:fillRect t="-3509" r="-1754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94821" y="4355728"/>
                <a:ext cx="2323713" cy="316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𝛾𝛿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𝛼𝛿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𝛽𝛿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821" y="4355728"/>
                <a:ext cx="2323713" cy="316177"/>
              </a:xfrm>
              <a:prstGeom prst="rect">
                <a:avLst/>
              </a:prstGeom>
              <a:blipFill>
                <a:blip r:embed="rId7"/>
                <a:stretch>
                  <a:fillRect l="-525" t="-1961" r="-1575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45105" y="4320344"/>
                <a:ext cx="2195858" cy="350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𝛼𝛽𝛾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𝛼𝛾𝛿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𝛽𝛾𝛿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105" y="4320344"/>
                <a:ext cx="2195858" cy="350609"/>
              </a:xfrm>
              <a:prstGeom prst="rect">
                <a:avLst/>
              </a:prstGeom>
              <a:blipFill>
                <a:blip r:embed="rId8"/>
                <a:stretch>
                  <a:fillRect l="-1389" t="-3509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61191" y="4361743"/>
                <a:ext cx="1174101" cy="3162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191" y="4361743"/>
                <a:ext cx="1174101" cy="316240"/>
              </a:xfrm>
              <a:prstGeom prst="rect">
                <a:avLst/>
              </a:prstGeom>
              <a:blipFill>
                <a:blip r:embed="rId9"/>
                <a:stretch>
                  <a:fillRect t="-1961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1913" y="5645270"/>
                <a:ext cx="2171029" cy="54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‘single roots’ is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3" y="5645270"/>
                <a:ext cx="2171029" cy="5430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040759" y="5671396"/>
                <a:ext cx="2171029" cy="54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‘triple roots’ is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759" y="5671396"/>
                <a:ext cx="2171029" cy="5430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59769" y="5654729"/>
                <a:ext cx="2171029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‘double roots’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769" y="5654729"/>
                <a:ext cx="2171029" cy="524118"/>
              </a:xfrm>
              <a:prstGeom prst="rect">
                <a:avLst/>
              </a:prstGeom>
              <a:blipFill>
                <a:blip r:embed="rId12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603862" y="3683725"/>
                <a:ext cx="1593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Compare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862" y="3683725"/>
                <a:ext cx="1593668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H="1">
            <a:off x="6335487" y="3728865"/>
            <a:ext cx="858651" cy="4643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029201" y="3705497"/>
                <a:ext cx="1593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Compare coefficients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1" y="3705497"/>
                <a:ext cx="1593668" cy="461665"/>
              </a:xfrm>
              <a:prstGeom prst="rect">
                <a:avLst/>
              </a:prstGeom>
              <a:blipFill>
                <a:blip r:embed="rId14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10123" y="4951715"/>
                <a:ext cx="2093778" cy="350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𝛼𝛽𝛿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𝛼𝛾𝛿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𝛽𝛾𝛿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23" y="4951715"/>
                <a:ext cx="2093778" cy="350609"/>
              </a:xfrm>
              <a:prstGeom prst="rect">
                <a:avLst/>
              </a:prstGeom>
              <a:blipFill>
                <a:blip r:embed="rId15"/>
                <a:stretch>
                  <a:fillRect l="-292" t="-3448" r="-1749" b="-10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8609280" y="3707094"/>
            <a:ext cx="663" cy="5399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170005" y="5693166"/>
                <a:ext cx="2171029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‘quadruple roots’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005" y="5693166"/>
                <a:ext cx="2171029" cy="524118"/>
              </a:xfrm>
              <a:prstGeom prst="rect">
                <a:avLst/>
              </a:prstGeom>
              <a:blipFill>
                <a:blip r:embed="rId16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recognize some patterns involving the roots of cubic equations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3338" y="2377440"/>
            <a:ext cx="6316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Comparing the patterns between quadratics, </a:t>
            </a:r>
            <a:r>
              <a:rPr lang="en-US" sz="1600" u="sng" dirty="0" err="1">
                <a:latin typeface="Comic Sans MS" panose="030F0702030302020204" pitchFamily="66" charset="0"/>
              </a:rPr>
              <a:t>cubics</a:t>
            </a:r>
            <a:r>
              <a:rPr lang="en-US" sz="1600" u="sng" dirty="0">
                <a:latin typeface="Comic Sans MS" panose="030F0702030302020204" pitchFamily="66" charset="0"/>
              </a:rPr>
              <a:t> and </a:t>
            </a:r>
            <a:r>
              <a:rPr lang="en-US" sz="1600" u="sng" dirty="0" err="1">
                <a:latin typeface="Comic Sans MS" panose="030F0702030302020204" pitchFamily="66" charset="0"/>
              </a:rPr>
              <a:t>quartics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0069" y="3606607"/>
                <a:ext cx="1375953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69" y="3606607"/>
                <a:ext cx="1375953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7943" y="4435507"/>
                <a:ext cx="772456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43" y="4435507"/>
                <a:ext cx="772456" cy="474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4173" y="3011929"/>
                <a:ext cx="19691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73" y="3011929"/>
                <a:ext cx="1969193" cy="307777"/>
              </a:xfrm>
              <a:prstGeom prst="rect">
                <a:avLst/>
              </a:prstGeom>
              <a:blipFill>
                <a:blip r:embed="rId4"/>
                <a:stretch>
                  <a:fillRect l="-1548" t="-1961" r="-2477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47430" y="3008684"/>
                <a:ext cx="27002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430" y="3008684"/>
                <a:ext cx="2700226" cy="307777"/>
              </a:xfrm>
              <a:prstGeom prst="rect">
                <a:avLst/>
              </a:prstGeom>
              <a:blipFill>
                <a:blip r:embed="rId5"/>
                <a:stretch>
                  <a:fillRect l="-903" t="-4000" r="-1580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738845" y="3592243"/>
                <a:ext cx="2103120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845" y="3592243"/>
                <a:ext cx="2103120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930607" y="4408057"/>
                <a:ext cx="1858073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607" y="4408057"/>
                <a:ext cx="1858073" cy="4742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043645" y="5086690"/>
                <a:ext cx="1510937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645" y="5086690"/>
                <a:ext cx="1510937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911633" y="3535679"/>
            <a:ext cx="94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Sum of ‘singles’</a:t>
            </a:r>
            <a:endParaRPr lang="en-GB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15883" y="4362993"/>
            <a:ext cx="1114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Sum of ‘doubles’</a:t>
            </a:r>
            <a:endParaRPr lang="en-GB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54434" y="5055324"/>
            <a:ext cx="1180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Sum of ‘triples’</a:t>
            </a:r>
            <a:endParaRPr lang="en-GB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358538" y="3544389"/>
            <a:ext cx="505097" cy="6792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4201886" y="3513909"/>
            <a:ext cx="505097" cy="6792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580709" y="4380413"/>
            <a:ext cx="243840" cy="566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1336767" y="4376060"/>
            <a:ext cx="243840" cy="566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blipFill>
                <a:blip r:embed="rId9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blipFill>
                <a:blip r:embed="rId10"/>
                <a:stretch>
                  <a:fillRect l="-440" b="-46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blipFill>
                <a:blip r:embed="rId11"/>
                <a:stretch>
                  <a:fillRect l="-732"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34619" y="3004330"/>
                <a:ext cx="34088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619" y="3004330"/>
                <a:ext cx="3408818" cy="307777"/>
              </a:xfrm>
              <a:prstGeom prst="rect">
                <a:avLst/>
              </a:prstGeom>
              <a:blipFill>
                <a:blip r:embed="rId13"/>
                <a:stretch>
                  <a:fillRect l="-536" t="-4000" r="-1250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91794" y="3614015"/>
                <a:ext cx="2103120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794" y="3614015"/>
                <a:ext cx="2103120" cy="5259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486573" y="4394994"/>
                <a:ext cx="3481787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573" y="4394994"/>
                <a:ext cx="3481787" cy="4742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73486" y="5082336"/>
                <a:ext cx="3283131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86" y="5082336"/>
                <a:ext cx="3283131" cy="5259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7872548" y="3518264"/>
            <a:ext cx="444138" cy="6792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8704217" y="4341224"/>
            <a:ext cx="300445" cy="566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527075" y="5870462"/>
                <a:ext cx="1371600" cy="47436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075" y="5870462"/>
                <a:ext cx="1371600" cy="47436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8368937" y="5059681"/>
            <a:ext cx="444137" cy="566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3958045" y="5072744"/>
            <a:ext cx="444137" cy="566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563290" y="5765073"/>
            <a:ext cx="134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Sum of ‘quadruples’</a:t>
            </a:r>
            <a:endParaRPr lang="en-GB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0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6" grpId="0"/>
      <p:bldP spid="43" grpId="0"/>
      <p:bldP spid="44" grpId="0"/>
      <p:bldP spid="47" grpId="0"/>
      <p:bldP spid="48" grpId="0"/>
      <p:bldP spid="7" grpId="0"/>
      <p:bldP spid="7" grpId="1"/>
      <p:bldP spid="7" grpId="2"/>
      <p:bldP spid="49" grpId="0"/>
      <p:bldP spid="49" grpId="1"/>
      <p:bldP spid="49" grpId="2"/>
      <p:bldP spid="50" grpId="0"/>
      <p:bldP spid="50" grpId="1"/>
      <p:bldP spid="50" grpId="2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32" grpId="0"/>
      <p:bldP spid="33" grpId="0"/>
      <p:bldP spid="36" grpId="0"/>
      <p:bldP spid="37" grpId="0"/>
      <p:bldP spid="40" grpId="0" animBg="1"/>
      <p:bldP spid="40" grpId="1" animBg="1"/>
      <p:bldP spid="40" grpId="2" animBg="1"/>
      <p:bldP spid="42" grpId="0" animBg="1"/>
      <p:bldP spid="42" grpId="1" animBg="1"/>
      <p:bldP spid="42" grpId="2" animBg="1"/>
      <p:bldP spid="45" grpId="0"/>
      <p:bldP spid="46" grpId="0" animBg="1"/>
      <p:bldP spid="46" grpId="1" animBg="1"/>
      <p:bldP spid="46" grpId="2" animBg="1"/>
      <p:bldP spid="55" grpId="0" animBg="1"/>
      <p:bldP spid="55" grpId="1" animBg="1"/>
      <p:bldP spid="55" grpId="2" animBg="1"/>
      <p:bldP spid="56" grpId="0"/>
      <p:bldP spid="56" grpId="1"/>
      <p:bldP spid="5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38A01E-7DA4-41D7-9E3C-DDAA32F18184}"/>
              </a:ext>
            </a:extLst>
          </p:cNvPr>
          <p:cNvSpPr/>
          <p:nvPr/>
        </p:nvSpPr>
        <p:spPr>
          <a:xfrm>
            <a:off x="1278333" y="2035187"/>
            <a:ext cx="6587381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4A</a:t>
            </a:r>
            <a:endParaRPr lang="ja-JP" altLang="en-US" sz="72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quartic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equation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−60=0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has roots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=−2+4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−2=0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+3=0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Hence, find all the roots of the equation and the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  <a:blipFill>
                <a:blip r:embed="rId2"/>
                <a:stretch>
                  <a:fillRect l="-472" t="-732" r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blipFill>
                <a:blip r:embed="rId4"/>
                <a:stretch>
                  <a:fillRect l="-440" b="-46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blipFill>
                <a:blip r:embed="rId5"/>
                <a:stretch>
                  <a:fillRect l="-732"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21085" y="1310640"/>
                <a:ext cx="1737361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085" y="1310640"/>
                <a:ext cx="1737361" cy="409023"/>
              </a:xfrm>
              <a:prstGeom prst="rect">
                <a:avLst/>
              </a:prstGeom>
              <a:blipFill>
                <a:blip r:embed="rId7"/>
                <a:stretch>
                  <a:fillRect b="-89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36572" y="1924595"/>
                <a:ext cx="2987040" cy="40331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+(−2+4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)+(−2−4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)=−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2" y="1924595"/>
                <a:ext cx="2987040" cy="403316"/>
              </a:xfrm>
              <a:prstGeom prst="rect">
                <a:avLst/>
              </a:prstGeom>
              <a:blipFill>
                <a:blip r:embed="rId8"/>
                <a:stretch>
                  <a:fillRect t="-1515" b="-1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647508" y="2669178"/>
                <a:ext cx="1537063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−4=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08" y="2669178"/>
                <a:ext cx="1537063" cy="215444"/>
              </a:xfrm>
              <a:prstGeom prst="rect">
                <a:avLst/>
              </a:prstGeom>
              <a:blipFill>
                <a:blip r:embed="rId9"/>
                <a:stretch>
                  <a:fillRect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721532" y="3248298"/>
                <a:ext cx="127145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−2=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532" y="3248298"/>
                <a:ext cx="1271452" cy="215444"/>
              </a:xfrm>
              <a:prstGeom prst="rect">
                <a:avLst/>
              </a:prstGeom>
              <a:blipFill>
                <a:blip r:embed="rId10"/>
                <a:stretch>
                  <a:fillRect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7090088" y="1589314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7245532" y="1536006"/>
            <a:ext cx="146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that we know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Arc 51"/>
          <p:cNvSpPr/>
          <p:nvPr/>
        </p:nvSpPr>
        <p:spPr>
          <a:xfrm>
            <a:off x="7085734" y="2194560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7081380" y="2808515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319555" y="2132544"/>
            <a:ext cx="109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/ 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62949" y="2929378"/>
            <a:ext cx="757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900057" y="3705498"/>
                <a:ext cx="988422" cy="36894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57" y="3705498"/>
                <a:ext cx="988422" cy="368947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293325" y="3596641"/>
            <a:ext cx="44936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11040" y="4249783"/>
                <a:ext cx="2656114" cy="40331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(−2+4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)(−2−4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−60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4249783"/>
                <a:ext cx="2656114" cy="403316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821679" y="4924697"/>
                <a:ext cx="1188721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(20)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79" y="4924697"/>
                <a:ext cx="1188721" cy="215444"/>
              </a:xfrm>
              <a:prstGeom prst="rect">
                <a:avLst/>
              </a:prstGeom>
              <a:blipFill>
                <a:blip r:embed="rId13"/>
                <a:stretch>
                  <a:fillRect l="-4103" r="-2564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148251" y="5477691"/>
                <a:ext cx="80119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251" y="5477691"/>
                <a:ext cx="801190" cy="215444"/>
              </a:xfrm>
              <a:prstGeom prst="rect">
                <a:avLst/>
              </a:prstGeom>
              <a:blipFill>
                <a:blip r:embed="rId14"/>
                <a:stretch>
                  <a:fillRect l="-3053" r="-763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856513" y="6004560"/>
                <a:ext cx="927464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513" y="6004560"/>
                <a:ext cx="927464" cy="215444"/>
              </a:xfrm>
              <a:prstGeom prst="rect">
                <a:avLst/>
              </a:prstGeom>
              <a:blipFill>
                <a:blip r:embed="rId15"/>
                <a:stretch>
                  <a:fillRect l="-5921" r="-3289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60"/>
          <p:cNvSpPr/>
          <p:nvPr/>
        </p:nvSpPr>
        <p:spPr>
          <a:xfrm>
            <a:off x="7033483" y="3936275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188926" y="3926510"/>
            <a:ext cx="140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that we know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Arc 62"/>
          <p:cNvSpPr/>
          <p:nvPr/>
        </p:nvSpPr>
        <p:spPr>
          <a:xfrm>
            <a:off x="7046545" y="4506687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7201988" y="4488213"/>
            <a:ext cx="155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parts / 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Arc 64"/>
          <p:cNvSpPr/>
          <p:nvPr/>
        </p:nvSpPr>
        <p:spPr>
          <a:xfrm>
            <a:off x="6998647" y="5068390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7136673" y="5154418"/>
            <a:ext cx="1371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Arc 66"/>
          <p:cNvSpPr/>
          <p:nvPr/>
        </p:nvSpPr>
        <p:spPr>
          <a:xfrm>
            <a:off x="6933333" y="5603968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7114902" y="5724831"/>
            <a:ext cx="757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5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quartic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equation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−60=0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has roots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=−2+4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−2=0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+3=0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Hence, find all the roots of the equation and the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  <a:blipFill>
                <a:blip r:embed="rId2"/>
                <a:stretch>
                  <a:fillRect l="-472" t="-732" r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blipFill>
                <a:blip r:embed="rId4"/>
                <a:stretch>
                  <a:fillRect l="-440" b="-46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blipFill>
                <a:blip r:embed="rId5"/>
                <a:stretch>
                  <a:fillRect l="-732"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41073" y="1428205"/>
                <a:ext cx="1453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73" y="1428205"/>
                <a:ext cx="1453475" cy="276999"/>
              </a:xfrm>
              <a:prstGeom prst="rect">
                <a:avLst/>
              </a:prstGeom>
              <a:blipFill>
                <a:blip r:embed="rId7"/>
                <a:stretch>
                  <a:fillRect l="-2101" t="-2174" r="-3361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270011" y="1423851"/>
                <a:ext cx="11868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+3=0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011" y="1423851"/>
                <a:ext cx="1186800" cy="276999"/>
              </a:xfrm>
              <a:prstGeom prst="rect">
                <a:avLst/>
              </a:prstGeom>
              <a:blipFill>
                <a:blip r:embed="rId8"/>
                <a:stretch>
                  <a:fillRect l="-9278" t="-2222" r="-1031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55324" y="1867988"/>
                <a:ext cx="1049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=2−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24" y="1867988"/>
                <a:ext cx="1049518" cy="276999"/>
              </a:xfrm>
              <a:prstGeom prst="rect">
                <a:avLst/>
              </a:prstGeom>
              <a:blipFill>
                <a:blip r:embed="rId9"/>
                <a:stretch>
                  <a:fillRect l="-2907" t="-2174" r="-69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31141" y="3265714"/>
                <a:ext cx="19696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2−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+3=0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141" y="3265714"/>
                <a:ext cx="1969659" cy="276999"/>
              </a:xfrm>
              <a:prstGeom prst="rect">
                <a:avLst/>
              </a:prstGeom>
              <a:blipFill>
                <a:blip r:embed="rId10"/>
                <a:stretch>
                  <a:fillRect l="-619" t="-2222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01576" y="2764971"/>
                <a:ext cx="11868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+3=0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576" y="2764971"/>
                <a:ext cx="1186800" cy="276999"/>
              </a:xfrm>
              <a:prstGeom prst="rect">
                <a:avLst/>
              </a:prstGeom>
              <a:blipFill>
                <a:blip r:embed="rId11"/>
                <a:stretch>
                  <a:fillRect l="-9231" t="-2222" r="-513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992808" y="1541417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209212" y="1631801"/>
            <a:ext cx="931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39"/>
          <p:cNvSpPr/>
          <p:nvPr/>
        </p:nvSpPr>
        <p:spPr>
          <a:xfrm>
            <a:off x="6188750" y="2904308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405154" y="2994692"/>
            <a:ext cx="709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Arc 41"/>
          <p:cNvSpPr/>
          <p:nvPr/>
        </p:nvSpPr>
        <p:spPr>
          <a:xfrm>
            <a:off x="6201813" y="3439885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348549" y="3425766"/>
            <a:ext cx="93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483392" y="3796937"/>
                <a:ext cx="19696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+3=0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392" y="3796937"/>
                <a:ext cx="1969659" cy="276999"/>
              </a:xfrm>
              <a:prstGeom prst="rect">
                <a:avLst/>
              </a:prstGeom>
              <a:blipFill>
                <a:blip r:embed="rId12"/>
                <a:stretch>
                  <a:fillRect t="-2222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479037" y="4315097"/>
                <a:ext cx="19696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+3=0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037" y="4315097"/>
                <a:ext cx="1969659" cy="276999"/>
              </a:xfrm>
              <a:prstGeom prst="rect">
                <a:avLst/>
              </a:prstGeom>
              <a:blipFill>
                <a:blip r:embed="rId13"/>
                <a:stretch>
                  <a:fillRect t="-2222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335346" y="4868092"/>
                <a:ext cx="19696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−3)(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+1)=0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346" y="4868092"/>
                <a:ext cx="1969659" cy="276999"/>
              </a:xfrm>
              <a:prstGeom prst="rect">
                <a:avLst/>
              </a:prstGeom>
              <a:blipFill>
                <a:blip r:embed="rId14"/>
                <a:stretch>
                  <a:fillRect l="-5263" t="-2222" r="-619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426786" y="5473337"/>
                <a:ext cx="19696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=−1</m:t>
                    </m:r>
                  </m:oMath>
                </a14:m>
                <a:endParaRPr lang="en-US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86" y="5473337"/>
                <a:ext cx="1969659" cy="276999"/>
              </a:xfrm>
              <a:prstGeom prst="rect">
                <a:avLst/>
              </a:prstGeom>
              <a:blipFill>
                <a:blip r:embed="rId15"/>
                <a:stretch>
                  <a:fillRect t="-26667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/>
          <p:cNvSpPr/>
          <p:nvPr/>
        </p:nvSpPr>
        <p:spPr>
          <a:xfrm>
            <a:off x="6214876" y="3992879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Arc 73"/>
          <p:cNvSpPr/>
          <p:nvPr/>
        </p:nvSpPr>
        <p:spPr>
          <a:xfrm>
            <a:off x="6219231" y="4537165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6444343" y="4087617"/>
            <a:ext cx="1201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-1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466116" y="4640611"/>
            <a:ext cx="857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09369" y="5943600"/>
                <a:ext cx="19696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=−1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</m:oMath>
                </a14:m>
                <a:endParaRPr lang="en-US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369" y="5943600"/>
                <a:ext cx="1969659" cy="276999"/>
              </a:xfrm>
              <a:prstGeom prst="rect">
                <a:avLst/>
              </a:prstGeom>
              <a:blipFill>
                <a:blip r:embed="rId16"/>
                <a:stretch>
                  <a:fillRect t="-26667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61852" y="5495109"/>
            <a:ext cx="1933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Notice that we actually only have 2 roots here!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21280" y="5791200"/>
            <a:ext cx="1785257" cy="4354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91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/>
      <p:bldP spid="76" grpId="0"/>
      <p:bldP spid="77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quartic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equation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−60=0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has roots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=−2+4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Hence, find all the roots of the equation and the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  <a:blipFill>
                <a:blip r:embed="rId2"/>
                <a:stretch>
                  <a:fillRect l="-472" t="-732" r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blipFill>
                <a:blip r:embed="rId4"/>
                <a:stretch>
                  <a:fillRect l="-440" b="-46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blipFill>
                <a:blip r:embed="rId5"/>
                <a:stretch>
                  <a:fillRect l="-732"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03426" y="4219302"/>
                <a:ext cx="365476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Roots are: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−2+4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26" y="4219302"/>
                <a:ext cx="3654767" cy="246221"/>
              </a:xfrm>
              <a:prstGeom prst="rect">
                <a:avLst/>
              </a:prstGeom>
              <a:blipFill>
                <a:blip r:embed="rId7"/>
                <a:stretch>
                  <a:fillRect l="-1000" t="-21951" b="-5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33405" y="4367348"/>
                <a:ext cx="3087189" cy="3688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405" y="4367348"/>
                <a:ext cx="3087189" cy="368884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0" y="4963884"/>
                <a:ext cx="7829005" cy="36753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(−2+4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)(−2−4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)+(−2+4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)(3)+(−2+4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)(−1)+(−2−4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)(3)+(−2−4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)(−1)+(3)(−1)=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63884"/>
                <a:ext cx="7829005" cy="367537"/>
              </a:xfrm>
              <a:prstGeom prst="rect">
                <a:avLst/>
              </a:prstGeom>
              <a:blipFill>
                <a:blip r:embed="rId9"/>
                <a:stretch>
                  <a:fillRect l="-545" t="-1639" r="-312" b="-1311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141029" y="5556066"/>
                <a:ext cx="896984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9=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029" y="5556066"/>
                <a:ext cx="896984" cy="215444"/>
              </a:xfrm>
              <a:prstGeom prst="rect">
                <a:avLst/>
              </a:prstGeom>
              <a:blipFill>
                <a:blip r:embed="rId10"/>
                <a:stretch>
                  <a:fillRect b="-222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7847734" y="4598125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990117" y="4623194"/>
            <a:ext cx="85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7817254" y="5194662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977054" y="5211022"/>
            <a:ext cx="128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To cut a long story short…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9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31" grpId="0"/>
      <p:bldP spid="32" grpId="0"/>
      <p:bldP spid="33" grpId="0"/>
      <p:bldP spid="47" grpId="0" animBg="1"/>
      <p:bldP spid="48" grpId="0"/>
      <p:bldP spid="49" grpId="0" animBg="1"/>
      <p:bldP spid="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quartic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equation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−60=0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has roots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=−2+4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Hence, find all the roots of the equation and the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  <a:blipFill>
                <a:blip r:embed="rId2"/>
                <a:stretch>
                  <a:fillRect l="-472" t="-732" r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blipFill>
                <a:blip r:embed="rId4"/>
                <a:stretch>
                  <a:fillRect l="-440" b="-46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blipFill>
                <a:blip r:embed="rId5"/>
                <a:stretch>
                  <a:fillRect l="-732"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03426" y="4219302"/>
                <a:ext cx="365476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Roots are: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−2+4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26" y="4219302"/>
                <a:ext cx="3654767" cy="246221"/>
              </a:xfrm>
              <a:prstGeom prst="rect">
                <a:avLst/>
              </a:prstGeom>
              <a:blipFill>
                <a:blip r:embed="rId7"/>
                <a:stretch>
                  <a:fillRect l="-1000" t="-21951" b="-5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07280" y="4367348"/>
                <a:ext cx="3087189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280" y="4367348"/>
                <a:ext cx="3087189" cy="409023"/>
              </a:xfrm>
              <a:prstGeom prst="rect">
                <a:avLst/>
              </a:prstGeom>
              <a:blipFill>
                <a:blip r:embed="rId8"/>
                <a:stretch>
                  <a:fillRect b="-882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0" y="4972593"/>
                <a:ext cx="7750629" cy="36753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−2+4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−2−4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−2+4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−2−4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−2+4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72593"/>
                <a:ext cx="7750629" cy="367537"/>
              </a:xfrm>
              <a:prstGeom prst="rect">
                <a:avLst/>
              </a:prstGeom>
              <a:blipFill>
                <a:blip r:embed="rId9"/>
                <a:stretch>
                  <a:fillRect t="-3333" b="-1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88182" y="5573484"/>
                <a:ext cx="896984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−52=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182" y="5573484"/>
                <a:ext cx="896984" cy="215444"/>
              </a:xfrm>
              <a:prstGeom prst="rect">
                <a:avLst/>
              </a:prstGeom>
              <a:blipFill>
                <a:blip r:embed="rId10"/>
                <a:stretch>
                  <a:fillRect b="-222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79716" y="3304900"/>
                <a:ext cx="89698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𝑝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16" y="3304900"/>
                <a:ext cx="896984" cy="246221"/>
              </a:xfrm>
              <a:prstGeom prst="rect">
                <a:avLst/>
              </a:prstGeom>
              <a:blipFill>
                <a:blip r:embed="rId11"/>
                <a:stretch>
                  <a:fillRect b="-2195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7664853" y="4624251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807236" y="4658028"/>
            <a:ext cx="85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7669209" y="5185953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794175" y="5106518"/>
            <a:ext cx="141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To cut another long story short…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42459" y="3287484"/>
                <a:ext cx="89698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𝑞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=−52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459" y="3287484"/>
                <a:ext cx="896984" cy="246221"/>
              </a:xfrm>
              <a:prstGeom prst="rect">
                <a:avLst/>
              </a:prstGeom>
              <a:blipFill>
                <a:blip r:embed="rId12"/>
                <a:stretch>
                  <a:fillRect l="-680" b="-2195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5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7" grpId="0" animBg="1"/>
      <p:bldP spid="48" grpId="0"/>
      <p:bldP spid="49" grpId="0" animBg="1"/>
      <p:bldP spid="50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38A01E-7DA4-41D7-9E3C-DDAA32F18184}"/>
              </a:ext>
            </a:extLst>
          </p:cNvPr>
          <p:cNvSpPr/>
          <p:nvPr/>
        </p:nvSpPr>
        <p:spPr>
          <a:xfrm>
            <a:off x="1437031" y="2035187"/>
            <a:ext cx="6269985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4D</a:t>
            </a:r>
            <a:endParaRPr lang="ja-JP" altLang="en-US" sz="72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56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393371"/>
            <a:ext cx="3871776" cy="478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some expressions relating to roots of polynomials that you should </a:t>
            </a:r>
            <a:r>
              <a:rPr lang="en-US" sz="1600" b="1" dirty="0" err="1">
                <a:latin typeface="Comic Sans MS" panose="030F0702030302020204" pitchFamily="66" charset="0"/>
              </a:rPr>
              <a:t>familiarise</a:t>
            </a:r>
            <a:r>
              <a:rPr lang="en-US" sz="1600" b="1" dirty="0">
                <a:latin typeface="Comic Sans MS" panose="030F0702030302020204" pitchFamily="66" charset="0"/>
              </a:rPr>
              <a:t> yourself with…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have seen some of these already!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476EC7-86E6-4A0E-BE87-216181C2E30D}"/>
              </a:ext>
            </a:extLst>
          </p:cNvPr>
          <p:cNvSpPr txBox="1"/>
          <p:nvPr/>
        </p:nvSpPr>
        <p:spPr>
          <a:xfrm>
            <a:off x="2876711" y="3140968"/>
            <a:ext cx="297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latin typeface="Comic Sans MS" panose="030F0702030302020204" pitchFamily="66" charset="0"/>
              </a:rPr>
              <a:t>Rules for sums of reciprocals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A162CD0-80AA-4D76-8667-97E18648E128}"/>
                  </a:ext>
                </a:extLst>
              </p:cNvPr>
              <p:cNvSpPr txBox="1"/>
              <p:nvPr/>
            </p:nvSpPr>
            <p:spPr>
              <a:xfrm>
                <a:off x="3563888" y="3789040"/>
                <a:ext cx="1512168" cy="5726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A162CD0-80AA-4D76-8667-97E18648E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789040"/>
                <a:ext cx="1512168" cy="5726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8E00F3-0A93-4883-9C5A-A12DAC689201}"/>
                  </a:ext>
                </a:extLst>
              </p:cNvPr>
              <p:cNvSpPr txBox="1"/>
              <p:nvPr/>
            </p:nvSpPr>
            <p:spPr>
              <a:xfrm>
                <a:off x="3203848" y="4653136"/>
                <a:ext cx="2695161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8E00F3-0A93-4883-9C5A-A12DAC68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653136"/>
                <a:ext cx="2695161" cy="5726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BC0734B-01CC-43E0-BD13-3EBB80D485DA}"/>
                  </a:ext>
                </a:extLst>
              </p:cNvPr>
              <p:cNvSpPr txBox="1"/>
              <p:nvPr/>
            </p:nvSpPr>
            <p:spPr>
              <a:xfrm>
                <a:off x="2771800" y="5517232"/>
                <a:ext cx="4229556" cy="5732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𝛾𝛿𝛼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𝛿𝛼𝛽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𝛾𝛿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BC0734B-01CC-43E0-BD13-3EBB80D48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517232"/>
                <a:ext cx="4229556" cy="573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0EE8F4-9547-4E91-8308-714690B2E7F1}"/>
              </a:ext>
            </a:extLst>
          </p:cNvPr>
          <p:cNvSpPr txBox="1"/>
          <p:nvPr/>
        </p:nvSpPr>
        <p:spPr>
          <a:xfrm>
            <a:off x="1043608" y="3861048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Quadratic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8DF2EE-092B-49DC-B33C-EC67A28AB51D}"/>
              </a:ext>
            </a:extLst>
          </p:cNvPr>
          <p:cNvSpPr txBox="1"/>
          <p:nvPr/>
        </p:nvSpPr>
        <p:spPr>
          <a:xfrm>
            <a:off x="1259632" y="465313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Cubic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23A122-B2C0-4CDD-85F4-4A2CED882781}"/>
              </a:ext>
            </a:extLst>
          </p:cNvPr>
          <p:cNvSpPr txBox="1"/>
          <p:nvPr/>
        </p:nvSpPr>
        <p:spPr>
          <a:xfrm>
            <a:off x="1187624" y="5517232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Quartic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393371"/>
            <a:ext cx="3871776" cy="478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some expressions relating to roots of polynomials that you should </a:t>
            </a:r>
            <a:r>
              <a:rPr lang="en-US" sz="1600" b="1" dirty="0" err="1">
                <a:latin typeface="Comic Sans MS" panose="030F0702030302020204" pitchFamily="66" charset="0"/>
              </a:rPr>
              <a:t>familiarise</a:t>
            </a:r>
            <a:r>
              <a:rPr lang="en-US" sz="1600" b="1" dirty="0">
                <a:latin typeface="Comic Sans MS" panose="030F0702030302020204" pitchFamily="66" charset="0"/>
              </a:rPr>
              <a:t> yourself with…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have (hopefully) also encountered these in some of the questions so far. These are specifically when the roots are of a quadratic.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There are also equivalent results for the roots of cubic and quartic equations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1FA182D-9B9F-43E6-98CD-E174A6E695A1}"/>
                  </a:ext>
                </a:extLst>
              </p:cNvPr>
              <p:cNvSpPr txBox="1"/>
              <p:nvPr/>
            </p:nvSpPr>
            <p:spPr>
              <a:xfrm>
                <a:off x="683568" y="3861048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1FA182D-9B9F-43E6-98CD-E174A6E69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61048"/>
                <a:ext cx="2880320" cy="276999"/>
              </a:xfrm>
              <a:prstGeom prst="rect">
                <a:avLst/>
              </a:prstGeom>
              <a:blipFill>
                <a:blip r:embed="rId2"/>
                <a:stretch>
                  <a:fillRect t="-434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6F9F746-457C-4BF7-A980-3171F1544094}"/>
                  </a:ext>
                </a:extLst>
              </p:cNvPr>
              <p:cNvSpPr txBox="1"/>
              <p:nvPr/>
            </p:nvSpPr>
            <p:spPr>
              <a:xfrm>
                <a:off x="323528" y="4653136"/>
                <a:ext cx="36724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6F9F746-457C-4BF7-A980-3171F1544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653136"/>
                <a:ext cx="3672408" cy="276999"/>
              </a:xfrm>
              <a:prstGeom prst="rect">
                <a:avLst/>
              </a:prstGeom>
              <a:blipFill>
                <a:blip r:embed="rId3"/>
                <a:stretch>
                  <a:fillRect t="-434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60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There are some expressions relating to roots of polynomials that you should </a:t>
                </a:r>
                <a:r>
                  <a:rPr lang="en-US" sz="1600" b="1" dirty="0" err="1">
                    <a:latin typeface="Comic Sans MS" panose="030F0702030302020204" pitchFamily="66" charset="0"/>
                  </a:rPr>
                  <a:t>familiarise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yourself with…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𝛼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𝛽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𝛾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22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E10B486-8502-4EC1-A449-302C6F3828A9}"/>
                  </a:ext>
                </a:extLst>
              </p:cNvPr>
              <p:cNvSpPr txBox="1"/>
              <p:nvPr/>
            </p:nvSpPr>
            <p:spPr>
              <a:xfrm>
                <a:off x="1619672" y="2996952"/>
                <a:ext cx="13226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E10B486-8502-4EC1-A449-302C6F382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996952"/>
                <a:ext cx="1322606" cy="276999"/>
              </a:xfrm>
              <a:prstGeom prst="rect">
                <a:avLst/>
              </a:prstGeom>
              <a:blipFill>
                <a:blip r:embed="rId3"/>
                <a:stretch>
                  <a:fillRect t="-4444" r="-1382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56C2832-5EF0-4E79-9B3E-57189C57384A}"/>
                  </a:ext>
                </a:extLst>
              </p:cNvPr>
              <p:cNvSpPr txBox="1"/>
              <p:nvPr/>
            </p:nvSpPr>
            <p:spPr>
              <a:xfrm>
                <a:off x="899592" y="3501008"/>
                <a:ext cx="26148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56C2832-5EF0-4E79-9B3E-57189C573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01008"/>
                <a:ext cx="2614883" cy="276999"/>
              </a:xfrm>
              <a:prstGeom prst="rect">
                <a:avLst/>
              </a:prstGeom>
              <a:blipFill>
                <a:blip r:embed="rId4"/>
                <a:stretch>
                  <a:fillRect l="-699" t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B2B388E-1676-4249-BD81-FFC1906D2290}"/>
                  </a:ext>
                </a:extLst>
              </p:cNvPr>
              <p:cNvSpPr txBox="1"/>
              <p:nvPr/>
            </p:nvSpPr>
            <p:spPr>
              <a:xfrm>
                <a:off x="899592" y="4005064"/>
                <a:ext cx="4886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B2B388E-1676-4249-BD81-FFC1906D2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05064"/>
                <a:ext cx="4886017" cy="276999"/>
              </a:xfrm>
              <a:prstGeom prst="rect">
                <a:avLst/>
              </a:prstGeom>
              <a:blipFill>
                <a:blip r:embed="rId5"/>
                <a:stretch>
                  <a:fillRect l="-125"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BCAB77-C1FE-44B9-B17B-08DB6540B581}"/>
                  </a:ext>
                </a:extLst>
              </p:cNvPr>
              <p:cNvSpPr txBox="1"/>
              <p:nvPr/>
            </p:nvSpPr>
            <p:spPr>
              <a:xfrm>
                <a:off x="899592" y="4509120"/>
                <a:ext cx="35609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BCAB77-C1FE-44B9-B17B-08DB6540B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09120"/>
                <a:ext cx="3560975" cy="276999"/>
              </a:xfrm>
              <a:prstGeom prst="rect">
                <a:avLst/>
              </a:prstGeom>
              <a:blipFill>
                <a:blip r:embed="rId6"/>
                <a:stretch>
                  <a:fillRect l="-342" t="-4444" r="-188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716ECBA-2B43-4095-A6D6-73D9A3B83932}"/>
                  </a:ext>
                </a:extLst>
              </p:cNvPr>
              <p:cNvSpPr txBox="1"/>
              <p:nvPr/>
            </p:nvSpPr>
            <p:spPr>
              <a:xfrm>
                <a:off x="1835696" y="6093296"/>
                <a:ext cx="49668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716ECBA-2B43-4095-A6D6-73D9A3B83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6093296"/>
                <a:ext cx="4966810" cy="276999"/>
              </a:xfrm>
              <a:prstGeom prst="rect">
                <a:avLst/>
              </a:prstGeom>
              <a:blipFill>
                <a:blip r:embed="rId7"/>
                <a:stretch>
                  <a:fillRect t="-4444" r="-49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8A8AF87-CE0F-430B-B1BD-08D13600BD6B}"/>
                  </a:ext>
                </a:extLst>
              </p:cNvPr>
              <p:cNvSpPr txBox="1"/>
              <p:nvPr/>
            </p:nvSpPr>
            <p:spPr>
              <a:xfrm>
                <a:off x="1907704" y="5589240"/>
                <a:ext cx="48948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8A8AF87-CE0F-430B-B1BD-08D13600B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589240"/>
                <a:ext cx="4894802" cy="276999"/>
              </a:xfrm>
              <a:prstGeom prst="rect">
                <a:avLst/>
              </a:prstGeom>
              <a:blipFill>
                <a:blip r:embed="rId8"/>
                <a:stretch>
                  <a:fillRect t="-4444" r="-124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895BCB-E356-4648-AF67-12A25FE7A342}"/>
              </a:ext>
            </a:extLst>
          </p:cNvPr>
          <p:cNvSpPr txBox="1"/>
          <p:nvPr/>
        </p:nvSpPr>
        <p:spPr>
          <a:xfrm>
            <a:off x="899592" y="5085184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Therefore, we can find  a relationship for the sum of squares of the roots 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48">
            <a:extLst>
              <a:ext uri="{FF2B5EF4-FFF2-40B4-BE49-F238E27FC236}">
                <a16:creationId xmlns:a16="http://schemas.microsoft.com/office/drawing/2014/main" id="{FD8805BD-B892-46C2-9867-17BF49F98F95}"/>
              </a:ext>
            </a:extLst>
          </p:cNvPr>
          <p:cNvSpPr/>
          <p:nvPr/>
        </p:nvSpPr>
        <p:spPr>
          <a:xfrm>
            <a:off x="3491880" y="3140968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49">
            <a:extLst>
              <a:ext uri="{FF2B5EF4-FFF2-40B4-BE49-F238E27FC236}">
                <a16:creationId xmlns:a16="http://schemas.microsoft.com/office/drawing/2014/main" id="{09DAB264-0D17-423B-AA01-6B0AEDAD6FD9}"/>
              </a:ext>
            </a:extLst>
          </p:cNvPr>
          <p:cNvSpPr txBox="1"/>
          <p:nvPr/>
        </p:nvSpPr>
        <p:spPr>
          <a:xfrm>
            <a:off x="6948264" y="5805264"/>
            <a:ext cx="928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Arc 48">
            <a:extLst>
              <a:ext uri="{FF2B5EF4-FFF2-40B4-BE49-F238E27FC236}">
                <a16:creationId xmlns:a16="http://schemas.microsoft.com/office/drawing/2014/main" id="{6FCB9758-F916-4566-9A49-1073DF0AD0E7}"/>
              </a:ext>
            </a:extLst>
          </p:cNvPr>
          <p:cNvSpPr/>
          <p:nvPr/>
        </p:nvSpPr>
        <p:spPr>
          <a:xfrm>
            <a:off x="5724128" y="3645024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48">
            <a:extLst>
              <a:ext uri="{FF2B5EF4-FFF2-40B4-BE49-F238E27FC236}">
                <a16:creationId xmlns:a16="http://schemas.microsoft.com/office/drawing/2014/main" id="{28C53655-7F91-43C5-8102-A9457898E749}"/>
              </a:ext>
            </a:extLst>
          </p:cNvPr>
          <p:cNvSpPr/>
          <p:nvPr/>
        </p:nvSpPr>
        <p:spPr>
          <a:xfrm>
            <a:off x="5652120" y="4149080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48">
            <a:extLst>
              <a:ext uri="{FF2B5EF4-FFF2-40B4-BE49-F238E27FC236}">
                <a16:creationId xmlns:a16="http://schemas.microsoft.com/office/drawing/2014/main" id="{388D6810-B5F8-4FC5-8853-9CCEE3838FAD}"/>
              </a:ext>
            </a:extLst>
          </p:cNvPr>
          <p:cNvSpPr/>
          <p:nvPr/>
        </p:nvSpPr>
        <p:spPr>
          <a:xfrm>
            <a:off x="6732240" y="5733256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9">
            <a:extLst>
              <a:ext uri="{FF2B5EF4-FFF2-40B4-BE49-F238E27FC236}">
                <a16:creationId xmlns:a16="http://schemas.microsoft.com/office/drawing/2014/main" id="{D659B00D-6BF1-4282-A441-327955DAADBB}"/>
              </a:ext>
            </a:extLst>
          </p:cNvPr>
          <p:cNvSpPr txBox="1"/>
          <p:nvPr/>
        </p:nvSpPr>
        <p:spPr>
          <a:xfrm>
            <a:off x="3707904" y="3140968"/>
            <a:ext cx="1360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a double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49">
            <a:extLst>
              <a:ext uri="{FF2B5EF4-FFF2-40B4-BE49-F238E27FC236}">
                <a16:creationId xmlns:a16="http://schemas.microsoft.com/office/drawing/2014/main" id="{B3C14DE5-CDCF-46EA-BA62-E94FE90BF0C8}"/>
              </a:ext>
            </a:extLst>
          </p:cNvPr>
          <p:cNvSpPr txBox="1"/>
          <p:nvPr/>
        </p:nvSpPr>
        <p:spPr>
          <a:xfrm>
            <a:off x="5940152" y="371703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F4F06924-CCB0-4640-82DE-9F17308A7AA1}"/>
              </a:ext>
            </a:extLst>
          </p:cNvPr>
          <p:cNvSpPr txBox="1"/>
          <p:nvPr/>
        </p:nvSpPr>
        <p:spPr>
          <a:xfrm>
            <a:off x="5796136" y="414908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Group like terms and re-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part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1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4" grpId="0"/>
      <p:bldP spid="6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There are some expressions relating to roots of polynomials that you should </a:t>
                </a:r>
                <a:r>
                  <a:rPr lang="en-US" sz="1600" b="1" dirty="0" err="1">
                    <a:latin typeface="Comic Sans MS" panose="030F0702030302020204" pitchFamily="66" charset="0"/>
                  </a:rPr>
                  <a:t>familiarise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yourself with…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𝛼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𝛽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𝛾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cubic equation has roots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𝛽𝛾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=−3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l="-943" t="-765" r="-22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716ECBA-2B43-4095-A6D6-73D9A3B83932}"/>
                  </a:ext>
                </a:extLst>
              </p:cNvPr>
              <p:cNvSpPr txBox="1"/>
              <p:nvPr/>
            </p:nvSpPr>
            <p:spPr>
              <a:xfrm>
                <a:off x="3635896" y="2564904"/>
                <a:ext cx="49668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716ECBA-2B43-4095-A6D6-73D9A3B83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564904"/>
                <a:ext cx="4966810" cy="276999"/>
              </a:xfrm>
              <a:prstGeom prst="rect">
                <a:avLst/>
              </a:prstGeom>
              <a:blipFill>
                <a:blip r:embed="rId3"/>
                <a:stretch>
                  <a:fillRect t="-4444" r="-49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5E09ABD-A945-4A8B-BEDD-841030C9F0B3}"/>
                  </a:ext>
                </a:extLst>
              </p:cNvPr>
              <p:cNvSpPr txBox="1"/>
              <p:nvPr/>
            </p:nvSpPr>
            <p:spPr>
              <a:xfrm>
                <a:off x="539552" y="4581128"/>
                <a:ext cx="49668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5E09ABD-A945-4A8B-BEDD-841030C9F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81128"/>
                <a:ext cx="4966810" cy="276999"/>
              </a:xfrm>
              <a:prstGeom prst="rect">
                <a:avLst/>
              </a:prstGeom>
              <a:blipFill>
                <a:blip r:embed="rId4"/>
                <a:stretch>
                  <a:fillRect t="-4348" r="-61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022C3AE-E39C-47FA-BAE1-07027FF47400}"/>
                  </a:ext>
                </a:extLst>
              </p:cNvPr>
              <p:cNvSpPr txBox="1"/>
              <p:nvPr/>
            </p:nvSpPr>
            <p:spPr>
              <a:xfrm>
                <a:off x="1907704" y="5085184"/>
                <a:ext cx="16561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2(7)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022C3AE-E39C-47FA-BAE1-07027FF47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085184"/>
                <a:ext cx="1656184" cy="276999"/>
              </a:xfrm>
              <a:prstGeom prst="rect">
                <a:avLst/>
              </a:prstGeom>
              <a:blipFill>
                <a:blip r:embed="rId5"/>
                <a:stretch>
                  <a:fillRect t="-4348" r="-367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A8B146D-8E9D-4FEF-9462-CB03E5C40255}"/>
                  </a:ext>
                </a:extLst>
              </p:cNvPr>
              <p:cNvSpPr txBox="1"/>
              <p:nvPr/>
            </p:nvSpPr>
            <p:spPr>
              <a:xfrm>
                <a:off x="1835696" y="5589240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A8B146D-8E9D-4FEF-9462-CB03E5C40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589240"/>
                <a:ext cx="792088" cy="276999"/>
              </a:xfrm>
              <a:prstGeom prst="rect">
                <a:avLst/>
              </a:prstGeom>
              <a:blipFill>
                <a:blip r:embed="rId6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49">
            <a:extLst>
              <a:ext uri="{FF2B5EF4-FFF2-40B4-BE49-F238E27FC236}">
                <a16:creationId xmlns:a16="http://schemas.microsoft.com/office/drawing/2014/main" id="{A576CF4A-D5BD-41B4-8567-687AD7895BD9}"/>
              </a:ext>
            </a:extLst>
          </p:cNvPr>
          <p:cNvSpPr txBox="1"/>
          <p:nvPr/>
        </p:nvSpPr>
        <p:spPr>
          <a:xfrm>
            <a:off x="5508104" y="479715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Arc 48">
            <a:extLst>
              <a:ext uri="{FF2B5EF4-FFF2-40B4-BE49-F238E27FC236}">
                <a16:creationId xmlns:a16="http://schemas.microsoft.com/office/drawing/2014/main" id="{7DE8F698-7AFF-4287-B03A-2B9468ED6050}"/>
              </a:ext>
            </a:extLst>
          </p:cNvPr>
          <p:cNvSpPr/>
          <p:nvPr/>
        </p:nvSpPr>
        <p:spPr>
          <a:xfrm>
            <a:off x="3419872" y="5229200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48">
            <a:extLst>
              <a:ext uri="{FF2B5EF4-FFF2-40B4-BE49-F238E27FC236}">
                <a16:creationId xmlns:a16="http://schemas.microsoft.com/office/drawing/2014/main" id="{C8D67D0E-C16D-41F8-8443-F033E57471E8}"/>
              </a:ext>
            </a:extLst>
          </p:cNvPr>
          <p:cNvSpPr/>
          <p:nvPr/>
        </p:nvSpPr>
        <p:spPr>
          <a:xfrm>
            <a:off x="5364088" y="4725144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49">
            <a:extLst>
              <a:ext uri="{FF2B5EF4-FFF2-40B4-BE49-F238E27FC236}">
                <a16:creationId xmlns:a16="http://schemas.microsoft.com/office/drawing/2014/main" id="{CF0FD2A5-5207-474D-A6F1-C8226F07FF35}"/>
              </a:ext>
            </a:extLst>
          </p:cNvPr>
          <p:cNvSpPr txBox="1"/>
          <p:nvPr/>
        </p:nvSpPr>
        <p:spPr>
          <a:xfrm>
            <a:off x="3635896" y="5301208"/>
            <a:ext cx="999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 animBg="1"/>
      <p:bldP spid="29" grpId="0" animBg="1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393371"/>
            <a:ext cx="3871776" cy="478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some expressions relating to roots of polynomials that you should </a:t>
            </a:r>
            <a:r>
              <a:rPr lang="en-US" sz="1600" b="1" dirty="0" err="1">
                <a:latin typeface="Comic Sans MS" panose="030F0702030302020204" pitchFamily="66" charset="0"/>
              </a:rPr>
              <a:t>familiarise</a:t>
            </a:r>
            <a:r>
              <a:rPr lang="en-US" sz="1600" b="1" dirty="0">
                <a:latin typeface="Comic Sans MS" panose="030F0702030302020204" pitchFamily="66" charset="0"/>
              </a:rPr>
              <a:t> yourself with…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could do a similar expansion for the squares of the roots of a quartic equation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476EC7-86E6-4A0E-BE87-216181C2E30D}"/>
              </a:ext>
            </a:extLst>
          </p:cNvPr>
          <p:cNvSpPr txBox="1"/>
          <p:nvPr/>
        </p:nvSpPr>
        <p:spPr>
          <a:xfrm>
            <a:off x="2987824" y="3429000"/>
            <a:ext cx="3038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latin typeface="Comic Sans MS" panose="030F0702030302020204" pitchFamily="66" charset="0"/>
              </a:rPr>
              <a:t>Rules for the sums of squares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A162CD0-80AA-4D76-8667-97E18648E128}"/>
                  </a:ext>
                </a:extLst>
              </p:cNvPr>
              <p:cNvSpPr txBox="1"/>
              <p:nvPr/>
            </p:nvSpPr>
            <p:spPr>
              <a:xfrm>
                <a:off x="3203848" y="4221088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A162CD0-80AA-4D76-8667-97E18648E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221088"/>
                <a:ext cx="2736304" cy="276999"/>
              </a:xfrm>
              <a:prstGeom prst="rect">
                <a:avLst/>
              </a:prstGeom>
              <a:blipFill>
                <a:blip r:embed="rId2"/>
                <a:stretch>
                  <a:fillRect t="-4348" r="-200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8E00F3-0A93-4883-9C5A-A12DAC689201}"/>
                  </a:ext>
                </a:extLst>
              </p:cNvPr>
              <p:cNvSpPr txBox="1"/>
              <p:nvPr/>
            </p:nvSpPr>
            <p:spPr>
              <a:xfrm>
                <a:off x="2411760" y="4941168"/>
                <a:ext cx="48948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8E00F3-0A93-4883-9C5A-A12DAC68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941168"/>
                <a:ext cx="4894802" cy="276999"/>
              </a:xfrm>
              <a:prstGeom prst="rect">
                <a:avLst/>
              </a:prstGeom>
              <a:blipFill>
                <a:blip r:embed="rId3"/>
                <a:stretch>
                  <a:fillRect l="-249" t="-4444" r="-124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BC0734B-01CC-43E0-BD13-3EBB80D485DA}"/>
                  </a:ext>
                </a:extLst>
              </p:cNvPr>
              <p:cNvSpPr txBox="1"/>
              <p:nvPr/>
            </p:nvSpPr>
            <p:spPr>
              <a:xfrm>
                <a:off x="1259632" y="5733256"/>
                <a:ext cx="734481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BC0734B-01CC-43E0-BD13-3EBB80D48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733256"/>
                <a:ext cx="7344816" cy="276999"/>
              </a:xfrm>
              <a:prstGeom prst="rect">
                <a:avLst/>
              </a:prstGeom>
              <a:blipFill>
                <a:blip r:embed="rId4"/>
                <a:stretch>
                  <a:fillRect l="-664" t="-4348" r="-141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0EE8F4-9547-4E91-8308-714690B2E7F1}"/>
              </a:ext>
            </a:extLst>
          </p:cNvPr>
          <p:cNvSpPr txBox="1"/>
          <p:nvPr/>
        </p:nvSpPr>
        <p:spPr>
          <a:xfrm>
            <a:off x="107504" y="4149080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Quadratic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8DF2EE-092B-49DC-B33C-EC67A28AB51D}"/>
              </a:ext>
            </a:extLst>
          </p:cNvPr>
          <p:cNvSpPr txBox="1"/>
          <p:nvPr/>
        </p:nvSpPr>
        <p:spPr>
          <a:xfrm>
            <a:off x="323528" y="4869160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Cubic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23A122-B2C0-4CDD-85F4-4A2CED882781}"/>
              </a:ext>
            </a:extLst>
          </p:cNvPr>
          <p:cNvSpPr txBox="1"/>
          <p:nvPr/>
        </p:nvSpPr>
        <p:spPr>
          <a:xfrm>
            <a:off x="251520" y="5661248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Quartic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quadratic equation of the form: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Will always have either 2 real roots, one repeated root, or 2 complex roots which occur as a conjugate pair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we let the roots be equal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we can find the relationships between the roots and the coefficients for any equation like the one above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2349" b="-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222171" y="3065418"/>
            <a:ext cx="1306286" cy="3309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41435" y="2874081"/>
                <a:ext cx="452735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‘x is a member of the set of complex numbers’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the solutions are of the form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𝑏𝑖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Remember that either part can be 0, so this includes real and imaginary numbers too!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435" y="2874081"/>
                <a:ext cx="4527357" cy="1384995"/>
              </a:xfrm>
              <a:prstGeom prst="rect">
                <a:avLst/>
              </a:prstGeom>
              <a:blipFill>
                <a:blip r:embed="rId3"/>
                <a:stretch>
                  <a:fillRect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6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393371"/>
            <a:ext cx="3871776" cy="478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some expressions relating to roots of polynomials that you should </a:t>
            </a:r>
            <a:r>
              <a:rPr lang="en-US" sz="1600" b="1" dirty="0" err="1">
                <a:latin typeface="Comic Sans MS" panose="030F0702030302020204" pitchFamily="66" charset="0"/>
              </a:rPr>
              <a:t>familiarise</a:t>
            </a:r>
            <a:r>
              <a:rPr lang="en-US" sz="1600" b="1" dirty="0">
                <a:latin typeface="Comic Sans MS" panose="030F0702030302020204" pitchFamily="66" charset="0"/>
              </a:rPr>
              <a:t> yourself with…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could do a similar expansion for the squares of the cubes of equations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476EC7-86E6-4A0E-BE87-216181C2E30D}"/>
              </a:ext>
            </a:extLst>
          </p:cNvPr>
          <p:cNvSpPr txBox="1"/>
          <p:nvPr/>
        </p:nvSpPr>
        <p:spPr>
          <a:xfrm>
            <a:off x="3078641" y="3356992"/>
            <a:ext cx="2853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latin typeface="Comic Sans MS" panose="030F0702030302020204" pitchFamily="66" charset="0"/>
              </a:rPr>
              <a:t>Rules for the sums of cubes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A162CD0-80AA-4D76-8667-97E18648E128}"/>
                  </a:ext>
                </a:extLst>
              </p:cNvPr>
              <p:cNvSpPr txBox="1"/>
              <p:nvPr/>
            </p:nvSpPr>
            <p:spPr>
              <a:xfrm>
                <a:off x="2771800" y="4149080"/>
                <a:ext cx="35283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A162CD0-80AA-4D76-8667-97E18648E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149080"/>
                <a:ext cx="3528391" cy="276999"/>
              </a:xfrm>
              <a:prstGeom prst="rect">
                <a:avLst/>
              </a:prstGeom>
              <a:blipFill>
                <a:blip r:embed="rId2"/>
                <a:stretch>
                  <a:fillRect t="-4444" r="-103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8E00F3-0A93-4883-9C5A-A12DAC689201}"/>
                  </a:ext>
                </a:extLst>
              </p:cNvPr>
              <p:cNvSpPr txBox="1"/>
              <p:nvPr/>
            </p:nvSpPr>
            <p:spPr>
              <a:xfrm>
                <a:off x="1475656" y="4869160"/>
                <a:ext cx="68657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8E00F3-0A93-4883-9C5A-A12DAC68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869160"/>
                <a:ext cx="6865726" cy="276999"/>
              </a:xfrm>
              <a:prstGeom prst="rect">
                <a:avLst/>
              </a:prstGeom>
              <a:blipFill>
                <a:blip r:embed="rId3"/>
                <a:stretch>
                  <a:fillRect t="-4444" r="-71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0EE8F4-9547-4E91-8308-714690B2E7F1}"/>
              </a:ext>
            </a:extLst>
          </p:cNvPr>
          <p:cNvSpPr txBox="1"/>
          <p:nvPr/>
        </p:nvSpPr>
        <p:spPr>
          <a:xfrm>
            <a:off x="106149" y="4077072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Quadratic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8DF2EE-092B-49DC-B33C-EC67A28AB51D}"/>
              </a:ext>
            </a:extLst>
          </p:cNvPr>
          <p:cNvSpPr txBox="1"/>
          <p:nvPr/>
        </p:nvSpPr>
        <p:spPr>
          <a:xfrm>
            <a:off x="322173" y="4797152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Cubic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02204AD-43E6-4784-BAF4-871B52BB6D6F}"/>
              </a:ext>
            </a:extLst>
          </p:cNvPr>
          <p:cNvSpPr txBox="1"/>
          <p:nvPr/>
        </p:nvSpPr>
        <p:spPr>
          <a:xfrm>
            <a:off x="1043608" y="5733256"/>
            <a:ext cx="7141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Fortunately, the sum of cubes of a quartic is not required!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There are some expressions relating to roots of polynomials that you should </a:t>
                </a:r>
                <a:r>
                  <a:rPr lang="en-US" sz="1600" b="1" dirty="0" err="1">
                    <a:latin typeface="Comic Sans MS" panose="030F0702030302020204" pitchFamily="66" charset="0"/>
                  </a:rPr>
                  <a:t>familiarise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yourself with…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three roots of a cubic equation are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𝛼𝛽𝛾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=−5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find the value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22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4957B15-0532-4C9B-AE9F-974F85BBABA0}"/>
                  </a:ext>
                </a:extLst>
              </p:cNvPr>
              <p:cNvSpPr txBox="1"/>
              <p:nvPr/>
            </p:nvSpPr>
            <p:spPr>
              <a:xfrm>
                <a:off x="683568" y="3717032"/>
                <a:ext cx="20078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4957B15-0532-4C9B-AE9F-974F85BB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717032"/>
                <a:ext cx="2007857" cy="246221"/>
              </a:xfrm>
              <a:prstGeom prst="rect">
                <a:avLst/>
              </a:prstGeom>
              <a:blipFill>
                <a:blip r:embed="rId3"/>
                <a:stretch>
                  <a:fillRect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98D99FC-D7EF-449B-94BC-B7AE11410B2B}"/>
                  </a:ext>
                </a:extLst>
              </p:cNvPr>
              <p:cNvSpPr txBox="1"/>
              <p:nvPr/>
            </p:nvSpPr>
            <p:spPr>
              <a:xfrm>
                <a:off x="683568" y="4221088"/>
                <a:ext cx="43475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+9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+9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+9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+27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98D99FC-D7EF-449B-94BC-B7AE1141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21088"/>
                <a:ext cx="4347537" cy="246221"/>
              </a:xfrm>
              <a:prstGeom prst="rect">
                <a:avLst/>
              </a:prstGeom>
              <a:blipFill>
                <a:blip r:embed="rId4"/>
                <a:stretch>
                  <a:fillRect r="-561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6C73996-7051-4A47-BC34-1ACE60EAF907}"/>
                  </a:ext>
                </a:extLst>
              </p:cNvPr>
              <p:cNvSpPr txBox="1"/>
              <p:nvPr/>
            </p:nvSpPr>
            <p:spPr>
              <a:xfrm>
                <a:off x="683568" y="4725144"/>
                <a:ext cx="42325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+9(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)+27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6C73996-7051-4A47-BC34-1ACE60EAF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25144"/>
                <a:ext cx="4232505" cy="246221"/>
              </a:xfrm>
              <a:prstGeom prst="rect">
                <a:avLst/>
              </a:prstGeom>
              <a:blipFill>
                <a:blip r:embed="rId5"/>
                <a:stretch>
                  <a:fillRect r="-576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D90730C-0D9E-40CB-BA06-A27FFF705895}"/>
                  </a:ext>
                </a:extLst>
              </p:cNvPr>
              <p:cNvSpPr txBox="1"/>
              <p:nvPr/>
            </p:nvSpPr>
            <p:spPr>
              <a:xfrm>
                <a:off x="683568" y="5229200"/>
                <a:ext cx="2453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(4)+3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+9(3)+27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D90730C-0D9E-40CB-BA06-A27FFF705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29200"/>
                <a:ext cx="2453300" cy="246221"/>
              </a:xfrm>
              <a:prstGeom prst="rect">
                <a:avLst/>
              </a:prstGeom>
              <a:blipFill>
                <a:blip r:embed="rId6"/>
                <a:stretch>
                  <a:fillRect l="-248" r="-124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1B89649-0A7D-4437-BF01-E1B0D0ABA136}"/>
                  </a:ext>
                </a:extLst>
              </p:cNvPr>
              <p:cNvSpPr txBox="1"/>
              <p:nvPr/>
            </p:nvSpPr>
            <p:spPr>
              <a:xfrm>
                <a:off x="683568" y="5733256"/>
                <a:ext cx="4850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1B89649-0A7D-4437-BF01-E1B0D0ABA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33256"/>
                <a:ext cx="485005" cy="246221"/>
              </a:xfrm>
              <a:prstGeom prst="rect">
                <a:avLst/>
              </a:prstGeom>
              <a:blipFill>
                <a:blip r:embed="rId7"/>
                <a:stretch>
                  <a:fillRect l="-3750" r="-750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148064" y="393305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5004048" y="3861048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9">
            <a:extLst>
              <a:ext uri="{FF2B5EF4-FFF2-40B4-BE49-F238E27FC236}">
                <a16:creationId xmlns:a16="http://schemas.microsoft.com/office/drawing/2014/main" id="{72FB9F1B-47EB-450A-9C72-2D7516F6D5E3}"/>
              </a:ext>
            </a:extLst>
          </p:cNvPr>
          <p:cNvSpPr txBox="1"/>
          <p:nvPr/>
        </p:nvSpPr>
        <p:spPr>
          <a:xfrm>
            <a:off x="5292080" y="443711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some parts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48">
            <a:extLst>
              <a:ext uri="{FF2B5EF4-FFF2-40B4-BE49-F238E27FC236}">
                <a16:creationId xmlns:a16="http://schemas.microsoft.com/office/drawing/2014/main" id="{B811E16D-6B52-4F03-8AC0-811EB73D88BC}"/>
              </a:ext>
            </a:extLst>
          </p:cNvPr>
          <p:cNvSpPr/>
          <p:nvPr/>
        </p:nvSpPr>
        <p:spPr>
          <a:xfrm>
            <a:off x="5004048" y="4365104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C330E67D-4EC0-4A7B-8F33-2AB42A217A45}"/>
              </a:ext>
            </a:extLst>
          </p:cNvPr>
          <p:cNvSpPr txBox="1"/>
          <p:nvPr/>
        </p:nvSpPr>
        <p:spPr>
          <a:xfrm>
            <a:off x="5004048" y="494116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Arc 48">
            <a:extLst>
              <a:ext uri="{FF2B5EF4-FFF2-40B4-BE49-F238E27FC236}">
                <a16:creationId xmlns:a16="http://schemas.microsoft.com/office/drawing/2014/main" id="{3CAB6C64-EDF3-45DC-936C-02C69C1EE1BC}"/>
              </a:ext>
            </a:extLst>
          </p:cNvPr>
          <p:cNvSpPr/>
          <p:nvPr/>
        </p:nvSpPr>
        <p:spPr>
          <a:xfrm>
            <a:off x="4860032" y="4869160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id="{B9FA31DD-C93E-488A-96E5-6BFA23CF5A6C}"/>
              </a:ext>
            </a:extLst>
          </p:cNvPr>
          <p:cNvSpPr txBox="1"/>
          <p:nvPr/>
        </p:nvSpPr>
        <p:spPr>
          <a:xfrm>
            <a:off x="3203848" y="544522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Arc 48">
            <a:extLst>
              <a:ext uri="{FF2B5EF4-FFF2-40B4-BE49-F238E27FC236}">
                <a16:creationId xmlns:a16="http://schemas.microsoft.com/office/drawing/2014/main" id="{DC14974B-95BE-45B5-856C-9CA6401F38A8}"/>
              </a:ext>
            </a:extLst>
          </p:cNvPr>
          <p:cNvSpPr/>
          <p:nvPr/>
        </p:nvSpPr>
        <p:spPr>
          <a:xfrm>
            <a:off x="3059832" y="5373216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4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38A01E-7DA4-41D7-9E3C-DDAA32F18184}"/>
              </a:ext>
            </a:extLst>
          </p:cNvPr>
          <p:cNvSpPr/>
          <p:nvPr/>
        </p:nvSpPr>
        <p:spPr>
          <a:xfrm>
            <a:off x="1278333" y="2035187"/>
            <a:ext cx="6587381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4E</a:t>
            </a:r>
            <a:endParaRPr lang="ja-JP" altLang="en-US" sz="72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00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For example, if the roots of a cubic equation are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you need to be able to find the equation with roots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or the equation with roots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l="-472"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92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cubic equation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roots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equations of the polynomials with roots: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340768"/>
            <a:ext cx="2770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Method 1 – Using the roots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05591" y="2016656"/>
                <a:ext cx="158417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91" y="2016656"/>
                <a:ext cx="1584176" cy="409023"/>
              </a:xfrm>
              <a:prstGeom prst="rect">
                <a:avLst/>
              </a:prstGeom>
              <a:blipFill>
                <a:blip r:embed="rId3"/>
                <a:stretch>
                  <a:fillRect t="-1493" b="-89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29576" y="2060198"/>
                <a:ext cx="1444754" cy="3688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576" y="2060198"/>
                <a:ext cx="1444754" cy="368884"/>
              </a:xfrm>
              <a:prstGeom prst="rect">
                <a:avLst/>
              </a:prstGeom>
              <a:blipFill>
                <a:blip r:embed="rId4"/>
                <a:stretch>
                  <a:fillRect l="-3797" r="-1266"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84503" y="2041214"/>
                <a:ext cx="957943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503" y="2041214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l="-633" t="-1493" b="-89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88173" y="2557886"/>
                <a:ext cx="144016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73" y="2557886"/>
                <a:ext cx="1440160" cy="215444"/>
              </a:xfrm>
              <a:prstGeom prst="rect">
                <a:avLst/>
              </a:prstGeom>
              <a:blipFill>
                <a:blip r:embed="rId6"/>
                <a:stretch>
                  <a:fillRect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9569" y="2574910"/>
                <a:ext cx="1440394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569" y="2574910"/>
                <a:ext cx="1440394" cy="215444"/>
              </a:xfrm>
              <a:prstGeom prst="rect">
                <a:avLst/>
              </a:prstGeom>
              <a:blipFill>
                <a:blip r:embed="rId7"/>
                <a:stretch>
                  <a:fillRect l="-3797" r="-2110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89358" y="2566459"/>
                <a:ext cx="957943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358" y="2566459"/>
                <a:ext cx="957943" cy="215444"/>
              </a:xfrm>
              <a:prstGeom prst="rect">
                <a:avLst/>
              </a:prstGeom>
              <a:blipFill>
                <a:blip r:embed="rId8"/>
                <a:stretch>
                  <a:fillRect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11337" y="1698171"/>
            <a:ext cx="4073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each value from the original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40927" y="3667407"/>
                <a:ext cx="14083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27" y="3667407"/>
                <a:ext cx="1408399" cy="276999"/>
              </a:xfrm>
              <a:prstGeom prst="rect">
                <a:avLst/>
              </a:prstGeom>
              <a:blipFill>
                <a:blip r:embed="rId9"/>
                <a:stretch>
                  <a:fillRect l="-3463" t="-4444" r="-4762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400491" y="2927476"/>
            <a:ext cx="467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use these to find the new relationships between the roots…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11587" y="4148280"/>
                <a:ext cx="1581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587" y="4148280"/>
                <a:ext cx="1581523" cy="276999"/>
              </a:xfrm>
              <a:prstGeom prst="rect">
                <a:avLst/>
              </a:prstGeom>
              <a:blipFill>
                <a:blip r:embed="rId10"/>
                <a:stretch>
                  <a:fillRect l="-769" t="-2174" r="-461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21945" y="4655786"/>
                <a:ext cx="7389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5" y="4655786"/>
                <a:ext cx="738985" cy="276999"/>
              </a:xfrm>
              <a:prstGeom prst="rect">
                <a:avLst/>
              </a:prstGeom>
              <a:blipFill>
                <a:blip r:embed="rId11"/>
                <a:stretch>
                  <a:fillRect l="-2479" t="-4444" r="-1157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23424" y="5145537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424" y="5145537"/>
                <a:ext cx="418384" cy="276999"/>
              </a:xfrm>
              <a:prstGeom prst="rect">
                <a:avLst/>
              </a:prstGeom>
              <a:blipFill>
                <a:blip r:embed="rId12"/>
                <a:stretch>
                  <a:fillRect l="-4348" r="-1304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884910" y="3915300"/>
            <a:ext cx="108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5696505" y="3843292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5573697" y="4324166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4802820" y="4831673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602304" y="4413929"/>
            <a:ext cx="2662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 from above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088879" y="4912559"/>
            <a:ext cx="939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5087835"/>
                <a:ext cx="1838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5087835"/>
                <a:ext cx="1838004" cy="276999"/>
              </a:xfrm>
              <a:prstGeom prst="rect">
                <a:avLst/>
              </a:prstGeom>
              <a:blipFill>
                <a:blip r:embed="rId13"/>
                <a:stretch>
                  <a:fillRect l="-2318" t="-4444" r="-264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3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4" grpId="0"/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cubic equation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roots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equations of the polynomials with roots: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340768"/>
            <a:ext cx="2770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Method 1 – Using the roots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05591" y="2016656"/>
                <a:ext cx="158417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91" y="2016656"/>
                <a:ext cx="1584176" cy="409023"/>
              </a:xfrm>
              <a:prstGeom prst="rect">
                <a:avLst/>
              </a:prstGeom>
              <a:blipFill>
                <a:blip r:embed="rId3"/>
                <a:stretch>
                  <a:fillRect t="-1493" b="-89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29576" y="2060198"/>
                <a:ext cx="1444754" cy="3688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576" y="2060198"/>
                <a:ext cx="1444754" cy="368884"/>
              </a:xfrm>
              <a:prstGeom prst="rect">
                <a:avLst/>
              </a:prstGeom>
              <a:blipFill>
                <a:blip r:embed="rId4"/>
                <a:stretch>
                  <a:fillRect l="-3797" r="-1266"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84503" y="2041214"/>
                <a:ext cx="957943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503" y="2041214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l="-633" t="-1493" b="-89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88173" y="2557886"/>
                <a:ext cx="144016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73" y="2557886"/>
                <a:ext cx="1440160" cy="215444"/>
              </a:xfrm>
              <a:prstGeom prst="rect">
                <a:avLst/>
              </a:prstGeom>
              <a:blipFill>
                <a:blip r:embed="rId6"/>
                <a:stretch>
                  <a:fillRect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9569" y="2574910"/>
                <a:ext cx="1440394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569" y="2574910"/>
                <a:ext cx="1440394" cy="215444"/>
              </a:xfrm>
              <a:prstGeom prst="rect">
                <a:avLst/>
              </a:prstGeom>
              <a:blipFill>
                <a:blip r:embed="rId7"/>
                <a:stretch>
                  <a:fillRect l="-3797" r="-2110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89358" y="2566459"/>
                <a:ext cx="957943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358" y="2566459"/>
                <a:ext cx="957943" cy="215444"/>
              </a:xfrm>
              <a:prstGeom prst="rect">
                <a:avLst/>
              </a:prstGeom>
              <a:blipFill>
                <a:blip r:embed="rId8"/>
                <a:stretch>
                  <a:fillRect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11337" y="1698171"/>
            <a:ext cx="4073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each value from the original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40927" y="3667407"/>
                <a:ext cx="33666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27" y="3667407"/>
                <a:ext cx="3366627" cy="276999"/>
              </a:xfrm>
              <a:prstGeom prst="rect">
                <a:avLst/>
              </a:prstGeom>
              <a:blipFill>
                <a:blip r:embed="rId9"/>
                <a:stretch>
                  <a:fillRect l="-1993" t="-4444" r="-217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400491" y="2927476"/>
            <a:ext cx="467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use these to find the new relationships between the roots…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20593" y="4200531"/>
                <a:ext cx="1980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593" y="4200531"/>
                <a:ext cx="1980670" cy="276999"/>
              </a:xfrm>
              <a:prstGeom prst="rect">
                <a:avLst/>
              </a:prstGeom>
              <a:blipFill>
                <a:blip r:embed="rId10"/>
                <a:stretch>
                  <a:fillRect l="-923" t="-2174" r="-369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7844340" y="3715002"/>
            <a:ext cx="1177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and then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577557" y="3834583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5087835"/>
                <a:ext cx="1838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5087835"/>
                <a:ext cx="1838004" cy="276999"/>
              </a:xfrm>
              <a:prstGeom prst="rect">
                <a:avLst/>
              </a:prstGeom>
              <a:blipFill>
                <a:blip r:embed="rId11"/>
                <a:stretch>
                  <a:fillRect l="-2318" t="-4444" r="-264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24949" y="4709983"/>
                <a:ext cx="738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=4(3)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949" y="4709983"/>
                <a:ext cx="738984" cy="276999"/>
              </a:xfrm>
              <a:prstGeom prst="rect">
                <a:avLst/>
              </a:prstGeom>
              <a:blipFill>
                <a:blip r:embed="rId12"/>
                <a:stretch>
                  <a:fillRect l="-2459" t="-4444" r="-10656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29302" y="5219435"/>
                <a:ext cx="546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302" y="5219435"/>
                <a:ext cx="546625" cy="276999"/>
              </a:xfrm>
              <a:prstGeom prst="rect">
                <a:avLst/>
              </a:prstGeom>
              <a:blipFill>
                <a:blip r:embed="rId13"/>
                <a:stretch>
                  <a:fillRect l="-3333" r="-1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6368236" y="4450877"/>
            <a:ext cx="222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 from above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6179831" y="4378869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162099" y="4934202"/>
            <a:ext cx="108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4973694" y="4862194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610" y="5505845"/>
                <a:ext cx="408837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)+(2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)=12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0" y="5505845"/>
                <a:ext cx="4088378" cy="276999"/>
              </a:xfrm>
              <a:prstGeom prst="rect">
                <a:avLst/>
              </a:prstGeom>
              <a:blipFill>
                <a:blip r:embed="rId14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38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1" grpId="0" animBg="1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cubic equation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roots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equations of the polynomials with roots: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340768"/>
            <a:ext cx="2770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Method 1 – Using the roots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05591" y="2016656"/>
                <a:ext cx="158417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91" y="2016656"/>
                <a:ext cx="1584176" cy="409023"/>
              </a:xfrm>
              <a:prstGeom prst="rect">
                <a:avLst/>
              </a:prstGeom>
              <a:blipFill>
                <a:blip r:embed="rId3"/>
                <a:stretch>
                  <a:fillRect t="-1493" b="-89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29576" y="2060198"/>
                <a:ext cx="1444754" cy="3688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576" y="2060198"/>
                <a:ext cx="1444754" cy="368884"/>
              </a:xfrm>
              <a:prstGeom prst="rect">
                <a:avLst/>
              </a:prstGeom>
              <a:blipFill>
                <a:blip r:embed="rId4"/>
                <a:stretch>
                  <a:fillRect l="-3797" r="-1266"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84503" y="2041214"/>
                <a:ext cx="957943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503" y="2041214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l="-633" t="-1493" b="-89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88173" y="2557886"/>
                <a:ext cx="144016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73" y="2557886"/>
                <a:ext cx="1440160" cy="215444"/>
              </a:xfrm>
              <a:prstGeom prst="rect">
                <a:avLst/>
              </a:prstGeom>
              <a:blipFill>
                <a:blip r:embed="rId6"/>
                <a:stretch>
                  <a:fillRect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9569" y="2574910"/>
                <a:ext cx="1440394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569" y="2574910"/>
                <a:ext cx="1440394" cy="215444"/>
              </a:xfrm>
              <a:prstGeom prst="rect">
                <a:avLst/>
              </a:prstGeom>
              <a:blipFill>
                <a:blip r:embed="rId7"/>
                <a:stretch>
                  <a:fillRect l="-3797" r="-2110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89358" y="2566459"/>
                <a:ext cx="957943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358" y="2566459"/>
                <a:ext cx="957943" cy="215444"/>
              </a:xfrm>
              <a:prstGeom prst="rect">
                <a:avLst/>
              </a:prstGeom>
              <a:blipFill>
                <a:blip r:embed="rId8"/>
                <a:stretch>
                  <a:fillRect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11337" y="1698171"/>
            <a:ext cx="4073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each value from the original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40927" y="3667407"/>
                <a:ext cx="1434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27" y="3667407"/>
                <a:ext cx="1434047" cy="276999"/>
              </a:xfrm>
              <a:prstGeom prst="rect">
                <a:avLst/>
              </a:prstGeom>
              <a:blipFill>
                <a:blip r:embed="rId9"/>
                <a:stretch>
                  <a:fillRect l="-5532" t="-4444" r="-5532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400491" y="2927476"/>
            <a:ext cx="467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use these to find the new relationships between the roots…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20593" y="4200531"/>
                <a:ext cx="10161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593" y="4200531"/>
                <a:ext cx="1016112" cy="276999"/>
              </a:xfrm>
              <a:prstGeom prst="rect">
                <a:avLst/>
              </a:prstGeom>
              <a:blipFill>
                <a:blip r:embed="rId10"/>
                <a:stretch>
                  <a:fillRect l="-2410" t="-2174" r="-843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6041666" y="3715002"/>
            <a:ext cx="1177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and then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5774883" y="3834583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5087835"/>
                <a:ext cx="1838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5087835"/>
                <a:ext cx="1838004" cy="276999"/>
              </a:xfrm>
              <a:prstGeom prst="rect">
                <a:avLst/>
              </a:prstGeom>
              <a:blipFill>
                <a:blip r:embed="rId11"/>
                <a:stretch>
                  <a:fillRect l="-2318" t="-4444" r="-264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24949" y="4709983"/>
                <a:ext cx="7389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=8(4)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949" y="4709983"/>
                <a:ext cx="738985" cy="276999"/>
              </a:xfrm>
              <a:prstGeom prst="rect">
                <a:avLst/>
              </a:prstGeom>
              <a:blipFill>
                <a:blip r:embed="rId12"/>
                <a:stretch>
                  <a:fillRect l="-2459" t="-4444" r="-10656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29302" y="5219435"/>
                <a:ext cx="546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302" y="5219435"/>
                <a:ext cx="546625" cy="276999"/>
              </a:xfrm>
              <a:prstGeom prst="rect">
                <a:avLst/>
              </a:prstGeom>
              <a:blipFill>
                <a:blip r:embed="rId13"/>
                <a:stretch>
                  <a:fillRect l="-3333" r="-1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453836" y="4424752"/>
            <a:ext cx="222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 from above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5265431" y="4352744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162099" y="4934202"/>
            <a:ext cx="108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4973694" y="4862194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610" y="5505845"/>
                <a:ext cx="408837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)+(2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)=12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0" y="5505845"/>
                <a:ext cx="4088378" cy="276999"/>
              </a:xfrm>
              <a:prstGeom prst="rect">
                <a:avLst/>
              </a:prstGeom>
              <a:blipFill>
                <a:blip r:embed="rId14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18756" y="5992596"/>
                <a:ext cx="1989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56" y="5992596"/>
                <a:ext cx="1989584" cy="276999"/>
              </a:xfrm>
              <a:prstGeom prst="rect">
                <a:avLst/>
              </a:prstGeom>
              <a:blipFill>
                <a:blip r:embed="rId15"/>
                <a:stretch>
                  <a:fillRect t="-2222" r="-245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0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1" grpId="0" animBg="1"/>
      <p:bldP spid="28" grpId="0"/>
      <p:bldP spid="29" grpId="0"/>
      <p:bldP spid="30" grpId="0"/>
      <p:bldP spid="31" grpId="0" animBg="1"/>
      <p:bldP spid="32" grpId="0"/>
      <p:bldP spid="33" grpId="0" animBg="1"/>
      <p:bldP spid="2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cubic equation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roots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equations of the polynomials with roots: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340768"/>
            <a:ext cx="2770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Method 1 – Using the roots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5087835"/>
                <a:ext cx="1838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5087835"/>
                <a:ext cx="1838004" cy="276999"/>
              </a:xfrm>
              <a:prstGeom prst="rect">
                <a:avLst/>
              </a:prstGeom>
              <a:blipFill>
                <a:blip r:embed="rId3"/>
                <a:stretch>
                  <a:fillRect l="-2318" t="-4444" r="-264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610" y="5505845"/>
                <a:ext cx="408837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)+(2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)=12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0" y="5505845"/>
                <a:ext cx="4088378" cy="276999"/>
              </a:xfrm>
              <a:prstGeom prst="rect">
                <a:avLst/>
              </a:prstGeom>
              <a:blipFill>
                <a:blip r:embed="rId4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18756" y="5992596"/>
                <a:ext cx="1989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56" y="5992596"/>
                <a:ext cx="1989584" cy="276999"/>
              </a:xfrm>
              <a:prstGeom prst="rect">
                <a:avLst/>
              </a:prstGeom>
              <a:blipFill>
                <a:blip r:embed="rId5"/>
                <a:stretch>
                  <a:fillRect t="-2222" r="-245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0812" y="4598127"/>
                <a:ext cx="1220719" cy="451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GB" sz="16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12" y="4598127"/>
                <a:ext cx="1220719" cy="451662"/>
              </a:xfrm>
              <a:prstGeom prst="rect">
                <a:avLst/>
              </a:prstGeom>
              <a:blipFill>
                <a:blip r:embed="rId6"/>
                <a:stretch>
                  <a:fillRect l="-3000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11042" y="5364482"/>
                <a:ext cx="1032655" cy="420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GB" sz="16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2" y="5364482"/>
                <a:ext cx="1032655" cy="420693"/>
              </a:xfrm>
              <a:prstGeom prst="rect">
                <a:avLst/>
              </a:prstGeom>
              <a:blipFill>
                <a:blip r:embed="rId7"/>
                <a:stretch>
                  <a:fillRect l="-2959" b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18412" y="6056812"/>
                <a:ext cx="1265603" cy="46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GB" sz="16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12" y="6056812"/>
                <a:ext cx="1265603" cy="463460"/>
              </a:xfrm>
              <a:prstGeom prst="rect">
                <a:avLst/>
              </a:prstGeom>
              <a:blipFill>
                <a:blip r:embed="rId8"/>
                <a:stretch>
                  <a:fillRect l="-2899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11634" y="1907176"/>
                <a:ext cx="2426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4" y="1907176"/>
                <a:ext cx="2426305" cy="276999"/>
              </a:xfrm>
              <a:prstGeom prst="rect">
                <a:avLst/>
              </a:prstGeom>
              <a:blipFill>
                <a:blip r:embed="rId9"/>
                <a:stretch>
                  <a:fillRect l="-1005" t="-4444" r="-175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98571" y="2338251"/>
                <a:ext cx="2483180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71" y="2338251"/>
                <a:ext cx="2483180" cy="5442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>
            <a:off x="3135086" y="5007429"/>
            <a:ext cx="574765" cy="1741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1"/>
          </p:cNvCxnSpPr>
          <p:nvPr/>
        </p:nvCxnSpPr>
        <p:spPr>
          <a:xfrm flipH="1">
            <a:off x="4132219" y="5574829"/>
            <a:ext cx="378823" cy="4655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6" idx="1"/>
          </p:cNvCxnSpPr>
          <p:nvPr/>
        </p:nvCxnSpPr>
        <p:spPr>
          <a:xfrm flipH="1" flipV="1">
            <a:off x="3187340" y="6156959"/>
            <a:ext cx="431072" cy="1315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81006" y="3082833"/>
                <a:ext cx="25680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06" y="3082833"/>
                <a:ext cx="2568075" cy="276999"/>
              </a:xfrm>
              <a:prstGeom prst="rect">
                <a:avLst/>
              </a:prstGeom>
              <a:blipFill>
                <a:blip r:embed="rId11"/>
                <a:stretch>
                  <a:fillRect l="-948" t="-4444" r="-165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7504705" y="2164876"/>
            <a:ext cx="1325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a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316300" y="2092868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7509059" y="2665620"/>
            <a:ext cx="143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coefficients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338071" y="2663280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7600500" y="3209906"/>
            <a:ext cx="143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new letter is usually used to represent the new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359843" y="3285943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50377" y="3631472"/>
                <a:ext cx="2710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377" y="3631472"/>
                <a:ext cx="2710101" cy="276999"/>
              </a:xfrm>
              <a:prstGeom prst="rect">
                <a:avLst/>
              </a:prstGeom>
              <a:blipFill>
                <a:blip r:embed="rId12"/>
                <a:stretch>
                  <a:fillRect l="-901" t="-4444" r="-157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5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6" grpId="0"/>
      <p:bldP spid="13" grpId="0"/>
      <p:bldP spid="37" grpId="0"/>
      <p:bldP spid="40" grpId="0"/>
      <p:bldP spid="41" grpId="0"/>
      <p:bldP spid="42" grpId="0" animBg="1"/>
      <p:bldP spid="43" grpId="0"/>
      <p:bldP spid="44" grpId="0" animBg="1"/>
      <p:bldP spid="22" grpId="0"/>
      <p:bldP spid="23" grpId="0" animBg="1"/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cubic equation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roots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equations of the polynomials with roots: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5732" y="1201431"/>
            <a:ext cx="3225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Method 2 – Using a substitution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90309" y="2116183"/>
            <a:ext cx="0" cy="18723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V="1">
            <a:off x="5203373" y="2164081"/>
            <a:ext cx="0" cy="18723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650483" y="2120539"/>
            <a:ext cx="0" cy="18723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V="1">
            <a:off x="7663547" y="2168437"/>
            <a:ext cx="0" cy="18723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5400000">
            <a:off x="4223655" y="1915888"/>
            <a:ext cx="2238105" cy="827314"/>
          </a:xfrm>
          <a:prstGeom prst="arc">
            <a:avLst>
              <a:gd name="adj1" fmla="val 16200000"/>
              <a:gd name="adj2" fmla="val 55263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 rot="5400000">
            <a:off x="6794864" y="1595846"/>
            <a:ext cx="2242456" cy="1428206"/>
          </a:xfrm>
          <a:prstGeom prst="arc">
            <a:avLst>
              <a:gd name="adj1" fmla="val 16200000"/>
              <a:gd name="adj2" fmla="val 55263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772297" y="3056709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0423" y="305235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5383" y="3061064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25393" y="305671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56069" y="2055222"/>
                <a:ext cx="8417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69" y="2055222"/>
                <a:ext cx="841769" cy="246221"/>
              </a:xfrm>
              <a:prstGeom prst="rect">
                <a:avLst/>
              </a:prstGeom>
              <a:blipFill>
                <a:blip r:embed="rId3"/>
                <a:stretch>
                  <a:fillRect l="-5755" r="-7914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55280" y="1693816"/>
                <a:ext cx="1099083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1693816"/>
                <a:ext cx="1099083" cy="553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58196" y="4101738"/>
                <a:ext cx="5007428" cy="1491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What transformation would cause the roots to double?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find the transformation needed by using the letter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thinking about what happens to the roots…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96" y="4101738"/>
                <a:ext cx="5007428" cy="1491947"/>
              </a:xfrm>
              <a:prstGeom prst="rect">
                <a:avLst/>
              </a:prstGeom>
              <a:blipFill>
                <a:blip r:embed="rId5"/>
                <a:stretch>
                  <a:fillRect t="-816"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78583" y="5660571"/>
                <a:ext cx="789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583" y="5660571"/>
                <a:ext cx="789575" cy="276999"/>
              </a:xfrm>
              <a:prstGeom prst="rect">
                <a:avLst/>
              </a:prstGeom>
              <a:blipFill>
                <a:blip r:embed="rId6"/>
                <a:stretch>
                  <a:fillRect l="-3846" r="-615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74230" y="6082937"/>
                <a:ext cx="661335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30" y="6082937"/>
                <a:ext cx="661335" cy="4706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6969128" y="5913916"/>
            <a:ext cx="1251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6806848" y="5841908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49">
                <a:extLst>
                  <a:ext uri="{FF2B5EF4-FFF2-40B4-BE49-F238E27FC236}">
                    <a16:creationId xmlns:a16="http://schemas.microsoft.com/office/drawing/2014/main" id="{C0B24C66-E37C-4FEB-B430-F9C5D44BF003}"/>
                  </a:ext>
                </a:extLst>
              </p:cNvPr>
              <p:cNvSpPr txBox="1"/>
              <p:nvPr/>
            </p:nvSpPr>
            <p:spPr>
              <a:xfrm>
                <a:off x="2889162" y="6014064"/>
                <a:ext cx="2762701" cy="59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in the original equation, I need to 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49">
                <a:extLst>
                  <a:ext uri="{FF2B5EF4-FFF2-40B4-BE49-F238E27FC236}">
                    <a16:creationId xmlns:a16="http://schemas.microsoft.com/office/drawing/2014/main" id="{C0B24C66-E37C-4FEB-B430-F9C5D44BF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62" y="6014064"/>
                <a:ext cx="2762701" cy="593560"/>
              </a:xfrm>
              <a:prstGeom prst="rect">
                <a:avLst/>
              </a:prstGeom>
              <a:blipFill>
                <a:blip r:embed="rId8"/>
                <a:stretch>
                  <a:fillRect t="-2062" b="-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6652" y="4328158"/>
                <a:ext cx="2472472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52" y="4328158"/>
                <a:ext cx="2472472" cy="251800"/>
              </a:xfrm>
              <a:prstGeom prst="rect">
                <a:avLst/>
              </a:prstGeom>
              <a:blipFill>
                <a:blip r:embed="rId9"/>
                <a:stretch>
                  <a:fillRect l="-741" r="-148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354286" y="1541417"/>
            <a:ext cx="3467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we knew what the roots were…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3" grpId="0" animBg="1"/>
      <p:bldP spid="11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 animBg="1"/>
      <p:bldP spid="24" grpId="0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cubic equation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roots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equations of the polynomials with roots: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5732" y="1201431"/>
            <a:ext cx="3225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Method 2 – Using a substitution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6652" y="4328158"/>
                <a:ext cx="2472472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52" y="4328158"/>
                <a:ext cx="2472472" cy="251800"/>
              </a:xfrm>
              <a:prstGeom prst="rect">
                <a:avLst/>
              </a:prstGeom>
              <a:blipFill>
                <a:blip r:embed="rId3"/>
                <a:stretch>
                  <a:fillRect l="-741" r="-148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50080" y="2307771"/>
                <a:ext cx="789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80" y="2307771"/>
                <a:ext cx="789575" cy="276999"/>
              </a:xfrm>
              <a:prstGeom prst="rect">
                <a:avLst/>
              </a:prstGeom>
              <a:blipFill>
                <a:blip r:embed="rId4"/>
                <a:stretch>
                  <a:fillRect l="-3846" r="-538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45727" y="2730137"/>
                <a:ext cx="661335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27" y="2730137"/>
                <a:ext cx="661335" cy="4706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340625" y="2561116"/>
            <a:ext cx="1251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5178345" y="2489108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4415248" y="1664133"/>
            <a:ext cx="43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Start by considering how the roots should change. In this case, the roots need to be doubled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29050" y="4101737"/>
                <a:ext cx="23115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050" y="4101737"/>
                <a:ext cx="2311595" cy="276999"/>
              </a:xfrm>
              <a:prstGeom prst="rect">
                <a:avLst/>
              </a:prstGeom>
              <a:blipFill>
                <a:blip r:embed="rId6"/>
                <a:stretch>
                  <a:fillRect l="-1055" t="-4444" r="-184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36422" y="4515394"/>
                <a:ext cx="3229922" cy="525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422" y="4515394"/>
                <a:ext cx="3229922" cy="5253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07131" y="5103223"/>
                <a:ext cx="2439001" cy="575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8</m:t>
                              </m:r>
                            </m:den>
                          </m:f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4</m:t>
                              </m:r>
                            </m:den>
                          </m:f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131" y="5103223"/>
                <a:ext cx="2439001" cy="575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41519" y="5926182"/>
                <a:ext cx="2710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32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519" y="5926182"/>
                <a:ext cx="2710101" cy="276999"/>
              </a:xfrm>
              <a:prstGeom prst="rect">
                <a:avLst/>
              </a:prstGeom>
              <a:blipFill>
                <a:blip r:embed="rId9"/>
                <a:stretch>
                  <a:fillRect l="-899" t="-4348" r="-134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49">
                <a:extLst>
                  <a:ext uri="{FF2B5EF4-FFF2-40B4-BE49-F238E27FC236}">
                    <a16:creationId xmlns:a16="http://schemas.microsoft.com/office/drawing/2014/main" id="{C0B24C66-E37C-4FEB-B430-F9C5D44BF003}"/>
                  </a:ext>
                </a:extLst>
              </p:cNvPr>
              <p:cNvSpPr txBox="1"/>
              <p:nvPr/>
            </p:nvSpPr>
            <p:spPr>
              <a:xfrm>
                <a:off x="7417620" y="4333310"/>
                <a:ext cx="1038403" cy="37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49">
                <a:extLst>
                  <a:ext uri="{FF2B5EF4-FFF2-40B4-BE49-F238E27FC236}">
                    <a16:creationId xmlns:a16="http://schemas.microsoft.com/office/drawing/2014/main" id="{C0B24C66-E37C-4FEB-B430-F9C5D44BF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620" y="4333310"/>
                <a:ext cx="1038403" cy="378117"/>
              </a:xfrm>
              <a:prstGeom prst="rect">
                <a:avLst/>
              </a:prstGeom>
              <a:blipFill>
                <a:blip r:embed="rId10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255340" y="4261302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4376059" y="3471162"/>
            <a:ext cx="43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now substitute this into the original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7352305" y="4868887"/>
            <a:ext cx="125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259694" y="4857839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7452453" y="5517676"/>
            <a:ext cx="125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all by 8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281465" y="5480502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931817" y="4302034"/>
            <a:ext cx="2525486" cy="26125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550227" y="5900056"/>
            <a:ext cx="2695303" cy="35269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14104" y="5277394"/>
            <a:ext cx="2821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You will usually find that the substitution method is easier!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8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1" grpId="0"/>
      <p:bldP spid="5" grpId="0"/>
      <p:bldP spid="32" grpId="0"/>
      <p:bldP spid="33" grpId="0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 animBg="1"/>
      <p:bldP spid="42" grpId="0" animBg="1"/>
      <p:bldP spid="42" grpId="1" animBg="1"/>
      <p:bldP spid="43" grpId="0" animBg="1"/>
      <p:bldP spid="43" grpId="1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Imagine the roots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given by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We can therefore write the following relationship…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85508" y="1393371"/>
                <a:ext cx="32680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508" y="1393371"/>
                <a:ext cx="3268074" cy="276999"/>
              </a:xfrm>
              <a:prstGeom prst="rect">
                <a:avLst/>
              </a:prstGeom>
              <a:blipFill>
                <a:blip r:embed="rId3"/>
                <a:stretch>
                  <a:fillRect l="-559" t="-4444" r="-204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62698" y="1863634"/>
                <a:ext cx="47548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example, for the equation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+12=0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roots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8" y="1863634"/>
                <a:ext cx="4754880" cy="646331"/>
              </a:xfrm>
              <a:prstGeom prst="rect">
                <a:avLst/>
              </a:prstGeom>
              <a:blipFill>
                <a:blip r:embed="rId4"/>
                <a:stretch>
                  <a:fillRect t="-4717" r="-7692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85062" y="2677884"/>
                <a:ext cx="3899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+12=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−(−6))(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−(−2))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062" y="2677884"/>
                <a:ext cx="3899978" cy="276999"/>
              </a:xfrm>
              <a:prstGeom prst="rect">
                <a:avLst/>
              </a:prstGeom>
              <a:blipFill>
                <a:blip r:embed="rId5"/>
                <a:stretch>
                  <a:fillRect l="-469" t="-4348" r="-171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98125" y="3135083"/>
                <a:ext cx="31690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+12=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5" y="3135083"/>
                <a:ext cx="3169009" cy="276999"/>
              </a:xfrm>
              <a:prstGeom prst="rect">
                <a:avLst/>
              </a:prstGeom>
              <a:blipFill>
                <a:blip r:embed="rId6"/>
                <a:stretch>
                  <a:fillRect l="-577" t="-4348" r="-230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23511" y="3792583"/>
                <a:ext cx="4754880" cy="760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example, for the equation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roots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11" y="3792583"/>
                <a:ext cx="4754880" cy="760465"/>
              </a:xfrm>
              <a:prstGeom prst="rect">
                <a:avLst/>
              </a:prstGeom>
              <a:blipFill>
                <a:blip r:embed="rId7"/>
                <a:stretch>
                  <a:fillRect t="-3200" r="-7821" b="-4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67497" y="4563290"/>
                <a:ext cx="4079899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−(5)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497" y="4563290"/>
                <a:ext cx="4079899" cy="7159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63142" y="5368832"/>
                <a:ext cx="339458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2" y="5368832"/>
                <a:ext cx="3394583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75268" y="2690948"/>
            <a:ext cx="461555" cy="27867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868193" y="2695303"/>
            <a:ext cx="461555" cy="27867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637416" y="2185852"/>
            <a:ext cx="1193075" cy="27867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676605" y="4088674"/>
            <a:ext cx="1014549" cy="4572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844937" y="4624251"/>
            <a:ext cx="548640" cy="609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094617" y="4798423"/>
            <a:ext cx="317863" cy="26996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898571" y="1375953"/>
            <a:ext cx="3252652" cy="34834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563290" y="2660467"/>
            <a:ext cx="3884023" cy="34834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437016" y="4519747"/>
            <a:ext cx="4106093" cy="83602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1" grpId="0" animBg="1"/>
      <p:bldP spid="21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cubic equation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roots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equations of the polynomials with roots: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5732" y="1201431"/>
            <a:ext cx="3225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Method 2 – Using a substitution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6652" y="4328158"/>
                <a:ext cx="2472472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52" y="4328158"/>
                <a:ext cx="2472472" cy="251800"/>
              </a:xfrm>
              <a:prstGeom prst="rect">
                <a:avLst/>
              </a:prstGeom>
              <a:blipFill>
                <a:blip r:embed="rId3"/>
                <a:stretch>
                  <a:fillRect l="-741" r="-148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67964" y="2467400"/>
                <a:ext cx="10652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964" y="2467400"/>
                <a:ext cx="1065292" cy="276999"/>
              </a:xfrm>
              <a:prstGeom prst="rect">
                <a:avLst/>
              </a:prstGeom>
              <a:blipFill>
                <a:blip r:embed="rId4"/>
                <a:stretch>
                  <a:fillRect l="-2874" r="-517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63016" y="2915892"/>
                <a:ext cx="10652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016" y="2915892"/>
                <a:ext cx="1065292" cy="276999"/>
              </a:xfrm>
              <a:prstGeom prst="rect">
                <a:avLst/>
              </a:prstGeom>
              <a:blipFill>
                <a:blip r:embed="rId5"/>
                <a:stretch>
                  <a:fillRect l="-2857" r="-171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784931" y="2694619"/>
            <a:ext cx="1251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5657486" y="2613903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4415248" y="1664133"/>
            <a:ext cx="43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Start by considering how the roots should change. In this case, the roots need to increase by 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21867" y="4442808"/>
                <a:ext cx="20506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867" y="4442808"/>
                <a:ext cx="2050690" cy="246221"/>
              </a:xfrm>
              <a:prstGeom prst="rect">
                <a:avLst/>
              </a:prstGeom>
              <a:blipFill>
                <a:blip r:embed="rId6"/>
                <a:stretch>
                  <a:fillRect l="-893" r="-17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610633" y="5015249"/>
                <a:ext cx="37575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𝑤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𝑤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−3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633" y="5015249"/>
                <a:ext cx="3757503" cy="246221"/>
              </a:xfrm>
              <a:prstGeom prst="rect">
                <a:avLst/>
              </a:prstGeom>
              <a:blipFill>
                <a:blip r:embed="rId7"/>
                <a:stretch>
                  <a:fillRect t="-2500" r="-64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064270" y="5567567"/>
                <a:ext cx="53108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9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−27−2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−6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+9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−9−4=0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70" y="5567567"/>
                <a:ext cx="5310813" cy="246221"/>
              </a:xfrm>
              <a:prstGeom prst="rect">
                <a:avLst/>
              </a:prstGeom>
              <a:blipFill>
                <a:blip r:embed="rId8"/>
                <a:stretch>
                  <a:fillRect l="-115" r="-344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43699" y="6133074"/>
                <a:ext cx="252447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58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699" y="6133074"/>
                <a:ext cx="2524474" cy="246221"/>
              </a:xfrm>
              <a:prstGeom prst="rect">
                <a:avLst/>
              </a:prstGeom>
              <a:blipFill>
                <a:blip r:embed="rId9"/>
                <a:stretch>
                  <a:fillRect l="-725" r="-1208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9">
                <a:extLst>
                  <a:ext uri="{FF2B5EF4-FFF2-40B4-BE49-F238E27FC236}">
                    <a16:creationId xmlns:a16="http://schemas.microsoft.com/office/drawing/2014/main" id="{C0B24C66-E37C-4FEB-B430-F9C5D44BF003}"/>
                  </a:ext>
                </a:extLst>
              </p:cNvPr>
              <p:cNvSpPr txBox="1"/>
              <p:nvPr/>
            </p:nvSpPr>
            <p:spPr>
              <a:xfrm>
                <a:off x="7409080" y="4646734"/>
                <a:ext cx="1441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9">
                <a:extLst>
                  <a:ext uri="{FF2B5EF4-FFF2-40B4-BE49-F238E27FC236}">
                    <a16:creationId xmlns:a16="http://schemas.microsoft.com/office/drawing/2014/main" id="{C0B24C66-E37C-4FEB-B430-F9C5D44BF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080" y="4646734"/>
                <a:ext cx="1441957" cy="307777"/>
              </a:xfrm>
              <a:prstGeom prst="rect">
                <a:avLst/>
              </a:prstGeom>
              <a:blipFill>
                <a:blip r:embed="rId10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246800" y="4574726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4252110" y="3536011"/>
            <a:ext cx="43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now substitute this into the original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7352643" y="5146800"/>
            <a:ext cx="125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251154" y="5171263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7355136" y="5893244"/>
            <a:ext cx="1251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272925" y="5793926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6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1" grpId="0"/>
      <p:bldP spid="26" grpId="0"/>
      <p:bldP spid="44" grpId="0"/>
      <p:bldP spid="45" grpId="0"/>
      <p:bldP spid="46" grpId="0"/>
      <p:bldP spid="47" grpId="0"/>
      <p:bldP spid="48" grpId="0" animBg="1"/>
      <p:bldP spid="49" grpId="0"/>
      <p:bldP spid="50" grpId="0"/>
      <p:bldP spid="51" grpId="0" animBg="1"/>
      <p:bldP spid="52" grpId="0"/>
      <p:bldP spid="5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quartic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roots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equation with roots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𝛿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5732" y="1201431"/>
            <a:ext cx="2090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Using a substitution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76672" y="2362897"/>
                <a:ext cx="11935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672" y="2362897"/>
                <a:ext cx="1193532" cy="276999"/>
              </a:xfrm>
              <a:prstGeom prst="rect">
                <a:avLst/>
              </a:prstGeom>
              <a:blipFill>
                <a:blip r:embed="rId3"/>
                <a:stretch>
                  <a:fillRect l="-2551" r="-459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71724" y="2715595"/>
                <a:ext cx="106529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724" y="2715595"/>
                <a:ext cx="1065292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976519" y="2442071"/>
            <a:ext cx="125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1, 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5788114" y="2500691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4423956" y="1559630"/>
            <a:ext cx="437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Start by considering how the roots should change. In this case, the roots need to double and then increase by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4347904" y="3396674"/>
            <a:ext cx="43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now substitute this into the original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80114" y="4040778"/>
                <a:ext cx="18938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+15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4" y="4040778"/>
                <a:ext cx="1893852" cy="215444"/>
              </a:xfrm>
              <a:prstGeom prst="rect">
                <a:avLst/>
              </a:prstGeom>
              <a:blipFill>
                <a:blip r:embed="rId5"/>
                <a:stretch>
                  <a:fillRect l="-968" r="-193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464524" y="4389122"/>
                <a:ext cx="3614323" cy="526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+15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524" y="4389122"/>
                <a:ext cx="3614323" cy="526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786741" y="4998723"/>
                <a:ext cx="3294492" cy="460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𝑤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16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𝑤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8</m:t>
                              </m:r>
                            </m:den>
                          </m:f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+15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1" y="4998723"/>
                <a:ext cx="3294492" cy="4606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03712" y="5664928"/>
                <a:ext cx="35808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6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20(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−1)+16=0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12" y="5664928"/>
                <a:ext cx="3580852" cy="215444"/>
              </a:xfrm>
              <a:prstGeom prst="rect">
                <a:avLst/>
              </a:prstGeom>
              <a:blipFill>
                <a:blip r:embed="rId8"/>
                <a:stretch>
                  <a:fillRect r="-68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39586" y="6183088"/>
                <a:ext cx="28453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−10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+98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−97=0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586" y="6183088"/>
                <a:ext cx="2845331" cy="215444"/>
              </a:xfrm>
              <a:prstGeom prst="rect">
                <a:avLst/>
              </a:prstGeom>
              <a:blipFill>
                <a:blip r:embed="rId9"/>
                <a:stretch>
                  <a:fillRect l="-428" r="-857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6296296" y="4127179"/>
            <a:ext cx="192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Substitute using the relationship above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6053726" y="4168383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6211650" y="4828221"/>
            <a:ext cx="2514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denominators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6066789" y="4730086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6242131" y="5372506"/>
            <a:ext cx="1752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all by 16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6071144" y="5283080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6307445" y="5942918"/>
            <a:ext cx="257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and group like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6084207" y="5827366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92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32" grpId="0"/>
      <p:bldP spid="33" grpId="0" animBg="1"/>
      <p:bldP spid="34" grpId="0"/>
      <p:bldP spid="35" grpId="0"/>
      <p:bldP spid="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54" grpId="0"/>
      <p:bldP spid="55" grpId="0" animBg="1"/>
      <p:bldP spid="56" grpId="0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roots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given by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3177" y="3413760"/>
                <a:ext cx="32680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77" y="3413760"/>
                <a:ext cx="3268074" cy="276999"/>
              </a:xfrm>
              <a:prstGeom prst="rect">
                <a:avLst/>
              </a:prstGeom>
              <a:blipFill>
                <a:blip r:embed="rId3"/>
                <a:stretch>
                  <a:fillRect l="-560" t="-4444" r="-223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97383" y="1658984"/>
                <a:ext cx="32680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83" y="1658984"/>
                <a:ext cx="3268074" cy="276999"/>
              </a:xfrm>
              <a:prstGeom prst="rect">
                <a:avLst/>
              </a:prstGeom>
              <a:blipFill>
                <a:blip r:embed="rId4"/>
                <a:stretch>
                  <a:fillRect l="-560" t="-4348" r="-223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93028" y="2272939"/>
                <a:ext cx="3864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28" y="2272939"/>
                <a:ext cx="3864391" cy="276999"/>
              </a:xfrm>
              <a:prstGeom prst="rect">
                <a:avLst/>
              </a:prstGeom>
              <a:blipFill>
                <a:blip r:embed="rId5"/>
                <a:stretch>
                  <a:fillRect l="-473"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88674" y="2878185"/>
                <a:ext cx="394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74" y="2878185"/>
                <a:ext cx="3940309" cy="276999"/>
              </a:xfrm>
              <a:prstGeom prst="rect">
                <a:avLst/>
              </a:prstGeom>
              <a:blipFill>
                <a:blip r:embed="rId6"/>
                <a:stretch>
                  <a:fillRect l="-464" t="-434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01735" y="3405054"/>
                <a:ext cx="3632405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35" y="3405054"/>
                <a:ext cx="3632405" cy="5442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641668" y="3361509"/>
            <a:ext cx="226423" cy="635726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969725" y="3544388"/>
            <a:ext cx="997132" cy="357051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09257" y="5460273"/>
                <a:ext cx="126675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57" y="5460273"/>
                <a:ext cx="1266757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22617" y="4767942"/>
                <a:ext cx="142064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17" y="4767942"/>
                <a:ext cx="1420645" cy="52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212080" y="3357155"/>
            <a:ext cx="248194" cy="635726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7341325" y="3509555"/>
            <a:ext cx="357051" cy="374468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7829007" y="1872343"/>
            <a:ext cx="243839" cy="557349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7876904" y="2468880"/>
            <a:ext cx="243839" cy="557349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881258" y="3117668"/>
            <a:ext cx="243839" cy="557349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8020595" y="1733005"/>
            <a:ext cx="1123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the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59784" y="2486296"/>
            <a:ext cx="108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like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064139" y="3143793"/>
                <a:ext cx="818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9" y="3143793"/>
                <a:ext cx="818604" cy="523220"/>
              </a:xfrm>
              <a:prstGeom prst="rect">
                <a:avLst/>
              </a:prstGeom>
              <a:blipFill>
                <a:blip r:embed="rId10"/>
                <a:stretch>
                  <a:fillRect t="-2326" r="-1493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H="1">
            <a:off x="4545875" y="4293326"/>
            <a:ext cx="975359" cy="4702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16776" y="4284615"/>
                <a:ext cx="2551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Compare coefficients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76" y="4284615"/>
                <a:ext cx="2551612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>
            <a:off x="6431281" y="4288972"/>
            <a:ext cx="975359" cy="4702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962502" y="4271553"/>
            <a:ext cx="179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constants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167155" y="4850673"/>
                <a:ext cx="772456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155" y="4850673"/>
                <a:ext cx="772456" cy="4742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08070" y="6078582"/>
                <a:ext cx="2684838" cy="402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roots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070" y="6078582"/>
                <a:ext cx="2684838" cy="402611"/>
              </a:xfrm>
              <a:prstGeom prst="rect">
                <a:avLst/>
              </a:prstGeom>
              <a:blipFill>
                <a:blip r:embed="rId13"/>
                <a:stretch>
                  <a:fillRect l="-680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109064" y="6117771"/>
                <a:ext cx="2853666" cy="380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product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roots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064" y="6117771"/>
                <a:ext cx="2853666" cy="380617"/>
              </a:xfrm>
              <a:prstGeom prst="rect">
                <a:avLst/>
              </a:prstGeom>
              <a:blipFill>
                <a:blip r:embed="rId14"/>
                <a:stretch>
                  <a:fillRect l="-641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38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  <p:bldP spid="11" grpId="0" animBg="1"/>
      <p:bldP spid="11" grpId="1" animBg="1"/>
      <p:bldP spid="28" grpId="0" animBg="1"/>
      <p:bldP spid="28" grpId="1" animBg="1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43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roots of the quadratic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Without solving the equation, find the values of: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8835" y="1380308"/>
                <a:ext cx="1792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−5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835" y="1380308"/>
                <a:ext cx="1792478" cy="276999"/>
              </a:xfrm>
              <a:prstGeom prst="rect">
                <a:avLst/>
              </a:prstGeom>
              <a:blipFill>
                <a:blip r:embed="rId5"/>
                <a:stretch>
                  <a:fillRect l="-2721" t="-4348" r="-238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51075" y="1484811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5" y="1484811"/>
                <a:ext cx="616387" cy="276999"/>
              </a:xfrm>
              <a:prstGeom prst="rect">
                <a:avLst/>
              </a:prstGeom>
              <a:blipFill>
                <a:blip r:embed="rId6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055428" y="1846216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1846216"/>
                <a:ext cx="785728" cy="276999"/>
              </a:xfrm>
              <a:prstGeom prst="rect">
                <a:avLst/>
              </a:prstGeom>
              <a:blipFill>
                <a:blip r:embed="rId7"/>
                <a:stretch>
                  <a:fillRect l="-6977" r="-697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064136" y="2194559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2194559"/>
                <a:ext cx="785728" cy="276999"/>
              </a:xfrm>
              <a:prstGeom prst="rect">
                <a:avLst/>
              </a:prstGeom>
              <a:blipFill>
                <a:blip r:embed="rId8"/>
                <a:stretch>
                  <a:fillRect l="-3101" r="-54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37064" y="3374572"/>
                <a:ext cx="126675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064" y="3374572"/>
                <a:ext cx="1266757" cy="52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32709" y="4171406"/>
                <a:ext cx="1434239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09" y="4171406"/>
                <a:ext cx="1434239" cy="5259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19646" y="4915989"/>
                <a:ext cx="1049518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646" y="4915989"/>
                <a:ext cx="1049518" cy="5241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20342" y="1854926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Summarise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a, b and c first!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70959" y="2712719"/>
            <a:ext cx="5134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Then, write out the relationship that you will use</a:t>
            </a:r>
          </a:p>
        </p:txBody>
      </p:sp>
      <p:sp>
        <p:nvSpPr>
          <p:cNvPr id="51" name="Arc 50"/>
          <p:cNvSpPr/>
          <p:nvPr/>
        </p:nvSpPr>
        <p:spPr>
          <a:xfrm>
            <a:off x="6984275" y="3683726"/>
            <a:ext cx="252548" cy="705394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193281" y="3849187"/>
                <a:ext cx="14282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281" y="3849187"/>
                <a:ext cx="1428203" cy="307777"/>
              </a:xfrm>
              <a:prstGeom prst="rect">
                <a:avLst/>
              </a:prstGeom>
              <a:blipFill>
                <a:blip r:embed="rId12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6962504" y="4445726"/>
            <a:ext cx="252548" cy="705394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119259" y="4637312"/>
            <a:ext cx="1049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480354" y="3810001"/>
                <a:ext cx="147476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354" y="3810001"/>
                <a:ext cx="147476" cy="407676"/>
              </a:xfrm>
              <a:prstGeom prst="rect">
                <a:avLst/>
              </a:prstGeom>
              <a:blipFill>
                <a:blip r:embed="rId13"/>
                <a:stretch>
                  <a:fillRect l="-33333" r="-2500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18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0" grpId="0"/>
      <p:bldP spid="41" grpId="0"/>
      <p:bldP spid="8" grpId="0"/>
      <p:bldP spid="42" grpId="0"/>
      <p:bldP spid="49" grpId="0"/>
      <p:bldP spid="9" grpId="0"/>
      <p:bldP spid="50" grpId="0"/>
      <p:bldP spid="51" grpId="0" animBg="1"/>
      <p:bldP spid="52" grpId="0"/>
      <p:bldP spid="53" grpId="0" animBg="1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roots of the quadratic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Without solving the equation, find the values of: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8835" y="1380308"/>
                <a:ext cx="1792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−5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835" y="1380308"/>
                <a:ext cx="1792478" cy="276999"/>
              </a:xfrm>
              <a:prstGeom prst="rect">
                <a:avLst/>
              </a:prstGeom>
              <a:blipFill>
                <a:blip r:embed="rId5"/>
                <a:stretch>
                  <a:fillRect l="-2721" t="-4348" r="-238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51075" y="1484811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5" y="1484811"/>
                <a:ext cx="616387" cy="276999"/>
              </a:xfrm>
              <a:prstGeom prst="rect">
                <a:avLst/>
              </a:prstGeom>
              <a:blipFill>
                <a:blip r:embed="rId6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055428" y="1846216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1846216"/>
                <a:ext cx="785728" cy="276999"/>
              </a:xfrm>
              <a:prstGeom prst="rect">
                <a:avLst/>
              </a:prstGeom>
              <a:blipFill>
                <a:blip r:embed="rId7"/>
                <a:stretch>
                  <a:fillRect l="-6977" r="-697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064136" y="2194559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2194559"/>
                <a:ext cx="785728" cy="276999"/>
              </a:xfrm>
              <a:prstGeom prst="rect">
                <a:avLst/>
              </a:prstGeom>
              <a:blipFill>
                <a:blip r:embed="rId8"/>
                <a:stretch>
                  <a:fillRect l="-3101" r="-54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5738" y="3374572"/>
                <a:ext cx="772456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738" y="3374572"/>
                <a:ext cx="772456" cy="4742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811383" y="4023360"/>
                <a:ext cx="939937" cy="517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383" y="4023360"/>
                <a:ext cx="939937" cy="5175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807029" y="4802777"/>
                <a:ext cx="939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029" y="4802777"/>
                <a:ext cx="939937" cy="276999"/>
              </a:xfrm>
              <a:prstGeom prst="rect">
                <a:avLst/>
              </a:prstGeom>
              <a:blipFill>
                <a:blip r:embed="rId11"/>
                <a:stretch>
                  <a:fillRect l="-8442" t="-2222" r="-519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20342" y="1854926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Summarise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a, b and c first!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70959" y="2712719"/>
            <a:ext cx="5134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Then, write out the relationship that you will use</a:t>
            </a:r>
          </a:p>
        </p:txBody>
      </p:sp>
      <p:sp>
        <p:nvSpPr>
          <p:cNvPr id="51" name="Arc 50"/>
          <p:cNvSpPr/>
          <p:nvPr/>
        </p:nvSpPr>
        <p:spPr>
          <a:xfrm>
            <a:off x="6897189" y="3622766"/>
            <a:ext cx="278674" cy="653143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123612" y="3770810"/>
                <a:ext cx="14282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612" y="3770810"/>
                <a:ext cx="1428203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7067008" y="4419598"/>
            <a:ext cx="1049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480354" y="3810001"/>
                <a:ext cx="147476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354" y="3810001"/>
                <a:ext cx="147476" cy="407676"/>
              </a:xfrm>
              <a:prstGeom prst="rect">
                <a:avLst/>
              </a:prstGeom>
              <a:blipFill>
                <a:blip r:embed="rId13"/>
                <a:stretch>
                  <a:fillRect l="-33333" r="-2500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6901543" y="4262846"/>
            <a:ext cx="278674" cy="653143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80057" y="4280264"/>
                <a:ext cx="282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057" y="4280264"/>
                <a:ext cx="282129" cy="215444"/>
              </a:xfrm>
              <a:prstGeom prst="rect">
                <a:avLst/>
              </a:prstGeom>
              <a:blipFill>
                <a:blip r:embed="rId14"/>
                <a:stretch>
                  <a:fillRect l="-4348" r="-1304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96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9" grpId="0"/>
      <p:bldP spid="51" grpId="0" animBg="1"/>
      <p:bldP spid="52" grpId="0"/>
      <p:bldP spid="54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roots of the quadratic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Without solving the equation, find the values of: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8835" y="1380308"/>
                <a:ext cx="1792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−5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835" y="1380308"/>
                <a:ext cx="1792478" cy="276999"/>
              </a:xfrm>
              <a:prstGeom prst="rect">
                <a:avLst/>
              </a:prstGeom>
              <a:blipFill>
                <a:blip r:embed="rId5"/>
                <a:stretch>
                  <a:fillRect l="-2721" t="-4348" r="-238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51075" y="1484811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5" y="1484811"/>
                <a:ext cx="616387" cy="276999"/>
              </a:xfrm>
              <a:prstGeom prst="rect">
                <a:avLst/>
              </a:prstGeom>
              <a:blipFill>
                <a:blip r:embed="rId6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055428" y="1846216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1846216"/>
                <a:ext cx="785728" cy="276999"/>
              </a:xfrm>
              <a:prstGeom prst="rect">
                <a:avLst/>
              </a:prstGeom>
              <a:blipFill>
                <a:blip r:embed="rId7"/>
                <a:stretch>
                  <a:fillRect l="-6977" r="-697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064136" y="2194559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2194559"/>
                <a:ext cx="785728" cy="276999"/>
              </a:xfrm>
              <a:prstGeom prst="rect">
                <a:avLst/>
              </a:prstGeom>
              <a:blipFill>
                <a:blip r:embed="rId8"/>
                <a:stretch>
                  <a:fillRect l="-3101" r="-54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20342" y="1854926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Summarise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a, b and c first!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755255" y="2490777"/>
                <a:ext cx="51401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Sometimes you will need to find a way to rewrite the relationship so that is uses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𝛼𝛽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55" y="2490777"/>
                <a:ext cx="5140171" cy="584775"/>
              </a:xfrm>
              <a:prstGeom prst="rect">
                <a:avLst/>
              </a:prstGeom>
              <a:blipFill>
                <a:blip r:embed="rId9"/>
                <a:stretch>
                  <a:fillRect t="-2083" r="-142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480354" y="3810001"/>
                <a:ext cx="147476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354" y="3810001"/>
                <a:ext cx="147476" cy="407676"/>
              </a:xfrm>
              <a:prstGeom prst="rect">
                <a:avLst/>
              </a:prstGeom>
              <a:blipFill>
                <a:blip r:embed="rId10"/>
                <a:stretch>
                  <a:fillRect l="-33333" r="-2500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80057" y="4280264"/>
                <a:ext cx="282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057" y="4280264"/>
                <a:ext cx="282129" cy="215444"/>
              </a:xfrm>
              <a:prstGeom prst="rect">
                <a:avLst/>
              </a:prstGeom>
              <a:blipFill>
                <a:blip r:embed="rId11"/>
                <a:stretch>
                  <a:fillRect l="-4348" r="-1304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03396" y="3071674"/>
                <a:ext cx="619913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96" y="3071674"/>
                <a:ext cx="619913" cy="5670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78748" y="3730102"/>
                <a:ext cx="1185773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748" y="3730102"/>
                <a:ext cx="1185773" cy="5726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80227" y="4468427"/>
                <a:ext cx="908454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227" y="4468427"/>
                <a:ext cx="908454" cy="5726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81705" y="5135731"/>
                <a:ext cx="642805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705" y="5135731"/>
                <a:ext cx="642805" cy="7035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83186" y="5971713"/>
                <a:ext cx="629981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186" y="5971713"/>
                <a:ext cx="629981" cy="5241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093642" y="3451933"/>
            <a:ext cx="205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with common denominators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29"/>
          <p:cNvSpPr/>
          <p:nvPr/>
        </p:nvSpPr>
        <p:spPr>
          <a:xfrm>
            <a:off x="6910421" y="3392835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6823124" y="4095651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593784" y="4789589"/>
            <a:ext cx="250899" cy="732322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6399955" y="5625570"/>
            <a:ext cx="267176" cy="64206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022621" y="4242045"/>
            <a:ext cx="993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up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66649" y="4891595"/>
            <a:ext cx="146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a) and b)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34965" y="5807475"/>
            <a:ext cx="919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9333" y="4564603"/>
                <a:ext cx="312072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333" y="4564603"/>
                <a:ext cx="312072" cy="407676"/>
              </a:xfrm>
              <a:prstGeom prst="rect">
                <a:avLst/>
              </a:prstGeom>
              <a:blipFill>
                <a:blip r:embed="rId17"/>
                <a:stretch>
                  <a:fillRect l="-3922" t="-1493" r="-1372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" grpId="0"/>
      <p:bldP spid="23" grpId="0"/>
      <p:bldP spid="24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1270</TotalTime>
  <Words>3865</Words>
  <Application>Microsoft Office PowerPoint</Application>
  <PresentationFormat>On-screen Show (4:3)</PresentationFormat>
  <Paragraphs>963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Comic Sans MS</vt:lpstr>
      <vt:lpstr>Segoe UI Black</vt:lpstr>
      <vt:lpstr>Wingdings</vt:lpstr>
      <vt:lpstr>游ゴシック</vt:lpstr>
      <vt:lpstr>游ゴシック Light</vt:lpstr>
      <vt:lpstr>Office テーマ</vt:lpstr>
      <vt:lpstr>PowerPoint Presentation</vt:lpstr>
      <vt:lpstr>Prior Knowledge Check</vt:lpstr>
      <vt:lpstr>PowerPoint Presentation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PowerPoint Presentation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PowerPoint Presentation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PowerPoint Presentation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PowerPoint Presentation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Charles Adegboro</cp:lastModifiedBy>
  <cp:revision>175</cp:revision>
  <dcterms:created xsi:type="dcterms:W3CDTF">2017-08-14T15:35:38Z</dcterms:created>
  <dcterms:modified xsi:type="dcterms:W3CDTF">2019-02-15T16:07:55Z</dcterms:modified>
</cp:coreProperties>
</file>